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87" r:id="rId4"/>
    <p:sldId id="258" r:id="rId5"/>
    <p:sldId id="259" r:id="rId6"/>
    <p:sldId id="271" r:id="rId7"/>
    <p:sldId id="288" r:id="rId8"/>
    <p:sldId id="286" r:id="rId9"/>
    <p:sldId id="264" r:id="rId10"/>
    <p:sldId id="27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99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A150E-779D-4D3D-9DD0-D556DDFEB4B8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27D46-0E18-455D-8E9A-F7C74D3AE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42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61747"/>
            <a:ext cx="6553200" cy="4191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24 – 36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 gian: 12 - 15 phút</a:t>
            </a: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 lượng: 15 - 18 trẻ</a:t>
            </a: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 thực hiện: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Phan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86200" y="8382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895600" y="6052692"/>
            <a:ext cx="41275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b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2020 - 2021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52400"/>
            <a:ext cx="5181600" cy="1110495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143000"/>
            <a:ext cx="7620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thức:</a:t>
            </a:r>
            <a:endParaRPr lang="vi-VN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+mj-lt"/>
              </a:rPr>
              <a:t>- Trẻ biết tên thơ, biết nội dung bài thơ: “</a:t>
            </a:r>
            <a:r>
              <a:rPr lang="vi-VN" sz="2400" i="1" dirty="0">
                <a:latin typeface="+mj-lt"/>
              </a:rPr>
              <a:t>Tả về cô giáo của bé xinh, mắt sáng, cô luôn cười, giọng cô rất thanh”</a:t>
            </a:r>
            <a:endParaRPr lang="vi-VN" sz="2400" dirty="0">
              <a:latin typeface="+mj-lt"/>
              <a:cs typeface="Times New Roman" panose="02020603050405020304" pitchFamily="18" charset="0"/>
            </a:endParaRPr>
          </a:p>
          <a:p>
            <a:pPr lvl="3"/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</a:t>
            </a:r>
            <a:r>
              <a:rPr lang="vi-VN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vi-VN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latin typeface="+mj-lt"/>
              </a:rPr>
              <a:t>- Trả lời câu hỏi của cô to, rõ ràng, không ngọng.</a:t>
            </a:r>
          </a:p>
          <a:p>
            <a:r>
              <a:rPr lang="vi-VN" sz="2400" dirty="0">
                <a:latin typeface="+mj-lt"/>
              </a:rPr>
              <a:t>- Đọc được từ đầu đến cuối câu thơ.</a:t>
            </a:r>
          </a:p>
          <a:p>
            <a:pPr lvl="3"/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+mj-lt"/>
              </a:rPr>
              <a:t>- Trẻ hứng thú tham gia hoạt động.</a:t>
            </a:r>
          </a:p>
          <a:p>
            <a:r>
              <a:rPr lang="vi-VN" sz="2400" dirty="0">
                <a:latin typeface="+mj-lt"/>
              </a:rPr>
              <a:t>- GD yêu thương kính trong biết ơn cô </a:t>
            </a:r>
            <a:r>
              <a:rPr lang="vi-VN" sz="2400" dirty="0" smtClean="0">
                <a:latin typeface="+mj-lt"/>
              </a:rPr>
              <a:t>giáo</a:t>
            </a:r>
            <a:r>
              <a:rPr lang="en-US" sz="2400" dirty="0" smtClean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76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941637"/>
            <a:ext cx="8229600" cy="3916363"/>
          </a:xfrm>
        </p:spPr>
        <p:txBody>
          <a:bodyPr>
            <a:normAutofit/>
          </a:bodyPr>
          <a:lstStyle/>
          <a:p>
            <a:pPr marL="1257300" lvl="3" indent="0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cô</a:t>
            </a:r>
            <a:r>
              <a:rPr lang="vi-VN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Powerpoint minh họa thơ.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hát: “Cô và mẹ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Que chỉ.</a:t>
            </a:r>
          </a:p>
          <a:p>
            <a:pPr marL="1257300" lvl="3" indent="0">
              <a:buNone/>
            </a:pPr>
            <a:r>
              <a:rPr lang="en-US" sz="28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sz="28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trẻ: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424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8400" y="38100"/>
            <a:ext cx="6248400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CÁCH TIẾN HÀNH: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1"/>
            <a:ext cx="6858000" cy="1524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oVaMe-TuiHat-303128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1009651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2201"/>
            <a:ext cx="9144000" cy="447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524000"/>
            <a:ext cx="525780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i="1" dirty="0">
                <a:solidFill>
                  <a:srgbClr val="FF33CC"/>
                </a:solidFill>
                <a:latin typeface="+mj-lt"/>
              </a:rPr>
              <a:t>* Cô đọc thơ cho trẻ nghe: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Cô giới thiệu tên bài thơ.  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- Cô đọc lần 1: (Không tranh) dùng cử chỉ điệu bộ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+ Hỏi trẻ tên bài thơ</a:t>
            </a:r>
            <a:r>
              <a:rPr lang="vi-VN" sz="2400" dirty="0" smtClean="0">
                <a:latin typeface="+mj-lt"/>
              </a:rPr>
              <a:t>?</a:t>
            </a:r>
            <a:endParaRPr lang="en-US" sz="2400" dirty="0" smtClean="0">
              <a:latin typeface="+mj-lt"/>
            </a:endParaRPr>
          </a:p>
          <a:p>
            <a:pPr marL="0" indent="0">
              <a:buNone/>
            </a:pPr>
            <a:r>
              <a:rPr lang="en-US" sz="2400" dirty="0">
                <a:latin typeface="+mj-lt"/>
              </a:rPr>
              <a:t>+</a:t>
            </a:r>
            <a:r>
              <a:rPr lang="vi-VN" sz="2400" dirty="0" smtClean="0">
                <a:latin typeface="+mj-lt"/>
              </a:rPr>
              <a:t> </a:t>
            </a:r>
            <a:r>
              <a:rPr lang="vi-VN" sz="2400" dirty="0">
                <a:latin typeface="+mj-lt"/>
              </a:rPr>
              <a:t>Bài thơ nói về ai?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Cô đọc lần 2:  (Có Powerpoint hoặc tranh minh hoạ)</a:t>
            </a:r>
          </a:p>
          <a:p>
            <a:pPr marL="0" indent="0">
              <a:buNone/>
            </a:pPr>
            <a:r>
              <a:rPr lang="vi-VN" sz="2400" dirty="0" smtClean="0">
                <a:latin typeface="+mj-lt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+mj-lt"/>
                <a:cs typeface="Times New Roman" panose="02020603050405020304" pitchFamily="18" charset="0"/>
              </a:rPr>
              <a:t>Cô đọc lần 1: Không tranh</a:t>
            </a:r>
          </a:p>
          <a:p>
            <a:pPr marL="0" indent="0">
              <a:buNone/>
            </a:pPr>
            <a:r>
              <a:rPr lang="vi-VN" sz="2400" dirty="0">
                <a:latin typeface="+mj-lt"/>
                <a:cs typeface="Times New Roman" panose="02020603050405020304" pitchFamily="18" charset="0"/>
              </a:rPr>
              <a:t>+ Hỏi trẻ tên bài thơ</a:t>
            </a:r>
            <a:r>
              <a:rPr lang="vi-VN" sz="2400" dirty="0" smtClean="0">
                <a:latin typeface="+mj-lt"/>
                <a:cs typeface="Times New Roman" panose="02020603050405020304" pitchFamily="18" charset="0"/>
              </a:rPr>
              <a:t>?</a:t>
            </a:r>
            <a:endParaRPr lang="vi-VN" sz="24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NhacNenKeChuyen-VA-48168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0" y="5181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4267200"/>
          </a:xfrm>
        </p:spPr>
        <p:txBody>
          <a:bodyPr>
            <a:noAutofit/>
          </a:bodyPr>
          <a:lstStyle/>
          <a:p>
            <a:pPr algn="l"/>
            <a:r>
              <a:rPr lang="vi-VN" sz="2800" b="1" i="1" dirty="0">
                <a:solidFill>
                  <a:srgbClr val="9900CC"/>
                </a:solidFill>
              </a:rPr>
              <a:t>* Câu hỏi đàm thoại:</a:t>
            </a:r>
            <a:r>
              <a:rPr lang="vi-VN" sz="2600" b="1" i="1" dirty="0">
                <a:solidFill>
                  <a:srgbClr val="9900CC"/>
                </a:solidFill>
              </a:rPr>
              <a:t/>
            </a:r>
            <a:br>
              <a:rPr lang="vi-VN" sz="2600" b="1" i="1" dirty="0">
                <a:solidFill>
                  <a:srgbClr val="9900CC"/>
                </a:solidFill>
              </a:rPr>
            </a:br>
            <a:r>
              <a:rPr lang="vi-VN" sz="2600" dirty="0"/>
              <a:t>+ Cô đọc cho các con nghe bài thơ gì ?</a:t>
            </a:r>
            <a:br>
              <a:rPr lang="vi-VN" sz="2600" dirty="0"/>
            </a:br>
            <a:r>
              <a:rPr lang="vi-VN" sz="2600" dirty="0"/>
              <a:t>+ Trong bài thơ nói đến ai?</a:t>
            </a:r>
            <a:br>
              <a:rPr lang="vi-VN" sz="2600" dirty="0"/>
            </a:br>
            <a:r>
              <a:rPr lang="vi-VN" sz="2600" dirty="0"/>
              <a:t>+ Cô giáo trông như thế nào?  </a:t>
            </a:r>
            <a:r>
              <a:rPr lang="en-US" sz="2600" dirty="0" smtClean="0"/>
              <a:t>(</a:t>
            </a:r>
            <a:r>
              <a:rPr lang="vi-VN" sz="2600" i="1" dirty="0" smtClean="0"/>
              <a:t>Cô </a:t>
            </a:r>
            <a:r>
              <a:rPr lang="vi-VN" sz="2600" i="1" dirty="0"/>
              <a:t>giáo em rất </a:t>
            </a:r>
            <a:r>
              <a:rPr lang="vi-VN" sz="2600" i="1" dirty="0" smtClean="0"/>
              <a:t>xinh</a:t>
            </a:r>
            <a:r>
              <a:rPr lang="en-US" sz="2600" i="1" dirty="0"/>
              <a:t>)</a:t>
            </a:r>
            <a:r>
              <a:rPr lang="vi-VN" sz="2600" dirty="0"/>
              <a:t/>
            </a:r>
            <a:br>
              <a:rPr lang="vi-VN" sz="2600" dirty="0"/>
            </a:br>
            <a:r>
              <a:rPr lang="vi-VN" sz="2600" dirty="0"/>
              <a:t>+ Mắt cô như thế nào?            </a:t>
            </a:r>
            <a:r>
              <a:rPr lang="en-US" sz="2600" dirty="0" smtClean="0"/>
              <a:t>(</a:t>
            </a:r>
            <a:r>
              <a:rPr lang="vi-VN" sz="2600" i="1" dirty="0" smtClean="0"/>
              <a:t>Mắt </a:t>
            </a:r>
            <a:r>
              <a:rPr lang="vi-VN" sz="2600" i="1" dirty="0"/>
              <a:t>cô sáng long </a:t>
            </a:r>
            <a:r>
              <a:rPr lang="vi-VN" sz="2600" i="1" dirty="0" smtClean="0"/>
              <a:t>lanh</a:t>
            </a:r>
            <a:r>
              <a:rPr lang="en-US" sz="2600" i="1" dirty="0" smtClean="0"/>
              <a:t>)</a:t>
            </a:r>
            <a:r>
              <a:rPr lang="vi-VN" sz="2600" dirty="0"/>
              <a:t/>
            </a:r>
            <a:br>
              <a:rPr lang="vi-VN" sz="2600" dirty="0"/>
            </a:br>
            <a:r>
              <a:rPr lang="vi-VN" sz="2600" dirty="0"/>
              <a:t>+ Miệng cô như thế nào?       </a:t>
            </a:r>
            <a:r>
              <a:rPr lang="en-US" sz="2600" dirty="0" smtClean="0"/>
              <a:t>(</a:t>
            </a:r>
            <a:r>
              <a:rPr lang="vi-VN" sz="2600" i="1" dirty="0" smtClean="0"/>
              <a:t>Miệng </a:t>
            </a:r>
            <a:r>
              <a:rPr lang="vi-VN" sz="2600" i="1" dirty="0"/>
              <a:t>cô cười hoa </a:t>
            </a:r>
            <a:r>
              <a:rPr lang="vi-VN" sz="2600" i="1" dirty="0" smtClean="0"/>
              <a:t>nở</a:t>
            </a:r>
            <a:r>
              <a:rPr lang="en-US" sz="2600" i="1" dirty="0" smtClean="0"/>
              <a:t>)</a:t>
            </a:r>
            <a:r>
              <a:rPr lang="vi-VN" sz="2600" dirty="0"/>
              <a:t/>
            </a:r>
            <a:br>
              <a:rPr lang="vi-VN" sz="2600" dirty="0"/>
            </a:br>
            <a:r>
              <a:rPr lang="vi-VN" sz="2600" dirty="0"/>
              <a:t>+ Giọng nói của cô thì sao? </a:t>
            </a:r>
            <a:r>
              <a:rPr lang="vi-VN" sz="2600" i="1" dirty="0"/>
              <a:t>  </a:t>
            </a:r>
            <a:r>
              <a:rPr lang="en-US" sz="2600" i="1" dirty="0" smtClean="0"/>
              <a:t>(</a:t>
            </a:r>
            <a:r>
              <a:rPr lang="vi-VN" sz="2600" i="1" dirty="0" smtClean="0"/>
              <a:t>Giọng </a:t>
            </a:r>
            <a:r>
              <a:rPr lang="vi-VN" sz="2600" i="1" dirty="0"/>
              <a:t>cô thật là thanh</a:t>
            </a:r>
            <a:r>
              <a:rPr lang="vi-VN" sz="2600" i="1" dirty="0" smtClean="0"/>
              <a:t>…</a:t>
            </a:r>
            <a:r>
              <a:rPr lang="vi-VN" sz="2600" dirty="0" smtClean="0"/>
              <a:t>.</a:t>
            </a:r>
            <a:r>
              <a:rPr lang="en-US" sz="2600" dirty="0" smtClean="0"/>
              <a:t>)</a:t>
            </a:r>
            <a:r>
              <a:rPr lang="vi-VN" sz="2600" dirty="0"/>
              <a:t/>
            </a:r>
            <a:br>
              <a:rPr lang="vi-VN" sz="2600" dirty="0"/>
            </a:br>
            <a:r>
              <a:rPr lang="en-US" sz="26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6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vi-VN" sz="26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dục:</a:t>
            </a:r>
            <a:r>
              <a:rPr lang="en-US" sz="26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sz="26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</a:t>
            </a:r>
            <a:r>
              <a:rPr lang="vi-VN" sz="2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là người chăm sóc cho các con, các con phải biết thương yêu kính trọng cô giáo.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512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00" y="304800"/>
            <a:ext cx="6019800" cy="1143000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acNenKeChuyen-VA-48168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6200" y="571500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9144000" cy="5181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229600" cy="2743200"/>
          </a:xfrm>
        </p:spPr>
        <p:txBody>
          <a:bodyPr>
            <a:normAutofit fontScale="90000"/>
          </a:bodyPr>
          <a:lstStyle/>
          <a:p>
            <a:pPr algn="l"/>
            <a:r>
              <a:rPr lang="vi-VN" sz="3600" b="1" i="1" dirty="0">
                <a:solidFill>
                  <a:srgbClr val="00B0F0"/>
                </a:solidFill>
              </a:rPr>
              <a:t>* Dạy trẻ đọc </a:t>
            </a:r>
            <a:r>
              <a:rPr lang="vi-VN" sz="3600" b="1" i="1" dirty="0" smtClean="0">
                <a:solidFill>
                  <a:srgbClr val="00B0F0"/>
                </a:solidFill>
              </a:rPr>
              <a:t>thơ</a:t>
            </a:r>
            <a:r>
              <a:rPr lang="en-US" sz="3600" b="1" i="1" dirty="0" smtClean="0">
                <a:solidFill>
                  <a:srgbClr val="00B0F0"/>
                </a:solidFill>
              </a:rPr>
              <a:t>:</a:t>
            </a:r>
            <a:r>
              <a:rPr lang="vi-VN" sz="3600" b="1" i="1" dirty="0"/>
              <a:t/>
            </a:r>
            <a:br>
              <a:rPr lang="vi-VN" sz="3600" b="1" i="1" dirty="0"/>
            </a:br>
            <a:r>
              <a:rPr lang="vi-VN" sz="3100" dirty="0" smtClean="0"/>
              <a:t>- </a:t>
            </a:r>
            <a:r>
              <a:rPr lang="vi-VN" sz="3100" dirty="0"/>
              <a:t>Tổ chức cho cả lớp đọc 3 lần</a:t>
            </a:r>
            <a:br>
              <a:rPr lang="vi-VN" sz="3100" dirty="0"/>
            </a:br>
            <a:r>
              <a:rPr lang="vi-VN" sz="3100" dirty="0"/>
              <a:t>- Mời tổ nhóm cá nhân trẻ đọc</a:t>
            </a:r>
            <a:br>
              <a:rPr lang="vi-VN" sz="3100" dirty="0"/>
            </a:br>
            <a:r>
              <a:rPr lang="vi-VN" sz="3100" dirty="0"/>
              <a:t>- Hỏi lại tên bài thơ trẻ vừa đọc, cho cả lớp đọc lại 1 lần.</a:t>
            </a:r>
            <a:r>
              <a:rPr lang="vi-VN" sz="3200" dirty="0"/>
              <a:t/>
            </a:r>
            <a:br>
              <a:rPr lang="vi-VN" sz="3200" dirty="0"/>
            </a:br>
            <a:endParaRPr lang="vi-VN" sz="3600" b="1" i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272</Words>
  <Application>Microsoft Office PowerPoint</Application>
  <PresentationFormat>On-screen Show (4:3)</PresentationFormat>
  <Paragraphs>43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 ỦY BAN NHÂN DÂN QUẬN LONG BIÊN TRƯỜNG MẦM NON GIA THƯỢNG  </vt:lpstr>
      <vt:lpstr>I. Mục đích – Yêu cầu: </vt:lpstr>
      <vt:lpstr>II. Chuẩn bị:</vt:lpstr>
      <vt:lpstr>III. CÁCH TIẾN HÀNH:</vt:lpstr>
      <vt:lpstr>2. Phương pháp, hình thức tổ chức</vt:lpstr>
      <vt:lpstr>* Câu hỏi đàm thoại: + Cô đọc cho các con nghe bài thơ gì ? + Trong bài thơ nói đến ai? + Cô giáo trông như thế nào?  (Cô giáo em rất xinh) + Mắt cô như thế nào?            (Mắt cô sáng long lanh) + Miệng cô như thế nào?       (Miệng cô cười hoa nở) + Giọng nói của cô thì sao?   (Giọng cô thật là thanh….) * Giáo dục: Cô giáo là người chăm sóc cho các con, các con phải biết thương yêu kính trọng cô giáo.</vt:lpstr>
      <vt:lpstr>PowerPoint Presentation</vt:lpstr>
      <vt:lpstr>* Cô đọc lần 3: khuyến khích trẻ đọc thơ cùng cô.</vt:lpstr>
      <vt:lpstr>* Dạy trẻ đọc thơ: - Tổ chức cho cả lớp đọc 3 lần - Mời tổ nhóm cá nhân trẻ đọc - Hỏi lại tên bài thơ trẻ vừa đọc, cho cả lớp đọc lại 1 lần. </vt:lpstr>
      <vt:lpstr>3. Kết thúc: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Lop D2</cp:lastModifiedBy>
  <cp:revision>65</cp:revision>
  <dcterms:created xsi:type="dcterms:W3CDTF">2018-10-11T05:44:24Z</dcterms:created>
  <dcterms:modified xsi:type="dcterms:W3CDTF">2020-11-25T00:42:52Z</dcterms:modified>
</cp:coreProperties>
</file>