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59" r:id="rId5"/>
    <p:sldId id="260" r:id="rId6"/>
    <p:sldId id="271" r:id="rId7"/>
    <p:sldId id="264" r:id="rId8"/>
    <p:sldId id="268" r:id="rId9"/>
    <p:sldId id="266"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4660"/>
  </p:normalViewPr>
  <p:slideViewPr>
    <p:cSldViewPr>
      <p:cViewPr varScale="1">
        <p:scale>
          <a:sx n="75" d="100"/>
          <a:sy n="75" d="100"/>
        </p:scale>
        <p:origin x="312"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3045453"/>
            <a:ext cx="6454832" cy="2233504"/>
          </a:xfrm>
        </p:spPr>
        <p:txBody>
          <a:bodyPr>
            <a:normAutofit fontScale="55000" lnSpcReduction="20000"/>
          </a:bodyPr>
          <a:lstStyle/>
          <a:p>
            <a:pPr lvl="3" algn="l"/>
            <a:r>
              <a:rPr lang="en-US" sz="4800" b="1" dirty="0">
                <a:solidFill>
                  <a:schemeClr val="accent3"/>
                </a:solidFill>
                <a:latin typeface="Times New Roman" pitchFamily="18" charset="0"/>
                <a:cs typeface="Times New Roman" pitchFamily="18" charset="0"/>
              </a:rPr>
              <a:t>GIÁO DỤC ÂM </a:t>
            </a:r>
            <a:r>
              <a:rPr lang="en-US" sz="4800" b="1" dirty="0" smtClean="0">
                <a:solidFill>
                  <a:schemeClr val="accent3"/>
                </a:solidFill>
                <a:latin typeface="Times New Roman" pitchFamily="18" charset="0"/>
                <a:cs typeface="Times New Roman" pitchFamily="18" charset="0"/>
              </a:rPr>
              <a:t>NHẠC</a:t>
            </a:r>
          </a:p>
          <a:p>
            <a:pPr lvl="3" algn="l"/>
            <a:r>
              <a:rPr lang="vi-VN" sz="4500" b="1" dirty="0" smtClean="0">
                <a:solidFill>
                  <a:schemeClr val="accent6"/>
                </a:solidFill>
                <a:latin typeface="Times New Roman" pitchFamily="18" charset="0"/>
                <a:cs typeface="Times New Roman" pitchFamily="18" charset="0"/>
              </a:rPr>
              <a:t>ĐỀ </a:t>
            </a:r>
            <a:r>
              <a:rPr lang="vi-VN" sz="4500" b="1" dirty="0">
                <a:solidFill>
                  <a:schemeClr val="accent6"/>
                </a:solidFill>
                <a:latin typeface="Times New Roman" pitchFamily="18" charset="0"/>
                <a:cs typeface="Times New Roman" pitchFamily="18" charset="0"/>
              </a:rPr>
              <a:t>TÀI: </a:t>
            </a:r>
            <a:r>
              <a:rPr lang="en-US" sz="4500" b="1" dirty="0" smtClean="0">
                <a:solidFill>
                  <a:schemeClr val="accent6"/>
                </a:solidFill>
                <a:latin typeface="Times New Roman" pitchFamily="18" charset="0"/>
                <a:cs typeface="Times New Roman" pitchFamily="18" charset="0"/>
              </a:rPr>
              <a:t>DH: </a:t>
            </a:r>
            <a:r>
              <a:rPr lang="en-US" sz="4500" b="1" dirty="0" smtClean="0">
                <a:solidFill>
                  <a:schemeClr val="accent6"/>
                </a:solidFill>
                <a:latin typeface="Times New Roman" pitchFamily="18" charset="0"/>
                <a:cs typeface="Times New Roman" pitchFamily="18" charset="0"/>
              </a:rPr>
              <a:t>“ </a:t>
            </a:r>
            <a:r>
              <a:rPr lang="en-US" sz="4500" b="1" dirty="0" err="1" smtClean="0">
                <a:solidFill>
                  <a:schemeClr val="accent6"/>
                </a:solidFill>
                <a:latin typeface="Times New Roman" pitchFamily="18" charset="0"/>
                <a:cs typeface="Times New Roman" pitchFamily="18" charset="0"/>
              </a:rPr>
              <a:t>Đèn</a:t>
            </a:r>
            <a:r>
              <a:rPr lang="en-US" sz="4500" b="1" dirty="0" smtClean="0">
                <a:solidFill>
                  <a:schemeClr val="accent6"/>
                </a:solidFill>
                <a:latin typeface="Times New Roman" pitchFamily="18" charset="0"/>
                <a:cs typeface="Times New Roman" pitchFamily="18" charset="0"/>
              </a:rPr>
              <a:t> </a:t>
            </a:r>
            <a:r>
              <a:rPr lang="en-US" sz="4500" b="1" dirty="0" err="1" smtClean="0">
                <a:solidFill>
                  <a:schemeClr val="accent6"/>
                </a:solidFill>
                <a:latin typeface="Times New Roman" pitchFamily="18" charset="0"/>
                <a:cs typeface="Times New Roman" pitchFamily="18" charset="0"/>
              </a:rPr>
              <a:t>xanh</a:t>
            </a:r>
            <a:r>
              <a:rPr lang="en-US" sz="4500" b="1" dirty="0" smtClean="0">
                <a:solidFill>
                  <a:schemeClr val="accent6"/>
                </a:solidFill>
                <a:latin typeface="Times New Roman" pitchFamily="18" charset="0"/>
                <a:cs typeface="Times New Roman" pitchFamily="18" charset="0"/>
              </a:rPr>
              <a:t> </a:t>
            </a:r>
            <a:r>
              <a:rPr lang="en-US" sz="4500" b="1" dirty="0" err="1" smtClean="0">
                <a:solidFill>
                  <a:schemeClr val="accent6"/>
                </a:solidFill>
                <a:latin typeface="Times New Roman" pitchFamily="18" charset="0"/>
                <a:cs typeface="Times New Roman" pitchFamily="18" charset="0"/>
              </a:rPr>
              <a:t>đèn</a:t>
            </a:r>
            <a:r>
              <a:rPr lang="en-US" sz="4500" b="1" dirty="0" smtClean="0">
                <a:solidFill>
                  <a:schemeClr val="accent6"/>
                </a:solidFill>
                <a:latin typeface="Times New Roman" pitchFamily="18" charset="0"/>
                <a:cs typeface="Times New Roman" pitchFamily="18" charset="0"/>
              </a:rPr>
              <a:t> </a:t>
            </a:r>
            <a:r>
              <a:rPr lang="en-US" sz="4500" b="1" dirty="0" err="1" smtClean="0">
                <a:solidFill>
                  <a:schemeClr val="accent6"/>
                </a:solidFill>
                <a:latin typeface="Times New Roman" pitchFamily="18" charset="0"/>
                <a:cs typeface="Times New Roman" pitchFamily="18" charset="0"/>
              </a:rPr>
              <a:t>đỏ</a:t>
            </a:r>
            <a:r>
              <a:rPr lang="en-US" sz="4500" b="1" dirty="0" smtClean="0">
                <a:solidFill>
                  <a:schemeClr val="accent6"/>
                </a:solidFill>
                <a:latin typeface="Times New Roman" pitchFamily="18" charset="0"/>
                <a:cs typeface="Times New Roman" pitchFamily="18" charset="0"/>
              </a:rPr>
              <a:t>”</a:t>
            </a:r>
            <a:endParaRPr lang="en-US" sz="3600" b="1" dirty="0">
              <a:solidFill>
                <a:schemeClr val="accent6"/>
              </a:solidFill>
              <a:latin typeface="Times New Roman" pitchFamily="18" charset="0"/>
              <a:cs typeface="Times New Roman" pitchFamily="18" charset="0"/>
            </a:endParaRPr>
          </a:p>
          <a:p>
            <a:pPr lvl="3"/>
            <a:r>
              <a:rPr lang="en-US" sz="4800" b="1" dirty="0" smtClean="0">
                <a:solidFill>
                  <a:schemeClr val="accent6"/>
                </a:solidFill>
                <a:latin typeface="Times New Roman" pitchFamily="18" charset="0"/>
                <a:cs typeface="Times New Roman" pitchFamily="18" charset="0"/>
              </a:rPr>
              <a:t>NH</a:t>
            </a:r>
            <a:r>
              <a:rPr lang="vi-VN" sz="4800" b="1" dirty="0" smtClean="0">
                <a:solidFill>
                  <a:schemeClr val="accent6"/>
                </a:solidFill>
                <a:latin typeface="Times New Roman" pitchFamily="18" charset="0"/>
                <a:cs typeface="Times New Roman" pitchFamily="18" charset="0"/>
              </a:rPr>
              <a:t>: </a:t>
            </a:r>
            <a:r>
              <a:rPr lang="en-US" sz="4800" b="1" dirty="0" smtClean="0">
                <a:solidFill>
                  <a:schemeClr val="accent6"/>
                </a:solidFill>
                <a:latin typeface="Times New Roman" pitchFamily="18" charset="0"/>
                <a:cs typeface="Times New Roman" pitchFamily="18" charset="0"/>
              </a:rPr>
              <a:t>“</a:t>
            </a:r>
            <a:r>
              <a:rPr lang="en-US" sz="4800" b="1" dirty="0" err="1" smtClean="0">
                <a:solidFill>
                  <a:schemeClr val="accent6"/>
                </a:solidFill>
                <a:latin typeface="Times New Roman" pitchFamily="18" charset="0"/>
                <a:cs typeface="Times New Roman" pitchFamily="18" charset="0"/>
              </a:rPr>
              <a:t>Đi</a:t>
            </a:r>
            <a:r>
              <a:rPr lang="en-US" sz="4800" b="1" dirty="0" smtClean="0">
                <a:solidFill>
                  <a:schemeClr val="accent6"/>
                </a:solidFill>
                <a:latin typeface="Times New Roman" pitchFamily="18" charset="0"/>
                <a:cs typeface="Times New Roman" pitchFamily="18" charset="0"/>
              </a:rPr>
              <a:t> </a:t>
            </a:r>
            <a:r>
              <a:rPr lang="en-US" sz="4800" b="1" dirty="0" err="1" smtClean="0">
                <a:solidFill>
                  <a:schemeClr val="accent6"/>
                </a:solidFill>
                <a:latin typeface="Times New Roman" pitchFamily="18" charset="0"/>
                <a:cs typeface="Times New Roman" pitchFamily="18" charset="0"/>
              </a:rPr>
              <a:t>xe</a:t>
            </a:r>
            <a:r>
              <a:rPr lang="en-US" sz="4800" b="1" dirty="0" smtClean="0">
                <a:solidFill>
                  <a:schemeClr val="accent6"/>
                </a:solidFill>
                <a:latin typeface="Times New Roman" pitchFamily="18" charset="0"/>
                <a:cs typeface="Times New Roman" pitchFamily="18" charset="0"/>
              </a:rPr>
              <a:t> </a:t>
            </a:r>
            <a:r>
              <a:rPr lang="en-US" sz="4800" b="1" dirty="0" err="1" smtClean="0">
                <a:solidFill>
                  <a:schemeClr val="accent6"/>
                </a:solidFill>
                <a:latin typeface="Times New Roman" pitchFamily="18" charset="0"/>
                <a:cs typeface="Times New Roman" pitchFamily="18" charset="0"/>
              </a:rPr>
              <a:t>đạp</a:t>
            </a:r>
            <a:r>
              <a:rPr lang="en-US" sz="4800" b="1" dirty="0" smtClean="0">
                <a:solidFill>
                  <a:schemeClr val="accent6"/>
                </a:solidFill>
                <a:latin typeface="Times New Roman" pitchFamily="18" charset="0"/>
                <a:cs typeface="Times New Roman" pitchFamily="18" charset="0"/>
              </a:rPr>
              <a:t>”</a:t>
            </a:r>
            <a:endParaRPr lang="en-US" sz="4800" b="1" dirty="0">
              <a:solidFill>
                <a:schemeClr val="accent6"/>
              </a:solidFill>
              <a:latin typeface="Times New Roman" pitchFamily="18" charset="0"/>
              <a:cs typeface="Times New Roman" pitchFamily="18" charset="0"/>
            </a:endParaRPr>
          </a:p>
          <a:p>
            <a:pPr lvl="3" algn="l"/>
            <a:r>
              <a:rPr lang="vi-VN" sz="3800" dirty="0" smtClean="0">
                <a:solidFill>
                  <a:srgbClr val="FF0000"/>
                </a:solidFill>
                <a:latin typeface="Times New Roman" pitchFamily="18" charset="0"/>
                <a:cs typeface="Times New Roman" pitchFamily="18" charset="0"/>
              </a:rPr>
              <a:t>LỨA </a:t>
            </a:r>
            <a:r>
              <a:rPr lang="vi-VN" sz="3800" dirty="0">
                <a:solidFill>
                  <a:srgbClr val="FF0000"/>
                </a:solidFill>
                <a:latin typeface="Times New Roman" pitchFamily="18" charset="0"/>
                <a:cs typeface="Times New Roman" pitchFamily="18" charset="0"/>
              </a:rPr>
              <a:t>TUỔI: 24 – 36 THÁNG </a:t>
            </a:r>
          </a:p>
          <a:p>
            <a:pPr lvl="3" algn="l"/>
            <a:r>
              <a:rPr lang="vi-VN" sz="3800" dirty="0" smtClean="0">
                <a:solidFill>
                  <a:srgbClr val="FF0000"/>
                </a:solidFill>
                <a:latin typeface="Times New Roman" pitchFamily="18" charset="0"/>
                <a:cs typeface="Times New Roman" pitchFamily="18" charset="0"/>
              </a:rPr>
              <a:t>THỜI </a:t>
            </a:r>
            <a:r>
              <a:rPr lang="vi-VN" sz="3800" dirty="0">
                <a:solidFill>
                  <a:srgbClr val="FF0000"/>
                </a:solidFill>
                <a:latin typeface="Times New Roman" pitchFamily="18" charset="0"/>
                <a:cs typeface="Times New Roman" pitchFamily="18" charset="0"/>
              </a:rPr>
              <a:t>GIAN: 12-15 </a:t>
            </a:r>
            <a:r>
              <a:rPr lang="vi-VN" sz="3800" dirty="0" smtClean="0">
                <a:solidFill>
                  <a:srgbClr val="FF0000"/>
                </a:solidFill>
                <a:latin typeface="Times New Roman" pitchFamily="18" charset="0"/>
                <a:cs typeface="Times New Roman" pitchFamily="18" charset="0"/>
              </a:rPr>
              <a:t>PHÚT</a:t>
            </a:r>
            <a:endParaRPr lang="en-US" sz="3800" dirty="0" smtClean="0">
              <a:solidFill>
                <a:srgbClr val="FF0000"/>
              </a:solidFill>
              <a:latin typeface="Times New Roman" pitchFamily="18" charset="0"/>
              <a:cs typeface="Times New Roman" pitchFamily="18" charset="0"/>
            </a:endParaRPr>
          </a:p>
          <a:p>
            <a:pPr lvl="3" algn="l"/>
            <a:r>
              <a:rPr lang="en-US" sz="3800" dirty="0" smtClean="0">
                <a:solidFill>
                  <a:srgbClr val="FF0000"/>
                </a:solidFill>
                <a:latin typeface="Times New Roman" pitchFamily="18" charset="0"/>
                <a:cs typeface="Times New Roman" pitchFamily="18" charset="0"/>
              </a:rPr>
              <a:t>GIÁO VIÊN: PHAN THANH XUÂN.</a:t>
            </a:r>
            <a:endParaRPr lang="vi-VN" sz="3800" dirty="0">
              <a:solidFill>
                <a:srgbClr val="FF0000"/>
              </a:solidFill>
              <a:latin typeface="Times New Roman" pitchFamily="18" charset="0"/>
              <a:cs typeface="Times New Roman" pitchFamily="18" charset="0"/>
            </a:endParaRPr>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1431868" y="5867400"/>
            <a:ext cx="6553200" cy="750887"/>
          </a:xfrm>
          <a:prstGeom prst="rect">
            <a:avLst/>
          </a:prstGeom>
        </p:spPr>
        <p:txBody>
          <a:bodyPr vert="horz" lIns="91440" tIns="45720" rIns="91440" bIns="45720" rtlCol="0">
            <a:normAutofit fontScale="92500"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100" dirty="0" smtClean="0">
              <a:latin typeface="+mj-lt"/>
            </a:endParaRPr>
          </a:p>
          <a:p>
            <a:r>
              <a:rPr lang="vi-VN" sz="1800" b="1" dirty="0" smtClean="0">
                <a:solidFill>
                  <a:schemeClr val="tx1"/>
                </a:solidFill>
                <a:latin typeface="+mj-lt"/>
              </a:rPr>
              <a:t>NĂM HỌC : 20</a:t>
            </a:r>
            <a:r>
              <a:rPr lang="en-US" sz="1800" b="1" dirty="0" smtClean="0">
                <a:solidFill>
                  <a:schemeClr val="tx1"/>
                </a:solidFill>
                <a:latin typeface="+mj-lt"/>
              </a:rPr>
              <a:t>20</a:t>
            </a:r>
            <a:r>
              <a:rPr lang="vi-VN" sz="1800" b="1" dirty="0" smtClean="0">
                <a:solidFill>
                  <a:schemeClr val="tx1"/>
                </a:solidFill>
                <a:latin typeface="+mj-lt"/>
              </a:rPr>
              <a:t> - 20</a:t>
            </a:r>
            <a:r>
              <a:rPr lang="en-US" sz="1800" b="1" dirty="0" smtClean="0">
                <a:solidFill>
                  <a:schemeClr val="tx1"/>
                </a:solidFill>
                <a:latin typeface="+mj-lt"/>
              </a:rPr>
              <a:t>21</a:t>
            </a:r>
            <a:endParaRPr lang="en-US" sz="1800" b="1" dirty="0">
              <a:solidFill>
                <a:schemeClr val="tx1"/>
              </a:solidFill>
              <a:latin typeface="+mj-lt"/>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sp>
        <p:nvSpPr>
          <p:cNvPr id="15" name="Rectangle 14"/>
          <p:cNvSpPr/>
          <p:nvPr/>
        </p:nvSpPr>
        <p:spPr>
          <a:xfrm>
            <a:off x="609600" y="228601"/>
            <a:ext cx="8229600" cy="584775"/>
          </a:xfrm>
          <a:prstGeom prst="rect">
            <a:avLst/>
          </a:prstGeom>
        </p:spPr>
        <p:txBody>
          <a:bodyPr wrap="square">
            <a:spAutoFit/>
          </a:bodyPr>
          <a:lstStyle/>
          <a:p>
            <a:pPr algn="ctr"/>
            <a:r>
              <a:rPr lang="vi-VN" sz="1400" b="1" dirty="0">
                <a:solidFill>
                  <a:srgbClr val="3333FF"/>
                </a:solidFill>
                <a:latin typeface="+mj-lt"/>
              </a:rPr>
              <a:t>PHÒNG GIÁO DỤC VÀ ĐÀO TẠO QUẬN LONG </a:t>
            </a:r>
            <a:r>
              <a:rPr lang="vi-VN" sz="1400" b="1" dirty="0" smtClean="0">
                <a:solidFill>
                  <a:srgbClr val="3333FF"/>
                </a:solidFill>
                <a:latin typeface="+mj-lt"/>
              </a:rPr>
              <a:t>BIÊN</a:t>
            </a:r>
            <a:endParaRPr lang="en-US" sz="1400" b="1" dirty="0" smtClean="0">
              <a:solidFill>
                <a:srgbClr val="3333FF"/>
              </a:solidFill>
              <a:latin typeface="+mj-lt"/>
            </a:endParaRPr>
          </a:p>
          <a:p>
            <a:pPr algn="ctr"/>
            <a:r>
              <a:rPr lang="vi-VN" b="1" dirty="0" smtClean="0">
                <a:solidFill>
                  <a:srgbClr val="3333FF"/>
                </a:solidFill>
                <a:latin typeface="+mj-lt"/>
              </a:rPr>
              <a:t>Trường </a:t>
            </a:r>
            <a:r>
              <a:rPr lang="vi-VN" b="1" dirty="0">
                <a:solidFill>
                  <a:srgbClr val="3333FF"/>
                </a:solidFill>
                <a:latin typeface="+mj-lt"/>
              </a:rPr>
              <a:t>Mầm Non Gia Thượng</a:t>
            </a:r>
            <a:endParaRPr lang="en-US" b="1" dirty="0">
              <a:solidFill>
                <a:srgbClr val="3333FF"/>
              </a:solidFill>
              <a:latin typeface="+mj-lt"/>
            </a:endParaRPr>
          </a:p>
        </p:txBody>
      </p:sp>
      <p:pic>
        <p:nvPicPr>
          <p:cNvPr id="2" name="Picture 1"/>
          <p:cNvPicPr>
            <a:picLocks noChangeAspect="1"/>
          </p:cNvPicPr>
          <p:nvPr/>
        </p:nvPicPr>
        <p:blipFill>
          <a:blip r:embed="rId3"/>
          <a:stretch>
            <a:fillRect/>
          </a:stretch>
        </p:blipFill>
        <p:spPr>
          <a:xfrm>
            <a:off x="3911630" y="1339669"/>
            <a:ext cx="1473140" cy="1179491"/>
          </a:xfrm>
          <a:prstGeom prst="rect">
            <a:avLst/>
          </a:prstGeom>
        </p:spPr>
      </p:pic>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0" y="1828801"/>
            <a:ext cx="6400800" cy="1447800"/>
          </a:xfrm>
        </p:spPr>
        <p:txBody>
          <a:bodyPr>
            <a:normAutofit/>
          </a:bodyPr>
          <a:lstStyle/>
          <a:p>
            <a:pPr marL="0" indent="0" algn="ctr">
              <a:buNone/>
            </a:pPr>
            <a:r>
              <a:rPr lang="es-ES" b="1" dirty="0">
                <a:solidFill>
                  <a:srgbClr val="C00000"/>
                </a:solidFill>
                <a:latin typeface="Times New Roman" panose="02020603050405020304" pitchFamily="18" charset="0"/>
                <a:cs typeface="Times New Roman" panose="02020603050405020304" pitchFamily="18" charset="0"/>
              </a:rPr>
              <a:t>3.</a:t>
            </a:r>
            <a:r>
              <a:rPr lang="es-ES" dirty="0">
                <a:solidFill>
                  <a:srgbClr val="C00000"/>
                </a:solidFill>
                <a:latin typeface="Times New Roman" panose="02020603050405020304" pitchFamily="18" charset="0"/>
                <a:cs typeface="Times New Roman" panose="02020603050405020304" pitchFamily="18" charset="0"/>
              </a:rPr>
              <a:t> </a:t>
            </a:r>
            <a:r>
              <a:rPr lang="es-ES" b="1" dirty="0" err="1">
                <a:solidFill>
                  <a:srgbClr val="C00000"/>
                </a:solidFill>
                <a:latin typeface="Times New Roman" panose="02020603050405020304" pitchFamily="18" charset="0"/>
                <a:cs typeface="Times New Roman" panose="02020603050405020304" pitchFamily="18" charset="0"/>
              </a:rPr>
              <a:t>Kết</a:t>
            </a:r>
            <a:r>
              <a:rPr lang="es-ES" b="1" dirty="0">
                <a:solidFill>
                  <a:srgbClr val="C00000"/>
                </a:solidFill>
                <a:latin typeface="Times New Roman" panose="02020603050405020304" pitchFamily="18" charset="0"/>
                <a:cs typeface="Times New Roman" panose="02020603050405020304" pitchFamily="18" charset="0"/>
              </a:rPr>
              <a:t> </a:t>
            </a:r>
            <a:r>
              <a:rPr lang="es-ES" b="1" dirty="0" err="1">
                <a:solidFill>
                  <a:srgbClr val="C00000"/>
                </a:solidFill>
                <a:latin typeface="Times New Roman" panose="02020603050405020304" pitchFamily="18" charset="0"/>
                <a:cs typeface="Times New Roman" panose="02020603050405020304" pitchFamily="18" charset="0"/>
              </a:rPr>
              <a:t>thúc</a:t>
            </a:r>
            <a:r>
              <a:rPr lang="es-ES" dirty="0" smtClean="0">
                <a:solidFill>
                  <a:srgbClr val="C00000"/>
                </a:solidFill>
                <a:latin typeface="Times New Roman" panose="02020603050405020304" pitchFamily="18" charset="0"/>
                <a:cs typeface="Times New Roman" panose="02020603050405020304" pitchFamily="18" charset="0"/>
              </a:rPr>
              <a:t>:</a:t>
            </a:r>
            <a:endParaRPr lang="es-ES" dirty="0" smtClean="0">
              <a:latin typeface="Times New Roman" pitchFamily="18" charset="0"/>
              <a:cs typeface="Times New Roman" pitchFamily="18" charset="0"/>
            </a:endParaRPr>
          </a:p>
          <a:p>
            <a:pPr marL="0" indent="0">
              <a:buNone/>
            </a:pP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Cô</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nhận</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xét</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tiết</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học</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động</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viên</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khen</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ngợi</a:t>
            </a: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rPr>
              <a:t>trẻ</a:t>
            </a:r>
            <a:r>
              <a:rPr lang="es-E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0070C0"/>
                </a:solidFill>
                <a:latin typeface="Times New Roman" panose="02020603050405020304" pitchFamily="18" charset="0"/>
                <a:cs typeface="Times New Roman" panose="02020603050405020304" pitchFamily="18" charset="0"/>
              </a:rPr>
              <a:t>I. MỤC ĐÍCH – YÊU CẦU:</a:t>
            </a:r>
            <a:endParaRPr lang="en-US" b="1" dirty="0">
              <a:solidFill>
                <a:srgbClr val="0070C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1"/>
            <a:ext cx="8229600" cy="4343400"/>
          </a:xfrm>
        </p:spPr>
        <p:txBody>
          <a:bodyPr>
            <a:normAutofit/>
          </a:bodyPr>
          <a:lstStyle/>
          <a:p>
            <a:pPr marL="800100" lvl="2" indent="0">
              <a:buNone/>
            </a:pPr>
            <a:r>
              <a:rPr lang="en-US" sz="3200" b="1" dirty="0" smtClean="0">
                <a:solidFill>
                  <a:srgbClr val="C00000"/>
                </a:solidFill>
                <a:latin typeface="Times New Roman" panose="02020603050405020304" pitchFamily="18" charset="0"/>
                <a:cs typeface="Times New Roman" panose="02020603050405020304" pitchFamily="18" charset="0"/>
              </a:rPr>
              <a:t>1.</a:t>
            </a:r>
            <a:r>
              <a:rPr lang="vi-VN" sz="3200" b="1" dirty="0" smtClean="0">
                <a:solidFill>
                  <a:srgbClr val="C00000"/>
                </a:solidFill>
                <a:latin typeface="Times New Roman" panose="02020603050405020304" pitchFamily="18" charset="0"/>
                <a:cs typeface="Times New Roman" panose="02020603050405020304" pitchFamily="18" charset="0"/>
              </a:rPr>
              <a:t> </a:t>
            </a:r>
            <a:r>
              <a:rPr lang="vi-VN" sz="3200" b="1" dirty="0">
                <a:solidFill>
                  <a:srgbClr val="C00000"/>
                </a:solidFill>
                <a:latin typeface="Times New Roman" panose="02020603050405020304" pitchFamily="18" charset="0"/>
                <a:cs typeface="Times New Roman" panose="02020603050405020304" pitchFamily="18" charset="0"/>
              </a:rPr>
              <a:t>Kiến </a:t>
            </a:r>
            <a:r>
              <a:rPr lang="vi-VN" sz="3200" b="1" dirty="0" smtClean="0">
                <a:solidFill>
                  <a:srgbClr val="C00000"/>
                </a:solidFill>
                <a:latin typeface="Times New Roman" panose="02020603050405020304" pitchFamily="18" charset="0"/>
                <a:cs typeface="Times New Roman" panose="02020603050405020304" pitchFamily="18" charset="0"/>
              </a:rPr>
              <a:t>thức</a:t>
            </a:r>
            <a:r>
              <a:rPr lang="en-US" sz="3200" b="1" dirty="0" smtClean="0">
                <a:solidFill>
                  <a:srgbClr val="C00000"/>
                </a:solidFill>
                <a:latin typeface="Times New Roman" panose="02020603050405020304" pitchFamily="18" charset="0"/>
                <a:cs typeface="Times New Roman" panose="02020603050405020304" pitchFamily="18" charset="0"/>
              </a:rPr>
              <a:t>:</a:t>
            </a:r>
            <a:endParaRPr lang="vi-VN" sz="3200" dirty="0">
              <a:solidFill>
                <a:srgbClr val="C00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Trẻ biết tên bài hát, bài nghe hát, tên tác giả ,biết cảm nhận giai điệu vui tươi của bài hát, bài nghe hát.</a:t>
            </a:r>
          </a:p>
          <a:p>
            <a:pPr marL="800100" lvl="2" indent="0">
              <a:buNone/>
            </a:pPr>
            <a:r>
              <a:rPr lang="en-US" sz="3200" b="1" dirty="0" smtClean="0">
                <a:solidFill>
                  <a:srgbClr val="7030A0"/>
                </a:solidFill>
                <a:latin typeface="Times New Roman" panose="02020603050405020304" pitchFamily="18" charset="0"/>
                <a:cs typeface="Times New Roman" panose="02020603050405020304" pitchFamily="18" charset="0"/>
              </a:rPr>
              <a:t>2.</a:t>
            </a:r>
            <a:r>
              <a:rPr lang="vi-VN" sz="3200" b="1" dirty="0" smtClean="0">
                <a:solidFill>
                  <a:srgbClr val="7030A0"/>
                </a:solidFill>
                <a:latin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cs typeface="Times New Roman" panose="02020603050405020304" pitchFamily="18" charset="0"/>
              </a:rPr>
              <a:t>Kỹ năng</a:t>
            </a:r>
            <a:r>
              <a:rPr lang="vi-VN" sz="3200" dirty="0">
                <a:solidFill>
                  <a:srgbClr val="7030A0"/>
                </a:solidFill>
                <a:latin typeface="Times New Roman" panose="02020603050405020304" pitchFamily="18" charset="0"/>
                <a:cs typeface="Times New Roman" panose="02020603050405020304" pitchFamily="18" charset="0"/>
              </a:rPr>
              <a:t>:</a:t>
            </a:r>
          </a:p>
          <a:p>
            <a:pPr marL="0" indent="0">
              <a:buNone/>
            </a:pPr>
            <a:r>
              <a:rPr lang="vi-VN" sz="2400" dirty="0">
                <a:latin typeface="Times New Roman" panose="02020603050405020304" pitchFamily="18" charset="0"/>
                <a:cs typeface="Times New Roman" panose="02020603050405020304" pitchFamily="18" charset="0"/>
              </a:rPr>
              <a:t>- Thuộc lời bài hát, hát rõ câu không ngọng.</a:t>
            </a:r>
          </a:p>
          <a:p>
            <a:pPr marL="0" indent="0">
              <a:buNone/>
            </a:pPr>
            <a:r>
              <a:rPr lang="vi-VN" sz="2400" dirty="0">
                <a:latin typeface="Times New Roman" panose="02020603050405020304" pitchFamily="18" charset="0"/>
                <a:cs typeface="Times New Roman" panose="02020603050405020304" pitchFamily="18" charset="0"/>
              </a:rPr>
              <a:t>- Rèn kỹ năng sử dụng nhạc cụ.</a:t>
            </a:r>
          </a:p>
          <a:p>
            <a:pPr marL="800100" lvl="2" indent="0">
              <a:buNone/>
            </a:pPr>
            <a:r>
              <a:rPr lang="en-US" sz="3200" b="1" dirty="0" smtClean="0">
                <a:solidFill>
                  <a:schemeClr val="accent6"/>
                </a:solidFill>
                <a:latin typeface="Times New Roman" panose="02020603050405020304" pitchFamily="18" charset="0"/>
                <a:cs typeface="Times New Roman" panose="02020603050405020304" pitchFamily="18" charset="0"/>
              </a:rPr>
              <a:t>3.</a:t>
            </a:r>
            <a:r>
              <a:rPr lang="vi-VN" sz="3200" b="1" dirty="0">
                <a:solidFill>
                  <a:schemeClr val="accent6"/>
                </a:solidFill>
                <a:latin typeface="Times New Roman" panose="02020603050405020304" pitchFamily="18" charset="0"/>
                <a:cs typeface="Times New Roman" panose="02020603050405020304" pitchFamily="18" charset="0"/>
              </a:rPr>
              <a:t> Thái độ:</a:t>
            </a:r>
          </a:p>
          <a:p>
            <a:pPr marL="0" indent="0">
              <a:buNone/>
            </a:pPr>
            <a:r>
              <a:rPr lang="vi-VN" sz="2400" dirty="0">
                <a:latin typeface="Times New Roman" panose="02020603050405020304" pitchFamily="18" charset="0"/>
                <a:cs typeface="Times New Roman" panose="02020603050405020304" pitchFamily="18" charset="0"/>
              </a:rPr>
              <a:t> -Trẻ hứng thú tham gia hoạt động</a:t>
            </a: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030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6">
                    <a:lumMod val="75000"/>
                  </a:schemeClr>
                </a:solidFill>
                <a:latin typeface="Times New Roman" panose="02020603050405020304" pitchFamily="18" charset="0"/>
                <a:cs typeface="Times New Roman" panose="02020603050405020304" pitchFamily="18" charset="0"/>
              </a:rPr>
              <a:t>II. CHUẨN BỊ:</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1"/>
            <a:ext cx="8229600" cy="3048000"/>
          </a:xfrm>
        </p:spPr>
        <p:txBody>
          <a:bodyPr>
            <a:normAutofit/>
          </a:bodyPr>
          <a:lstStyle/>
          <a:p>
            <a:pPr marL="800100" lvl="2" indent="0">
              <a:buNone/>
            </a:pPr>
            <a:r>
              <a:rPr lang="en-US" sz="3200" b="1" dirty="0" smtClean="0">
                <a:solidFill>
                  <a:srgbClr val="00B050"/>
                </a:solidFill>
                <a:latin typeface="Times New Roman" panose="02020603050405020304" pitchFamily="18" charset="0"/>
                <a:cs typeface="Times New Roman" panose="02020603050405020304" pitchFamily="18" charset="0"/>
              </a:rPr>
              <a:t>1. </a:t>
            </a:r>
            <a:r>
              <a:rPr lang="en-US" sz="3200" b="1" dirty="0" err="1">
                <a:solidFill>
                  <a:srgbClr val="00B050"/>
                </a:solidFill>
                <a:latin typeface="Times New Roman" panose="02020603050405020304" pitchFamily="18" charset="0"/>
                <a:cs typeface="Times New Roman" panose="02020603050405020304" pitchFamily="18" charset="0"/>
              </a:rPr>
              <a:t>Đồ</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dùng</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của</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cô</a:t>
            </a:r>
            <a:r>
              <a:rPr lang="en-US" sz="3200" b="1" dirty="0">
                <a:solidFill>
                  <a:srgbClr val="00B050"/>
                </a:solidFill>
                <a:latin typeface="Times New Roman" panose="02020603050405020304" pitchFamily="18" charset="0"/>
                <a:cs typeface="Times New Roman" panose="02020603050405020304" pitchFamily="18" charset="0"/>
              </a:rPr>
              <a:t>:</a:t>
            </a:r>
            <a:endParaRPr lang="en-US" sz="3200" dirty="0">
              <a:solidFill>
                <a:srgbClr val="00B050"/>
              </a:solidFill>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đèn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đỏ</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đạp</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cụ</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a:t>
            </a:r>
          </a:p>
          <a:p>
            <a:pPr marL="800100" lvl="2" indent="0">
              <a:buNone/>
            </a:pPr>
            <a:r>
              <a:rPr lang="en-US" sz="3200" b="1" dirty="0" smtClean="0">
                <a:solidFill>
                  <a:srgbClr val="0070C0"/>
                </a:solidFill>
                <a:latin typeface="Times New Roman" panose="02020603050405020304" pitchFamily="18" charset="0"/>
                <a:cs typeface="Times New Roman" panose="02020603050405020304" pitchFamily="18" charset="0"/>
              </a:rPr>
              <a:t>2. </a:t>
            </a:r>
            <a:r>
              <a:rPr lang="en-US" sz="3200" b="1" dirty="0" err="1">
                <a:solidFill>
                  <a:srgbClr val="0070C0"/>
                </a:solidFill>
                <a:latin typeface="Times New Roman" panose="02020603050405020304" pitchFamily="18" charset="0"/>
                <a:cs typeface="Times New Roman" panose="02020603050405020304" pitchFamily="18" charset="0"/>
              </a:rPr>
              <a:t>Đồ</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dùng</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của</a:t>
            </a:r>
            <a:r>
              <a:rPr lang="en-US" sz="3200" b="1" dirty="0">
                <a:solidFill>
                  <a:srgbClr val="0070C0"/>
                </a:solidFill>
                <a:latin typeface="Times New Roman" panose="02020603050405020304" pitchFamily="18" charset="0"/>
                <a:cs typeface="Times New Roman" panose="02020603050405020304" pitchFamily="18" charset="0"/>
              </a:rPr>
              <a:t> </a:t>
            </a:r>
            <a:r>
              <a:rPr lang="en-US" sz="3200" b="1" dirty="0" err="1">
                <a:solidFill>
                  <a:srgbClr val="0070C0"/>
                </a:solidFill>
                <a:latin typeface="Times New Roman" panose="02020603050405020304" pitchFamily="18" charset="0"/>
                <a:cs typeface="Times New Roman" panose="02020603050405020304" pitchFamily="18" charset="0"/>
              </a:rPr>
              <a:t>trẻ</a:t>
            </a:r>
            <a:r>
              <a:rPr lang="en-US" sz="3200" b="1" dirty="0">
                <a:solidFill>
                  <a:srgbClr val="0070C0"/>
                </a:solidFill>
                <a:latin typeface="Times New Roman" panose="02020603050405020304" pitchFamily="18" charset="0"/>
                <a:cs typeface="Times New Roman" panose="02020603050405020304" pitchFamily="18" charset="0"/>
              </a:rPr>
              <a:t>:</a:t>
            </a:r>
            <a:endParaRPr lang="en-US" sz="3200" dirty="0">
              <a:solidFill>
                <a:srgbClr val="0070C0"/>
              </a:solidFill>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2392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91400" cy="1143000"/>
          </a:xfrm>
        </p:spPr>
        <p:txBody>
          <a:bodyPr>
            <a:normAutofit/>
          </a:bodyPr>
          <a:lstStyle/>
          <a:p>
            <a:r>
              <a:rPr lang="en-US" b="1" dirty="0" smtClean="0">
                <a:solidFill>
                  <a:srgbClr val="CC0099"/>
                </a:solidFill>
                <a:latin typeface="Times New Roman" pitchFamily="18" charset="0"/>
                <a:cs typeface="Times New Roman" pitchFamily="18" charset="0"/>
              </a:rPr>
              <a:t>III. CÁCH TIẾN HÀNH:</a:t>
            </a:r>
            <a:endParaRPr lang="en-US" dirty="0">
              <a:solidFill>
                <a:srgbClr val="CC0099"/>
              </a:solidFill>
              <a:latin typeface="Times New Roman" pitchFamily="18" charset="0"/>
              <a:cs typeface="Times New Roman" pitchFamily="18" charset="0"/>
            </a:endParaRPr>
          </a:p>
        </p:txBody>
      </p:sp>
      <p:sp>
        <p:nvSpPr>
          <p:cNvPr id="3" name="Content Placeholder 2"/>
          <p:cNvSpPr>
            <a:spLocks noGrp="1"/>
          </p:cNvSpPr>
          <p:nvPr>
            <p:ph idx="1"/>
          </p:nvPr>
        </p:nvSpPr>
        <p:spPr>
          <a:xfrm>
            <a:off x="2362200" y="1536700"/>
            <a:ext cx="6553200" cy="1524000"/>
          </a:xfrm>
        </p:spPr>
        <p:txBody>
          <a:bodyPr>
            <a:noAutofit/>
          </a:bodyPr>
          <a:lstStyle/>
          <a:p>
            <a:pPr marL="800100" lvl="2" indent="0">
              <a:buNone/>
            </a:pPr>
            <a:r>
              <a:rPr lang="en-US" sz="3200" b="1" dirty="0">
                <a:solidFill>
                  <a:srgbClr val="FF0000"/>
                </a:solidFill>
                <a:latin typeface="Times New Roman" pitchFamily="18" charset="0"/>
                <a:cs typeface="Times New Roman" pitchFamily="18" charset="0"/>
              </a:rPr>
              <a:t>1. </a:t>
            </a:r>
            <a:r>
              <a:rPr lang="en-US" sz="3200" b="1" dirty="0" err="1">
                <a:solidFill>
                  <a:srgbClr val="FF0000"/>
                </a:solidFill>
                <a:latin typeface="Times New Roman" pitchFamily="18" charset="0"/>
                <a:cs typeface="Times New Roman" pitchFamily="18" charset="0"/>
              </a:rPr>
              <a:t>Ổn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định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tổ</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chức</a:t>
            </a:r>
            <a:r>
              <a:rPr lang="en-US" sz="3200" b="1" dirty="0">
                <a:solidFill>
                  <a:srgbClr val="FF0000"/>
                </a:solidFill>
                <a:latin typeface="Times New Roman" pitchFamily="18" charset="0"/>
                <a:cs typeface="Times New Roman" pitchFamily="18" charset="0"/>
              </a:rPr>
              <a:t>:</a:t>
            </a:r>
            <a:endParaRPr lang="en-US" sz="3200" dirty="0" smtClean="0">
              <a:latin typeface="Times New Roman" panose="02020603050405020304" pitchFamily="18" charset="0"/>
              <a:cs typeface="Times New Roman" panose="02020603050405020304" pitchFamily="18" charset="0"/>
            </a:endParaRP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Cô đọc câu đố cho trẻ đoán:</a:t>
            </a:r>
          </a:p>
          <a:p>
            <a:pPr marL="0" indent="0">
              <a:buNone/>
            </a:pPr>
            <a:r>
              <a:rPr lang="vi-VN" sz="2400" dirty="0">
                <a:latin typeface="Times New Roman" panose="02020603050405020304" pitchFamily="18" charset="0"/>
                <a:cs typeface="Times New Roman" panose="02020603050405020304" pitchFamily="18" charset="0"/>
              </a:rPr>
              <a:t>                        Mắt đỏ, vàng, xanh</a:t>
            </a:r>
          </a:p>
          <a:p>
            <a:pPr marL="0" indent="0">
              <a:buNone/>
            </a:pPr>
            <a:r>
              <a:rPr lang="vi-VN" sz="2400" dirty="0">
                <a:latin typeface="Times New Roman" panose="02020603050405020304" pitchFamily="18" charset="0"/>
                <a:cs typeface="Times New Roman" panose="02020603050405020304" pitchFamily="18" charset="0"/>
              </a:rPr>
              <a:t>                        Đêm ngày đứng canh </a:t>
            </a:r>
          </a:p>
          <a:p>
            <a:pPr marL="0" indent="0">
              <a:buNone/>
            </a:pPr>
            <a:r>
              <a:rPr lang="vi-VN" sz="2400" dirty="0">
                <a:latin typeface="Times New Roman" panose="02020603050405020304" pitchFamily="18" charset="0"/>
                <a:cs typeface="Times New Roman" panose="02020603050405020304" pitchFamily="18" charset="0"/>
              </a:rPr>
              <a:t>                        Ngã tư đường phố</a:t>
            </a:r>
          </a:p>
          <a:p>
            <a:pPr marL="0" indent="0">
              <a:buNone/>
            </a:pPr>
            <a:r>
              <a:rPr lang="vi-VN" sz="2400" dirty="0">
                <a:latin typeface="Times New Roman" panose="02020603050405020304" pitchFamily="18" charset="0"/>
                <a:cs typeface="Times New Roman" panose="02020603050405020304" pitchFamily="18" charset="0"/>
              </a:rPr>
              <a:t>                        Mắt đỏ báo “ Dừng”</a:t>
            </a:r>
          </a:p>
          <a:p>
            <a:pPr marL="0" indent="0">
              <a:buNone/>
            </a:pPr>
            <a:r>
              <a:rPr lang="vi-VN" sz="2400" dirty="0">
                <a:latin typeface="Times New Roman" panose="02020603050405020304" pitchFamily="18" charset="0"/>
                <a:cs typeface="Times New Roman" panose="02020603050405020304" pitchFamily="18" charset="0"/>
              </a:rPr>
              <a:t>                        Mắt xanh báo “ Đi”</a:t>
            </a:r>
          </a:p>
          <a:p>
            <a:pPr marL="0" indent="0">
              <a:buNone/>
            </a:pPr>
            <a:r>
              <a:rPr lang="vi-VN" sz="2400" dirty="0">
                <a:latin typeface="Times New Roman" panose="02020603050405020304" pitchFamily="18" charset="0"/>
                <a:cs typeface="Times New Roman" panose="02020603050405020304" pitchFamily="18" charset="0"/>
              </a:rPr>
              <a:t>                        Mắt vàng “  Chờ nhé”</a:t>
            </a:r>
          </a:p>
          <a:p>
            <a:pPr marL="0" indent="0">
              <a:buNone/>
            </a:pPr>
            <a:r>
              <a:rPr lang="vi-VN" sz="2400" dirty="0">
                <a:latin typeface="Times New Roman" panose="02020603050405020304" pitchFamily="18" charset="0"/>
                <a:cs typeface="Times New Roman" panose="02020603050405020304" pitchFamily="18" charset="0"/>
              </a:rPr>
              <a:t>                                      Đố biết đèn gì?</a:t>
            </a:r>
          </a:p>
          <a:p>
            <a:pPr marL="0" indent="0">
              <a:buNone/>
            </a:pPr>
            <a:r>
              <a:rPr lang="vi-VN" sz="2400" dirty="0">
                <a:latin typeface="Times New Roman" panose="02020603050405020304" pitchFamily="18" charset="0"/>
                <a:cs typeface="Times New Roman" panose="02020603050405020304" pitchFamily="18" charset="0"/>
              </a:rPr>
              <a:t>Cô trò chuyện và dẫn dắt vào bài.</a:t>
            </a:r>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500" y="838200"/>
            <a:ext cx="8229600" cy="762000"/>
          </a:xfrm>
        </p:spPr>
        <p:txBody>
          <a:bodyPr>
            <a:normAutofit/>
          </a:bodyPr>
          <a:lstStyle/>
          <a:p>
            <a:pPr marL="0" indent="0">
              <a:buNone/>
            </a:pPr>
            <a:r>
              <a:rPr lang="en-US" b="1" dirty="0">
                <a:solidFill>
                  <a:srgbClr val="7030A0"/>
                </a:solidFill>
                <a:latin typeface="Times New Roman" pitchFamily="18" charset="0"/>
                <a:cs typeface="Times New Roman" pitchFamily="18" charset="0"/>
              </a:rPr>
              <a:t>2.</a:t>
            </a:r>
            <a:r>
              <a:rPr lang="pt-BR" b="1" dirty="0">
                <a:solidFill>
                  <a:srgbClr val="7030A0"/>
                </a:solidFill>
                <a:latin typeface="Times New Roman" pitchFamily="18" charset="0"/>
                <a:cs typeface="Times New Roman" pitchFamily="18" charset="0"/>
              </a:rPr>
              <a:t> Phương pháp, </a:t>
            </a:r>
            <a:r>
              <a:rPr lang="pt-BR" b="1" dirty="0" smtClean="0">
                <a:solidFill>
                  <a:srgbClr val="7030A0"/>
                </a:solidFill>
                <a:latin typeface="Times New Roman" pitchFamily="18" charset="0"/>
                <a:cs typeface="Times New Roman" pitchFamily="18" charset="0"/>
              </a:rPr>
              <a:t>hình thức tổ chức</a:t>
            </a:r>
            <a:r>
              <a:rPr lang="en-US" b="1" dirty="0" smtClean="0">
                <a:solidFill>
                  <a:srgbClr val="7030A0"/>
                </a:solidFill>
                <a:latin typeface="Times New Roman" pitchFamily="18" charset="0"/>
                <a:cs typeface="Times New Roman" pitchFamily="18" charset="0"/>
              </a:rPr>
              <a:t>:</a:t>
            </a:r>
          </a:p>
        </p:txBody>
      </p:sp>
      <p:sp>
        <p:nvSpPr>
          <p:cNvPr id="4" name="TextBox 3"/>
          <p:cNvSpPr txBox="1"/>
          <p:nvPr/>
        </p:nvSpPr>
        <p:spPr>
          <a:xfrm>
            <a:off x="685800" y="1981200"/>
            <a:ext cx="7924800" cy="3046988"/>
          </a:xfrm>
          <a:prstGeom prst="rect">
            <a:avLst/>
          </a:prstGeom>
          <a:noFill/>
        </p:spPr>
        <p:txBody>
          <a:bodyPr wrap="square" rtlCol="0">
            <a:spAutoFit/>
          </a:bodyPr>
          <a:lstStyle/>
          <a:p>
            <a:r>
              <a:rPr lang="vi-VN" sz="2400" b="1" dirty="0" smtClean="0">
                <a:solidFill>
                  <a:srgbClr val="FF0000"/>
                </a:solidFill>
                <a:latin typeface="Times New Roman" panose="02020603050405020304" pitchFamily="18" charset="0"/>
                <a:cs typeface="Times New Roman" panose="02020603050405020304" pitchFamily="18" charset="0"/>
              </a:rPr>
              <a:t>a</a:t>
            </a:r>
            <a:r>
              <a:rPr lang="vi-VN" sz="2400" b="1" dirty="0">
                <a:solidFill>
                  <a:srgbClr val="FF0000"/>
                </a:solidFill>
                <a:latin typeface="Times New Roman" panose="02020603050405020304" pitchFamily="18" charset="0"/>
                <a:cs typeface="Times New Roman" panose="02020603050405020304" pitchFamily="18" charset="0"/>
              </a:rPr>
              <a:t>, </a:t>
            </a:r>
            <a:r>
              <a:rPr lang="vi-VN" sz="2400" b="1" i="1" dirty="0">
                <a:solidFill>
                  <a:srgbClr val="FF0000"/>
                </a:solidFill>
                <a:latin typeface="Times New Roman" panose="02020603050405020304" pitchFamily="18" charset="0"/>
                <a:cs typeface="Times New Roman" panose="02020603050405020304" pitchFamily="18" charset="0"/>
              </a:rPr>
              <a:t>Dạy hát: “Đèn xanh, đèn đỏ”</a:t>
            </a:r>
            <a:endParaRPr lang="vi-VN" sz="2400" b="1" dirty="0">
              <a:solidFill>
                <a:srgbClr val="FF0000"/>
              </a:solidFill>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  Cô giới thiệu tên bài hát, tên tác giả</a:t>
            </a:r>
          </a:p>
          <a:p>
            <a:r>
              <a:rPr lang="vi-VN" sz="2400" dirty="0">
                <a:latin typeface="Times New Roman" panose="02020603050405020304" pitchFamily="18" charset="0"/>
                <a:cs typeface="Times New Roman" panose="02020603050405020304" pitchFamily="18" charset="0"/>
              </a:rPr>
              <a:t>- Cô hát lần 1 kết hợp với đàn, hỏi trẻ tên bài hát, tên tác giả.</a:t>
            </a:r>
          </a:p>
          <a:p>
            <a:r>
              <a:rPr lang="vi-VN" sz="2400" dirty="0">
                <a:latin typeface="Times New Roman" panose="02020603050405020304" pitchFamily="18" charset="0"/>
                <a:cs typeface="Times New Roman" panose="02020603050405020304" pitchFamily="18" charset="0"/>
              </a:rPr>
              <a:t>- Cô hát lần 2 hỏi giai điệu bài hát, giảng nội dung bài hát: " Đèn xanh, đèn đỏ</a:t>
            </a:r>
            <a:r>
              <a:rPr lang="vi-VN" sz="2400" dirty="0" smtClean="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Bài </a:t>
            </a:r>
            <a:r>
              <a:rPr lang="vi-VN" sz="2400" dirty="0">
                <a:latin typeface="Times New Roman" panose="02020603050405020304" pitchFamily="18" charset="0"/>
                <a:cs typeface="Times New Roman" panose="02020603050405020304" pitchFamily="18" charset="0"/>
              </a:rPr>
              <a:t>hát nói về  các bạn nhỏ khi đi chơi trên đường phố khi có tín hiệu đèn đỏ các bạn dừng lại chờ, khi có đèn xanh các bạn mới đi chơi đấy các con ạ.</a:t>
            </a:r>
          </a:p>
          <a:p>
            <a:r>
              <a:rPr lang="vi-VN" sz="2400" dirty="0">
                <a:latin typeface="Times New Roman" panose="02020603050405020304" pitchFamily="18" charset="0"/>
                <a:cs typeface="Times New Roman" panose="02020603050405020304" pitchFamily="18" charset="0"/>
              </a:rPr>
              <a:t>- Cô hát lần 3 khuyến khích trẻ hát cùng cô.</a:t>
            </a:r>
          </a:p>
        </p:txBody>
      </p:sp>
      <p:pic>
        <p:nvPicPr>
          <p:cNvPr id="5" name="Bài hát Đèn xanh đèn đỏ - Beat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91400" y="1371600"/>
            <a:ext cx="609600" cy="6096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6775"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3048000"/>
            <a:ext cx="8229600" cy="2514600"/>
          </a:xfrm>
        </p:spPr>
        <p:txBody>
          <a:bodyPr>
            <a:normAutofit/>
          </a:bodyPr>
          <a:lstStyle/>
          <a:p>
            <a:pPr marL="400050" lvl="1" indent="0">
              <a:buNone/>
            </a:pPr>
            <a:r>
              <a:rPr lang="en-US" sz="2400" b="1" i="1" dirty="0">
                <a:solidFill>
                  <a:srgbClr val="FFC000"/>
                </a:solidFill>
                <a:latin typeface="Times New Roman" panose="02020603050405020304" pitchFamily="18" charset="0"/>
                <a:cs typeface="Times New Roman" panose="02020603050405020304" pitchFamily="18" charset="0"/>
              </a:rPr>
              <a:t>* </a:t>
            </a:r>
            <a:r>
              <a:rPr lang="en-US" sz="2400" b="1" i="1" dirty="0" err="1">
                <a:solidFill>
                  <a:srgbClr val="FFC000"/>
                </a:solidFill>
                <a:latin typeface="Times New Roman" panose="02020603050405020304" pitchFamily="18" charset="0"/>
                <a:cs typeface="Times New Roman" panose="02020603050405020304" pitchFamily="18" charset="0"/>
              </a:rPr>
              <a:t>Trẻ</a:t>
            </a:r>
            <a:r>
              <a:rPr lang="en-US" sz="2400" b="1" i="1" dirty="0">
                <a:solidFill>
                  <a:srgbClr val="FFC000"/>
                </a:solidFill>
                <a:latin typeface="Times New Roman" panose="02020603050405020304" pitchFamily="18" charset="0"/>
                <a:cs typeface="Times New Roman" panose="02020603050405020304" pitchFamily="18" charset="0"/>
              </a:rPr>
              <a:t> </a:t>
            </a:r>
            <a:r>
              <a:rPr lang="en-US" sz="2400" b="1" i="1" dirty="0" err="1">
                <a:solidFill>
                  <a:srgbClr val="FFC000"/>
                </a:solidFill>
                <a:latin typeface="Times New Roman" panose="02020603050405020304" pitchFamily="18" charset="0"/>
                <a:cs typeface="Times New Roman" panose="02020603050405020304" pitchFamily="18" charset="0"/>
              </a:rPr>
              <a:t>hát</a:t>
            </a:r>
            <a:r>
              <a:rPr lang="en-US" sz="2400" b="1" i="1" dirty="0">
                <a:solidFill>
                  <a:srgbClr val="FFC000"/>
                </a:solidFill>
                <a:latin typeface="Times New Roman" panose="02020603050405020304" pitchFamily="18" charset="0"/>
                <a:cs typeface="Times New Roman" panose="02020603050405020304" pitchFamily="18" charset="0"/>
              </a:rPr>
              <a:t>:</a:t>
            </a:r>
            <a:endParaRPr lang="en-US" sz="2400" b="1" dirty="0">
              <a:solidFill>
                <a:srgbClr val="FFC000"/>
              </a:solidFill>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( 2-3 </a:t>
            </a:r>
            <a:r>
              <a:rPr lang="en-US" sz="2400" dirty="0" err="1">
                <a:latin typeface="Times New Roman" panose="02020603050405020304" pitchFamily="18" charset="0"/>
                <a:cs typeface="Times New Roman" panose="02020603050405020304" pitchFamily="18" charset="0"/>
              </a:rPr>
              <a:t>lần</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tổ</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đua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lần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hỏi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endParaRPr lang="en-US" sz="2400"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pic>
        <p:nvPicPr>
          <p:cNvPr id="4" name="Bài hát Đèn xanh đèn đỏ - Beat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638800" y="3352800"/>
            <a:ext cx="609600" cy="609600"/>
          </a:xfrm>
          <a:prstGeom prst="rect">
            <a:avLst/>
          </a:prstGeom>
        </p:spPr>
      </p:pic>
    </p:spTree>
    <p:extLst>
      <p:ext uri="{BB962C8B-B14F-4D97-AF65-F5344CB8AC3E}">
        <p14:creationId xmlns:p14="http://schemas.microsoft.com/office/powerpoint/2010/main" val="16740377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77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600200"/>
            <a:ext cx="7924800" cy="1143000"/>
          </a:xfrm>
        </p:spPr>
        <p:txBody>
          <a:bodyPr>
            <a:noAutofit/>
          </a:bodyPr>
          <a:lstStyle/>
          <a:p>
            <a:pPr marL="0" indent="0">
              <a:buNone/>
            </a:pPr>
            <a:r>
              <a:rPr lang="vi-VN" sz="2400" b="1" i="1" dirty="0">
                <a:solidFill>
                  <a:schemeClr val="accent6">
                    <a:lumMod val="50000"/>
                  </a:schemeClr>
                </a:solidFill>
                <a:latin typeface="+mj-lt"/>
              </a:rPr>
              <a:t>b, Nghe hát: </a:t>
            </a:r>
            <a:r>
              <a:rPr lang="en-US" sz="2400" b="1" i="1" dirty="0" smtClean="0">
                <a:solidFill>
                  <a:schemeClr val="accent6">
                    <a:lumMod val="50000"/>
                  </a:schemeClr>
                </a:solidFill>
                <a:latin typeface="+mj-lt"/>
              </a:rPr>
              <a:t>“</a:t>
            </a:r>
            <a:r>
              <a:rPr lang="vi-VN" sz="2400" b="1" i="1" dirty="0" smtClean="0">
                <a:solidFill>
                  <a:schemeClr val="accent6">
                    <a:lumMod val="50000"/>
                  </a:schemeClr>
                </a:solidFill>
                <a:latin typeface="+mj-lt"/>
              </a:rPr>
              <a:t>Đi </a:t>
            </a:r>
            <a:r>
              <a:rPr lang="vi-VN" sz="2400" b="1" i="1" dirty="0">
                <a:solidFill>
                  <a:schemeClr val="accent6">
                    <a:lumMod val="50000"/>
                  </a:schemeClr>
                </a:solidFill>
                <a:latin typeface="+mj-lt"/>
              </a:rPr>
              <a:t>xe </a:t>
            </a:r>
            <a:r>
              <a:rPr lang="vi-VN" sz="2400" b="1" i="1" dirty="0" smtClean="0">
                <a:solidFill>
                  <a:schemeClr val="accent6">
                    <a:lumMod val="50000"/>
                  </a:schemeClr>
                </a:solidFill>
                <a:latin typeface="+mj-lt"/>
              </a:rPr>
              <a:t>đạp</a:t>
            </a:r>
            <a:r>
              <a:rPr lang="en-US" sz="2400" b="1" i="1" dirty="0" smtClean="0">
                <a:solidFill>
                  <a:schemeClr val="accent6">
                    <a:lumMod val="50000"/>
                  </a:schemeClr>
                </a:solidFill>
                <a:latin typeface="+mj-lt"/>
              </a:rPr>
              <a:t>”</a:t>
            </a:r>
            <a:endParaRPr lang="vi-VN" sz="2400" b="1" i="1" dirty="0">
              <a:solidFill>
                <a:schemeClr val="accent6">
                  <a:lumMod val="50000"/>
                </a:schemeClr>
              </a:solidFill>
              <a:latin typeface="+mj-lt"/>
            </a:endParaRPr>
          </a:p>
          <a:p>
            <a:pPr marL="0" indent="0">
              <a:buNone/>
            </a:pPr>
            <a:r>
              <a:rPr lang="vi-VN" sz="2400" dirty="0">
                <a:latin typeface="+mj-lt"/>
              </a:rPr>
              <a:t>- Cô giới thiệu tên bài hát, tác giả.</a:t>
            </a:r>
          </a:p>
          <a:p>
            <a:pPr marL="0" indent="0">
              <a:buNone/>
            </a:pPr>
            <a:r>
              <a:rPr lang="vi-VN" sz="2400" dirty="0">
                <a:latin typeface="+mj-lt"/>
              </a:rPr>
              <a:t>- Hát lần 1 cho trẻ nghe: Hỏi tên bài hát, tên tác giả.</a:t>
            </a:r>
          </a:p>
          <a:p>
            <a:pPr marL="0" indent="0">
              <a:buNone/>
            </a:pPr>
            <a:r>
              <a:rPr lang="vi-VN" sz="2400" dirty="0">
                <a:latin typeface="+mj-lt"/>
              </a:rPr>
              <a:t>- Cô hát lần 2:  Sử dụng điệu bộ minh họa; hỏi trẻ giai điệu bài hát.</a:t>
            </a:r>
          </a:p>
          <a:p>
            <a:pPr marL="0" indent="0">
              <a:buNone/>
            </a:pPr>
            <a:r>
              <a:rPr lang="vi-VN" sz="2400" dirty="0">
                <a:latin typeface="+mj-lt"/>
              </a:rPr>
              <a:t>- Giới thiệu nội dung bài nghe hát: bài hát nói về chiếc xe đạp chở chúng ta đến trường và còn giúp chúng ta không mỏi chân khi ngồi trên xe đạp nữa các con ạ</a:t>
            </a:r>
          </a:p>
        </p:txBody>
      </p:sp>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52800"/>
            <a:ext cx="8229600" cy="1524000"/>
          </a:xfrm>
        </p:spPr>
        <p:txBody>
          <a:bodyPr>
            <a:normAutofit/>
          </a:bodyPr>
          <a:lstStyle/>
          <a:p>
            <a:pPr marL="0" indent="0">
              <a:buNone/>
            </a:pPr>
            <a:r>
              <a:rPr lang="en-US" sz="2400" i="1" dirty="0">
                <a:solidFill>
                  <a:srgbClr val="00B0F0"/>
                </a:solidFill>
                <a:latin typeface="Times New Roman" panose="02020603050405020304" pitchFamily="18" charset="0"/>
                <a:cs typeface="Times New Roman" panose="02020603050405020304" pitchFamily="18" charset="0"/>
              </a:rPr>
              <a:t>- GD: </a:t>
            </a:r>
            <a:r>
              <a:rPr lang="en-US" sz="2400" i="1" dirty="0" err="1">
                <a:solidFill>
                  <a:srgbClr val="00B0F0"/>
                </a:solidFill>
                <a:latin typeface="Times New Roman" panose="02020603050405020304" pitchFamily="18" charset="0"/>
                <a:cs typeface="Times New Roman" panose="02020603050405020304" pitchFamily="18" charset="0"/>
              </a:rPr>
              <a:t>Khi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ngồi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trên</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xe</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các</a:t>
            </a:r>
            <a:r>
              <a:rPr lang="en-US" sz="2400" i="1" dirty="0">
                <a:solidFill>
                  <a:srgbClr val="00B0F0"/>
                </a:solidFill>
                <a:latin typeface="Times New Roman" panose="02020603050405020304" pitchFamily="18" charset="0"/>
                <a:cs typeface="Times New Roman" panose="02020603050405020304" pitchFamily="18" charset="0"/>
              </a:rPr>
              <a:t> con </a:t>
            </a:r>
            <a:r>
              <a:rPr lang="en-US" sz="2400" i="1" dirty="0" err="1">
                <a:solidFill>
                  <a:srgbClr val="00B0F0"/>
                </a:solidFill>
                <a:latin typeface="Times New Roman" panose="02020603050405020304" pitchFamily="18" charset="0"/>
                <a:cs typeface="Times New Roman" panose="02020603050405020304" pitchFamily="18" charset="0"/>
              </a:rPr>
              <a:t>phải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ngồi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ngoan</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kẻo</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ngã</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và</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khi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tham</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gia</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bất</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kỳ</a:t>
            </a:r>
            <a:r>
              <a:rPr lang="en-US" sz="2400" i="1" dirty="0">
                <a:solidFill>
                  <a:srgbClr val="00B0F0"/>
                </a:solidFill>
                <a:latin typeface="Times New Roman" panose="02020603050405020304" pitchFamily="18" charset="0"/>
                <a:cs typeface="Times New Roman" panose="02020603050405020304" pitchFamily="18" charset="0"/>
              </a:rPr>
              <a:t> PTGT </a:t>
            </a:r>
            <a:r>
              <a:rPr lang="en-US" sz="2400" i="1" dirty="0" err="1">
                <a:solidFill>
                  <a:srgbClr val="00B0F0"/>
                </a:solidFill>
                <a:latin typeface="Times New Roman" panose="02020603050405020304" pitchFamily="18" charset="0"/>
                <a:cs typeface="Times New Roman" panose="02020603050405020304" pitchFamily="18" charset="0"/>
              </a:rPr>
              <a:t>gì</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cũng</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phải</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thực</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hiện</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đúng</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luật</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lệ</a:t>
            </a:r>
            <a:r>
              <a:rPr lang="en-US" sz="2400" i="1" dirty="0">
                <a:solidFill>
                  <a:srgbClr val="00B0F0"/>
                </a:solidFill>
                <a:latin typeface="Times New Roman" panose="02020603050405020304" pitchFamily="18" charset="0"/>
                <a:cs typeface="Times New Roman" panose="02020603050405020304" pitchFamily="18" charset="0"/>
              </a:rPr>
              <a:t> </a:t>
            </a:r>
            <a:r>
              <a:rPr lang="en-US" sz="2400" i="1" dirty="0" err="1">
                <a:solidFill>
                  <a:srgbClr val="00B0F0"/>
                </a:solidFill>
                <a:latin typeface="Times New Roman" panose="02020603050405020304" pitchFamily="18" charset="0"/>
                <a:cs typeface="Times New Roman" panose="02020603050405020304" pitchFamily="18" charset="0"/>
              </a:rPr>
              <a:t>các</a:t>
            </a:r>
            <a:r>
              <a:rPr lang="en-US" sz="2400" i="1" dirty="0">
                <a:solidFill>
                  <a:srgbClr val="00B0F0"/>
                </a:solidFill>
                <a:latin typeface="Times New Roman" panose="02020603050405020304" pitchFamily="18" charset="0"/>
                <a:cs typeface="Times New Roman" panose="02020603050405020304" pitchFamily="18" charset="0"/>
              </a:rPr>
              <a:t> con </a:t>
            </a:r>
            <a:r>
              <a:rPr lang="en-US" sz="2400" i="1" dirty="0" err="1">
                <a:solidFill>
                  <a:srgbClr val="00B0F0"/>
                </a:solidFill>
                <a:latin typeface="Times New Roman" panose="02020603050405020304" pitchFamily="18" charset="0"/>
                <a:cs typeface="Times New Roman" panose="02020603050405020304" pitchFamily="18" charset="0"/>
              </a:rPr>
              <a:t>nhé</a:t>
            </a:r>
            <a:endParaRPr lang="en-US" sz="2400" i="1"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4400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990600" y="685800"/>
            <a:ext cx="6843540" cy="461665"/>
          </a:xfrm>
          <a:prstGeom prst="rect">
            <a:avLst/>
          </a:prstGeom>
          <a:noFill/>
        </p:spPr>
        <p:txBody>
          <a:bodyPr wrap="none" rtlCol="0">
            <a:spAutoFit/>
          </a:bodyPr>
          <a:lstStyle/>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lần</a:t>
            </a:r>
            <a:r>
              <a:rPr lang="en-US" sz="2400" dirty="0">
                <a:latin typeface="Times New Roman" panose="02020603050405020304" pitchFamily="18" charset="0"/>
                <a:cs typeface="Times New Roman" panose="02020603050405020304" pitchFamily="18" charset="0"/>
              </a:rPr>
              <a:t> 3: Cho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xem</a:t>
            </a:r>
            <a:r>
              <a:rPr lang="en-US" sz="2400" dirty="0">
                <a:latin typeface="Times New Roman" panose="02020603050405020304" pitchFamily="18" charset="0"/>
                <a:cs typeface="Times New Roman" panose="02020603050405020304" pitchFamily="18" charset="0"/>
              </a:rPr>
              <a:t> video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múa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Đi Xe Đạp video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000" y="1600200"/>
            <a:ext cx="8382000" cy="4724400"/>
          </a:xfrm>
          <a:prstGeom prst="rect">
            <a:avLst/>
          </a:prstGeom>
        </p:spPr>
      </p:pic>
    </p:spTree>
    <p:extLst>
      <p:ext uri="{BB962C8B-B14F-4D97-AF65-F5344CB8AC3E}">
        <p14:creationId xmlns:p14="http://schemas.microsoft.com/office/powerpoint/2010/main" val="4849412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505</TotalTime>
  <Words>297</Words>
  <Application>Microsoft Office PowerPoint</Application>
  <PresentationFormat>On-screen Show (4:3)</PresentationFormat>
  <Paragraphs>57</Paragraphs>
  <Slides>10</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44</cp:revision>
  <dcterms:created xsi:type="dcterms:W3CDTF">2006-08-16T00:00:00Z</dcterms:created>
  <dcterms:modified xsi:type="dcterms:W3CDTF">2021-05-24T03:43:31Z</dcterms:modified>
</cp:coreProperties>
</file>