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60" r:id="rId6"/>
    <p:sldId id="275" r:id="rId7"/>
    <p:sldId id="262" r:id="rId8"/>
    <p:sldId id="263" r:id="rId9"/>
    <p:sldId id="270" r:id="rId10"/>
    <p:sldId id="265" r:id="rId11"/>
    <p:sldId id="266" r:id="rId12"/>
    <p:sldId id="267" r:id="rId13"/>
    <p:sldId id="268" r:id="rId14"/>
    <p:sldId id="269" r:id="rId15"/>
    <p:sldId id="273" r:id="rId16"/>
    <p:sldId id="259" r:id="rId17"/>
    <p:sldId id="271" r:id="rId18"/>
    <p:sldId id="276" r:id="rId19"/>
    <p:sldId id="277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99FF"/>
    <a:srgbClr val="FF33CC"/>
    <a:srgbClr val="16F020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8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1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8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1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2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6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7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80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26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17F-0D8D-43AA-9694-D0F150E7115A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3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9E17F-0D8D-43AA-9694-D0F150E7115A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D9561-2F19-4E0E-BA01-EDEFAC36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microsoft.com/office/2007/relationships/hdphoto" Target="../media/hdphoto10.wdp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6.wav"/><Relationship Id="rId11" Type="http://schemas.openxmlformats.org/officeDocument/2006/relationships/image" Target="../media/image33.png"/><Relationship Id="rId5" Type="http://schemas.openxmlformats.org/officeDocument/2006/relationships/audio" Target="../media/audio5.wav"/><Relationship Id="rId10" Type="http://schemas.microsoft.com/office/2007/relationships/hdphoto" Target="../media/hdphoto12.wdp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6.wav"/><Relationship Id="rId11" Type="http://schemas.openxmlformats.org/officeDocument/2006/relationships/image" Target="../media/image33.png"/><Relationship Id="rId5" Type="http://schemas.openxmlformats.org/officeDocument/2006/relationships/audio" Target="../media/audio5.wav"/><Relationship Id="rId10" Type="http://schemas.microsoft.com/office/2007/relationships/hdphoto" Target="../media/hdphoto14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8.pn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slide" Target="slide9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3.jpeg"/><Relationship Id="rId5" Type="http://schemas.microsoft.com/office/2007/relationships/hdphoto" Target="../media/hdphoto6.wdp"/><Relationship Id="rId10" Type="http://schemas.openxmlformats.org/officeDocument/2006/relationships/image" Target="../media/image22.jpeg"/><Relationship Id="rId4" Type="http://schemas.openxmlformats.org/officeDocument/2006/relationships/image" Target="../media/image18.png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0349" y="3200400"/>
            <a:ext cx="7143302" cy="10772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vi-VN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Đếm đến 5</a:t>
            </a:r>
          </a:p>
          <a:p>
            <a:pPr algn="ctr"/>
            <a:r>
              <a:rPr lang="vi-VN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nhận biết các nhóm có 5 đối tượng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7934" y="1421360"/>
            <a:ext cx="56044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44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Chủ đề: thực vật</a:t>
            </a:r>
            <a:endParaRPr lang="en-US" sz="44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5488"/>
            <a:ext cx="2868706" cy="254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8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43200" y="-131496"/>
            <a:ext cx="5782200" cy="7675295"/>
            <a:chOff x="-466199" y="67213"/>
            <a:chExt cx="5782200" cy="7405090"/>
          </a:xfrm>
          <a:solidFill>
            <a:srgbClr val="FF33CC"/>
          </a:solidFill>
        </p:grpSpPr>
        <p:sp>
          <p:nvSpPr>
            <p:cNvPr id="9" name="Wave 8"/>
            <p:cNvSpPr/>
            <p:nvPr/>
          </p:nvSpPr>
          <p:spPr>
            <a:xfrm rot="5111796">
              <a:off x="-2124636" y="2687149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Wave 9"/>
            <p:cNvSpPr/>
            <p:nvPr/>
          </p:nvSpPr>
          <p:spPr>
            <a:xfrm rot="5111796">
              <a:off x="-3086135" y="2700597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Wave 10"/>
            <p:cNvSpPr/>
            <p:nvPr/>
          </p:nvSpPr>
          <p:spPr>
            <a:xfrm rot="5111796">
              <a:off x="-76236" y="2896697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Wave 11"/>
            <p:cNvSpPr/>
            <p:nvPr/>
          </p:nvSpPr>
          <p:spPr>
            <a:xfrm rot="5111796">
              <a:off x="-1037735" y="2910145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Wave 19"/>
            <p:cNvSpPr/>
            <p:nvPr/>
          </p:nvSpPr>
          <p:spPr>
            <a:xfrm rot="5111796">
              <a:off x="791065" y="2947368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4015463" y="74805"/>
            <a:ext cx="5730231" cy="7699984"/>
            <a:chOff x="-466199" y="67213"/>
            <a:chExt cx="5948224" cy="7438004"/>
          </a:xfrm>
          <a:solidFill>
            <a:srgbClr val="FF33CC"/>
          </a:solidFill>
        </p:grpSpPr>
        <p:sp>
          <p:nvSpPr>
            <p:cNvPr id="15" name="Wave 14"/>
            <p:cNvSpPr/>
            <p:nvPr/>
          </p:nvSpPr>
          <p:spPr>
            <a:xfrm rot="5111796">
              <a:off x="-2124636" y="2687149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Wave 15"/>
            <p:cNvSpPr/>
            <p:nvPr/>
          </p:nvSpPr>
          <p:spPr>
            <a:xfrm rot="5111796">
              <a:off x="-3086135" y="2700597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Wave 16"/>
            <p:cNvSpPr/>
            <p:nvPr/>
          </p:nvSpPr>
          <p:spPr>
            <a:xfrm rot="5111796">
              <a:off x="-76236" y="2896697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Wave 17"/>
            <p:cNvSpPr/>
            <p:nvPr/>
          </p:nvSpPr>
          <p:spPr>
            <a:xfrm rot="5111796">
              <a:off x="-1037735" y="2910145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Wave 18"/>
            <p:cNvSpPr/>
            <p:nvPr/>
          </p:nvSpPr>
          <p:spPr>
            <a:xfrm rot="5111796">
              <a:off x="957089" y="2980282"/>
              <a:ext cx="7144871" cy="1905000"/>
            </a:xfrm>
            <a:prstGeom prst="wave">
              <a:avLst>
                <a:gd name="adj1" fmla="val 20000"/>
                <a:gd name="adj2" fmla="val -198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298386" y="-533400"/>
            <a:ext cx="9753600" cy="1503829"/>
            <a:chOff x="-76200" y="-533400"/>
            <a:chExt cx="9220200" cy="1503829"/>
          </a:xfrm>
        </p:grpSpPr>
        <p:sp>
          <p:nvSpPr>
            <p:cNvPr id="2" name="Wave 1"/>
            <p:cNvSpPr/>
            <p:nvPr/>
          </p:nvSpPr>
          <p:spPr>
            <a:xfrm>
              <a:off x="-76200" y="-533400"/>
              <a:ext cx="1600200" cy="1485900"/>
            </a:xfrm>
            <a:prstGeom prst="wave">
              <a:avLst>
                <a:gd name="adj1" fmla="val 12500"/>
                <a:gd name="adj2" fmla="val -112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Wave 2"/>
            <p:cNvSpPr/>
            <p:nvPr/>
          </p:nvSpPr>
          <p:spPr>
            <a:xfrm>
              <a:off x="2971800" y="-533400"/>
              <a:ext cx="1600200" cy="1485900"/>
            </a:xfrm>
            <a:prstGeom prst="wave">
              <a:avLst>
                <a:gd name="adj1" fmla="val 12500"/>
                <a:gd name="adj2" fmla="val -112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Wave 3"/>
            <p:cNvSpPr/>
            <p:nvPr/>
          </p:nvSpPr>
          <p:spPr>
            <a:xfrm>
              <a:off x="1447800" y="-533400"/>
              <a:ext cx="1600200" cy="1485900"/>
            </a:xfrm>
            <a:prstGeom prst="wave">
              <a:avLst>
                <a:gd name="adj1" fmla="val 12500"/>
                <a:gd name="adj2" fmla="val -112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Wave 4"/>
            <p:cNvSpPr/>
            <p:nvPr/>
          </p:nvSpPr>
          <p:spPr>
            <a:xfrm>
              <a:off x="4495800" y="-515471"/>
              <a:ext cx="1600200" cy="1485900"/>
            </a:xfrm>
            <a:prstGeom prst="wave">
              <a:avLst>
                <a:gd name="adj1" fmla="val 12500"/>
                <a:gd name="adj2" fmla="val -112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Wave 5"/>
            <p:cNvSpPr/>
            <p:nvPr/>
          </p:nvSpPr>
          <p:spPr>
            <a:xfrm>
              <a:off x="7543800" y="-515471"/>
              <a:ext cx="1600200" cy="1485900"/>
            </a:xfrm>
            <a:prstGeom prst="wave">
              <a:avLst>
                <a:gd name="adj1" fmla="val 12500"/>
                <a:gd name="adj2" fmla="val -112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Wave 6"/>
            <p:cNvSpPr/>
            <p:nvPr/>
          </p:nvSpPr>
          <p:spPr>
            <a:xfrm>
              <a:off x="6019800" y="-515471"/>
              <a:ext cx="1600200" cy="1485900"/>
            </a:xfrm>
            <a:prstGeom prst="wave">
              <a:avLst>
                <a:gd name="adj1" fmla="val 12500"/>
                <a:gd name="adj2" fmla="val -112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7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15" y="806824"/>
            <a:ext cx="1408910" cy="2124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45" y="806824"/>
            <a:ext cx="1408910" cy="21246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10" y="806824"/>
            <a:ext cx="1408910" cy="2124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407" y="806824"/>
            <a:ext cx="1408910" cy="2124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91" y="806824"/>
            <a:ext cx="1408910" cy="21246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1908342" y="3454770"/>
            <a:ext cx="1060116" cy="1485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647015" y="3454770"/>
            <a:ext cx="1060116" cy="14858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3242607" y="3454770"/>
            <a:ext cx="1060116" cy="14858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4576975" y="3454770"/>
            <a:ext cx="1060116" cy="14858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5811488" y="3441323"/>
            <a:ext cx="1060116" cy="148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1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685800"/>
            <a:ext cx="262924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4400" b="1" dirty="0" smtClean="0">
                <a:solidFill>
                  <a:srgbClr val="002060"/>
                </a:solidFill>
                <a:latin typeface=".VnAvant" pitchFamily="34" charset="0"/>
              </a:rPr>
              <a:t>5</a:t>
            </a:r>
            <a:endParaRPr lang="en-US" sz="344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1800" y="1736125"/>
            <a:ext cx="2362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218935" y="2360141"/>
            <a:ext cx="790833" cy="1260389"/>
          </a:xfrm>
          <a:custGeom>
            <a:avLst/>
            <a:gdLst>
              <a:gd name="connsiteX0" fmla="*/ 203887 w 790833"/>
              <a:gd name="connsiteY0" fmla="*/ 6178 h 1260389"/>
              <a:gd name="connsiteX1" fmla="*/ 790833 w 790833"/>
              <a:gd name="connsiteY1" fmla="*/ 0 h 1260389"/>
              <a:gd name="connsiteX2" fmla="*/ 543697 w 790833"/>
              <a:gd name="connsiteY2" fmla="*/ 1260389 h 1260389"/>
              <a:gd name="connsiteX3" fmla="*/ 0 w 790833"/>
              <a:gd name="connsiteY3" fmla="*/ 1087394 h 1260389"/>
              <a:gd name="connsiteX4" fmla="*/ 203887 w 790833"/>
              <a:gd name="connsiteY4" fmla="*/ 6178 h 126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833" h="1260389">
                <a:moveTo>
                  <a:pt x="203887" y="6178"/>
                </a:moveTo>
                <a:lnTo>
                  <a:pt x="790833" y="0"/>
                </a:lnTo>
                <a:lnTo>
                  <a:pt x="543697" y="1260389"/>
                </a:lnTo>
                <a:lnTo>
                  <a:pt x="0" y="1087394"/>
                </a:lnTo>
                <a:lnTo>
                  <a:pt x="203887" y="617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781168" y="2786449"/>
            <a:ext cx="1081216" cy="1044146"/>
          </a:xfrm>
          <a:custGeom>
            <a:avLst/>
            <a:gdLst>
              <a:gd name="connsiteX0" fmla="*/ 0 w 1081216"/>
              <a:gd name="connsiteY0" fmla="*/ 821724 h 1044146"/>
              <a:gd name="connsiteX1" fmla="*/ 129746 w 1081216"/>
              <a:gd name="connsiteY1" fmla="*/ 123567 h 1044146"/>
              <a:gd name="connsiteX2" fmla="*/ 321275 w 1081216"/>
              <a:gd name="connsiteY2" fmla="*/ 37070 h 1044146"/>
              <a:gd name="connsiteX3" fmla="*/ 593124 w 1081216"/>
              <a:gd name="connsiteY3" fmla="*/ 0 h 1044146"/>
              <a:gd name="connsiteX4" fmla="*/ 908221 w 1081216"/>
              <a:gd name="connsiteY4" fmla="*/ 74140 h 1044146"/>
              <a:gd name="connsiteX5" fmla="*/ 1081216 w 1081216"/>
              <a:gd name="connsiteY5" fmla="*/ 160637 h 1044146"/>
              <a:gd name="connsiteX6" fmla="*/ 926756 w 1081216"/>
              <a:gd name="connsiteY6" fmla="*/ 1044146 h 1044146"/>
              <a:gd name="connsiteX7" fmla="*/ 741405 w 1081216"/>
              <a:gd name="connsiteY7" fmla="*/ 753762 h 1044146"/>
              <a:gd name="connsiteX8" fmla="*/ 518983 w 1081216"/>
              <a:gd name="connsiteY8" fmla="*/ 673443 h 1044146"/>
              <a:gd name="connsiteX9" fmla="*/ 296562 w 1081216"/>
              <a:gd name="connsiteY9" fmla="*/ 691978 h 1044146"/>
              <a:gd name="connsiteX10" fmla="*/ 0 w 1081216"/>
              <a:gd name="connsiteY10" fmla="*/ 821724 h 10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1216" h="1044146">
                <a:moveTo>
                  <a:pt x="0" y="821724"/>
                </a:moveTo>
                <a:lnTo>
                  <a:pt x="129746" y="123567"/>
                </a:lnTo>
                <a:lnTo>
                  <a:pt x="321275" y="37070"/>
                </a:lnTo>
                <a:lnTo>
                  <a:pt x="593124" y="0"/>
                </a:lnTo>
                <a:lnTo>
                  <a:pt x="908221" y="74140"/>
                </a:lnTo>
                <a:lnTo>
                  <a:pt x="1081216" y="160637"/>
                </a:lnTo>
                <a:lnTo>
                  <a:pt x="926756" y="1044146"/>
                </a:lnTo>
                <a:lnTo>
                  <a:pt x="741405" y="753762"/>
                </a:lnTo>
                <a:lnTo>
                  <a:pt x="518983" y="673443"/>
                </a:lnTo>
                <a:lnTo>
                  <a:pt x="296562" y="691978"/>
                </a:lnTo>
                <a:lnTo>
                  <a:pt x="0" y="82172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374292" y="2953265"/>
            <a:ext cx="1025611" cy="1834978"/>
          </a:xfrm>
          <a:custGeom>
            <a:avLst/>
            <a:gdLst>
              <a:gd name="connsiteX0" fmla="*/ 327454 w 1025611"/>
              <a:gd name="connsiteY0" fmla="*/ 889686 h 1834978"/>
              <a:gd name="connsiteX1" fmla="*/ 327454 w 1025611"/>
              <a:gd name="connsiteY1" fmla="*/ 889686 h 1834978"/>
              <a:gd name="connsiteX2" fmla="*/ 494270 w 1025611"/>
              <a:gd name="connsiteY2" fmla="*/ 0 h 1834978"/>
              <a:gd name="connsiteX3" fmla="*/ 809367 w 1025611"/>
              <a:gd name="connsiteY3" fmla="*/ 265670 h 1834978"/>
              <a:gd name="connsiteX4" fmla="*/ 957649 w 1025611"/>
              <a:gd name="connsiteY4" fmla="*/ 673443 h 1834978"/>
              <a:gd name="connsiteX5" fmla="*/ 1025611 w 1025611"/>
              <a:gd name="connsiteY5" fmla="*/ 1025611 h 1834978"/>
              <a:gd name="connsiteX6" fmla="*/ 939113 w 1025611"/>
              <a:gd name="connsiteY6" fmla="*/ 1544594 h 1834978"/>
              <a:gd name="connsiteX7" fmla="*/ 815546 w 1025611"/>
              <a:gd name="connsiteY7" fmla="*/ 1705232 h 1834978"/>
              <a:gd name="connsiteX8" fmla="*/ 710513 w 1025611"/>
              <a:gd name="connsiteY8" fmla="*/ 1834978 h 1834978"/>
              <a:gd name="connsiteX9" fmla="*/ 0 w 1025611"/>
              <a:gd name="connsiteY9" fmla="*/ 1495167 h 1834978"/>
              <a:gd name="connsiteX10" fmla="*/ 216243 w 1025611"/>
              <a:gd name="connsiteY10" fmla="*/ 1353065 h 1834978"/>
              <a:gd name="connsiteX11" fmla="*/ 321276 w 1025611"/>
              <a:gd name="connsiteY11" fmla="*/ 1173892 h 1834978"/>
              <a:gd name="connsiteX12" fmla="*/ 339811 w 1025611"/>
              <a:gd name="connsiteY12" fmla="*/ 982362 h 1834978"/>
              <a:gd name="connsiteX13" fmla="*/ 339811 w 1025611"/>
              <a:gd name="connsiteY13" fmla="*/ 797011 h 1834978"/>
              <a:gd name="connsiteX14" fmla="*/ 358346 w 1025611"/>
              <a:gd name="connsiteY14" fmla="*/ 747584 h 1834978"/>
              <a:gd name="connsiteX15" fmla="*/ 327454 w 1025611"/>
              <a:gd name="connsiteY15" fmla="*/ 889686 h 183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5611" h="1834978">
                <a:moveTo>
                  <a:pt x="327454" y="889686"/>
                </a:moveTo>
                <a:lnTo>
                  <a:pt x="327454" y="889686"/>
                </a:lnTo>
                <a:lnTo>
                  <a:pt x="494270" y="0"/>
                </a:lnTo>
                <a:lnTo>
                  <a:pt x="809367" y="265670"/>
                </a:lnTo>
                <a:lnTo>
                  <a:pt x="957649" y="673443"/>
                </a:lnTo>
                <a:lnTo>
                  <a:pt x="1025611" y="1025611"/>
                </a:lnTo>
                <a:lnTo>
                  <a:pt x="939113" y="1544594"/>
                </a:lnTo>
                <a:lnTo>
                  <a:pt x="815546" y="1705232"/>
                </a:lnTo>
                <a:lnTo>
                  <a:pt x="710513" y="1834978"/>
                </a:lnTo>
                <a:lnTo>
                  <a:pt x="0" y="1495167"/>
                </a:lnTo>
                <a:lnTo>
                  <a:pt x="216243" y="1353065"/>
                </a:lnTo>
                <a:lnTo>
                  <a:pt x="321276" y="1173892"/>
                </a:lnTo>
                <a:lnTo>
                  <a:pt x="339811" y="982362"/>
                </a:lnTo>
                <a:lnTo>
                  <a:pt x="339811" y="797011"/>
                </a:lnTo>
                <a:lnTo>
                  <a:pt x="358346" y="747584"/>
                </a:lnTo>
                <a:lnTo>
                  <a:pt x="327454" y="88968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571103" y="4281616"/>
            <a:ext cx="1538416" cy="834081"/>
          </a:xfrm>
          <a:custGeom>
            <a:avLst/>
            <a:gdLst>
              <a:gd name="connsiteX0" fmla="*/ 778475 w 1538416"/>
              <a:gd name="connsiteY0" fmla="*/ 148281 h 834081"/>
              <a:gd name="connsiteX1" fmla="*/ 1538416 w 1538416"/>
              <a:gd name="connsiteY1" fmla="*/ 512806 h 834081"/>
              <a:gd name="connsiteX2" fmla="*/ 1167713 w 1538416"/>
              <a:gd name="connsiteY2" fmla="*/ 710514 h 834081"/>
              <a:gd name="connsiteX3" fmla="*/ 790832 w 1538416"/>
              <a:gd name="connsiteY3" fmla="*/ 834081 h 834081"/>
              <a:gd name="connsiteX4" fmla="*/ 376881 w 1538416"/>
              <a:gd name="connsiteY4" fmla="*/ 821725 h 834081"/>
              <a:gd name="connsiteX5" fmla="*/ 0 w 1538416"/>
              <a:gd name="connsiteY5" fmla="*/ 654908 h 834081"/>
              <a:gd name="connsiteX6" fmla="*/ 259492 w 1538416"/>
              <a:gd name="connsiteY6" fmla="*/ 0 h 834081"/>
              <a:gd name="connsiteX7" fmla="*/ 617838 w 1538416"/>
              <a:gd name="connsiteY7" fmla="*/ 197708 h 834081"/>
              <a:gd name="connsiteX8" fmla="*/ 685800 w 1538416"/>
              <a:gd name="connsiteY8" fmla="*/ 203887 h 834081"/>
              <a:gd name="connsiteX9" fmla="*/ 778475 w 1538416"/>
              <a:gd name="connsiteY9" fmla="*/ 148281 h 834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8416" h="834081">
                <a:moveTo>
                  <a:pt x="778475" y="148281"/>
                </a:moveTo>
                <a:lnTo>
                  <a:pt x="1538416" y="512806"/>
                </a:lnTo>
                <a:lnTo>
                  <a:pt x="1167713" y="710514"/>
                </a:lnTo>
                <a:lnTo>
                  <a:pt x="790832" y="834081"/>
                </a:lnTo>
                <a:lnTo>
                  <a:pt x="376881" y="821725"/>
                </a:lnTo>
                <a:lnTo>
                  <a:pt x="0" y="654908"/>
                </a:lnTo>
                <a:lnTo>
                  <a:pt x="259492" y="0"/>
                </a:lnTo>
                <a:lnTo>
                  <a:pt x="617838" y="197708"/>
                </a:lnTo>
                <a:lnTo>
                  <a:pt x="685800" y="203887"/>
                </a:lnTo>
                <a:lnTo>
                  <a:pt x="778475" y="14828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083011" y="4009768"/>
            <a:ext cx="766119" cy="945291"/>
          </a:xfrm>
          <a:custGeom>
            <a:avLst/>
            <a:gdLst>
              <a:gd name="connsiteX0" fmla="*/ 766119 w 766119"/>
              <a:gd name="connsiteY0" fmla="*/ 228600 h 945291"/>
              <a:gd name="connsiteX1" fmla="*/ 488092 w 766119"/>
              <a:gd name="connsiteY1" fmla="*/ 945291 h 945291"/>
              <a:gd name="connsiteX2" fmla="*/ 284205 w 766119"/>
              <a:gd name="connsiteY2" fmla="*/ 753762 h 945291"/>
              <a:gd name="connsiteX3" fmla="*/ 74140 w 766119"/>
              <a:gd name="connsiteY3" fmla="*/ 463378 h 945291"/>
              <a:gd name="connsiteX4" fmla="*/ 6178 w 766119"/>
              <a:gd name="connsiteY4" fmla="*/ 228600 h 945291"/>
              <a:gd name="connsiteX5" fmla="*/ 0 w 766119"/>
              <a:gd name="connsiteY5" fmla="*/ 0 h 945291"/>
              <a:gd name="connsiteX6" fmla="*/ 648730 w 766119"/>
              <a:gd name="connsiteY6" fmla="*/ 12356 h 945291"/>
              <a:gd name="connsiteX7" fmla="*/ 766119 w 766119"/>
              <a:gd name="connsiteY7" fmla="*/ 228600 h 9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119" h="945291">
                <a:moveTo>
                  <a:pt x="766119" y="228600"/>
                </a:moveTo>
                <a:lnTo>
                  <a:pt x="488092" y="945291"/>
                </a:lnTo>
                <a:lnTo>
                  <a:pt x="284205" y="753762"/>
                </a:lnTo>
                <a:lnTo>
                  <a:pt x="74140" y="463378"/>
                </a:lnTo>
                <a:lnTo>
                  <a:pt x="6178" y="228600"/>
                </a:lnTo>
                <a:lnTo>
                  <a:pt x="0" y="0"/>
                </a:lnTo>
                <a:lnTo>
                  <a:pt x="648730" y="12356"/>
                </a:lnTo>
                <a:lnTo>
                  <a:pt x="766119" y="2286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0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xit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t="16186" r="24712" b="28202"/>
          <a:stretch/>
        </p:blipFill>
        <p:spPr bwMode="auto">
          <a:xfrm>
            <a:off x="7260696" y="646313"/>
            <a:ext cx="148166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t="16186" r="24712" b="28202"/>
          <a:stretch/>
        </p:blipFill>
        <p:spPr bwMode="auto">
          <a:xfrm>
            <a:off x="7360520" y="3010748"/>
            <a:ext cx="148166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6" y="3981886"/>
            <a:ext cx="3409514" cy="3409514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0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23" y="3981886"/>
            <a:ext cx="3409514" cy="3409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647015" y="3028946"/>
            <a:ext cx="1060116" cy="1485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1908342" y="3028946"/>
            <a:ext cx="1060116" cy="1485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3242607" y="3028946"/>
            <a:ext cx="1060116" cy="1485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4576975" y="3028946"/>
            <a:ext cx="1060116" cy="1485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48375" y1="81333" x2="45000" y2="99833"/>
                        <a14:foregroundMark x1="45750" y1="83500" x2="40625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4661" r="15719"/>
          <a:stretch/>
        </p:blipFill>
        <p:spPr>
          <a:xfrm>
            <a:off x="5811488" y="3015499"/>
            <a:ext cx="1060116" cy="1485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15" y="381000"/>
            <a:ext cx="1408910" cy="2124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45" y="381000"/>
            <a:ext cx="1408910" cy="212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10" y="381000"/>
            <a:ext cx="1408910" cy="2124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407" y="381000"/>
            <a:ext cx="1408910" cy="2124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91" y="381000"/>
            <a:ext cx="1408910" cy="2124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16898" y="2699757"/>
            <a:ext cx="11689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b="1" dirty="0" smtClean="0">
                <a:solidFill>
                  <a:srgbClr val="002060"/>
                </a:solidFill>
              </a:rPr>
              <a:t>4</a:t>
            </a:r>
            <a:endParaRPr lang="en-US" sz="13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16898" y="2699757"/>
            <a:ext cx="11689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b="1" dirty="0" smtClean="0">
                <a:solidFill>
                  <a:srgbClr val="002060"/>
                </a:solidFill>
              </a:rPr>
              <a:t>2</a:t>
            </a:r>
            <a:endParaRPr lang="en-US" sz="13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17074" y="335322"/>
            <a:ext cx="11689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b="1" dirty="0" smtClean="0">
                <a:solidFill>
                  <a:srgbClr val="002060"/>
                </a:solidFill>
              </a:rPr>
              <a:t>4</a:t>
            </a:r>
            <a:endParaRPr lang="en-US" sz="13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17074" y="335322"/>
            <a:ext cx="11689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b="1" dirty="0">
                <a:solidFill>
                  <a:srgbClr val="002060"/>
                </a:solidFill>
              </a:rPr>
              <a:t>3</a:t>
            </a:r>
            <a:endParaRPr lang="en-US" sz="13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17074" y="335322"/>
            <a:ext cx="11689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b="1" dirty="0" smtClean="0">
                <a:solidFill>
                  <a:srgbClr val="002060"/>
                </a:solidFill>
              </a:rPr>
              <a:t>1</a:t>
            </a:r>
            <a:endParaRPr lang="en-US" sz="13800" b="1" dirty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1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11281E-6 C -0.0132 0.01849 -0.02657 0.0208 -0.04462 0.03097 C -0.06841 0.04392 -0.0908 0.05964 -0.11511 0.07189 C -0.13646 0.08275 -0.15295 0.09454 -0.17639 0.0987 C -0.1849 0.10263 -0.19358 0.10564 -0.20226 0.10911 C -0.20955 0.11211 -0.21476 0.1172 -0.22257 0.11928 C -0.25243 0.14193 -0.28143 0.1454 -0.31719 0.14817 C -0.32205 0.15187 -0.32466 0.15395 -0.33021 0.15649 C -0.34358 0.16273 -0.3382 0.15719 -0.34323 0.16273 " pathEditMode="relative" rAng="0" ptsTypes="ffffffff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8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8294E-6 C -0.03802 0.02935 -0.07309 0.0631 -0.11389 0.08738 C -0.12587 0.09431 -0.1375 0.1024 -0.15052 0.10726 C -0.15973 0.11072 -0.18125 0.11581 -0.19063 0.12321 C -0.22396 0.15002 -0.25886 0.18308 -0.30018 0.18308 " pathEditMode="relative" rAng="0" ptsTypes="ffff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915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11974E-7 C -0.0059 0.00185 -0.01233 0.00346 -0.01771 0.00786 C -0.02604 0.01456 -0.03247 0.02519 -0.04115 0.0312 C -0.04375 0.03305 -0.04635 0.03467 -0.04896 0.03652 C -0.05434 0.04068 -0.06476 0.04946 -0.06476 0.04946 C -0.06736 0.05478 -0.06927 0.06079 -0.07257 0.06518 C -0.07448 0.06773 -0.07674 0.07004 -0.07847 0.07304 C -0.0901 0.09315 -0.08264 0.08252 -0.09028 0.09916 C -0.09271 0.10448 -0.09549 0.10957 -0.09809 0.11488 C -0.09931 0.11743 -0.10191 0.12274 -0.10191 0.12274 C -0.10556 0.14124 -0.10781 0.15788 -0.10781 0.17753 " pathEditMode="relative" ptsTypes="ffffffffff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8294E-6 C 0.00104 0.00508 0.00208 0.01063 0.00329 0.01572 C 0.00434 0.02011 0.0059 0.02311 0.00694 0.02797 C 0.01007 0.04161 0.01267 0.06565 0.01718 0.07628 C 0.01979 0.08206 0.02291 0.08345 0.02552 0.08853 C 0.03211 0.10171 0.02621 0.09154 0.03263 0.10841 C 0.03507 0.11442 0.03975 0.12505 0.03975 0.12529 C 0.04635 0.15765 0.04566 0.15094 0.04566 0.19417 " pathEditMode="relative" rAng="0" ptsTypes="fffffff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970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23 C -0.00573 0.01988 0.00017 -0.00278 -0.00486 0.03629 C -0.00677 0.05409 -0.01528 0.06958 -0.01875 0.08668 C -0.02275 0.10564 -0.02118 0.12367 -0.03056 0.14008 C -0.03403 0.16666 -0.03091 0.14817 -0.03716 0.17406 C -0.03802 0.17776 -0.03872 0.18146 -0.03959 0.18516 C -0.04028 0.18793 -0.04167 0.19371 -0.04167 0.19417 " pathEditMode="relative" rAng="0" ptsTypes="ffffff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9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2663E-6 C 0.00278 0.02243 0.00695 0.03768 0.01598 0.05664 C 0.01841 0.07097 0.025 0.08068 0.02848 0.09409 C 0.03299 0.1105 0.03507 0.12992 0.04098 0.14517 C 0.05538 0.18216 0.03854 0.13084 0.05 0.16667 C 0.05157 0.17892 0.05261 0.18609 0.05712 0.19626 C 0.0592 0.21221 0.05973 0.22885 0.0625 0.24457 C 0.06493 0.2596 0.06788 0.27231 0.06962 0.2878 C 0.07153 0.33264 0.07327 0.37726 0.07327 0.42233 " pathEditMode="relative" rAng="0" ptsTypes="ffffffff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21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4.82663E-6 C 0.00469 0.10426 -0.00243 0.00486 0.00886 0.0786 C 0.01511 0.12021 0.0158 0.15766 0.03282 0.19626 C 0.03716 0.22007 0.0448 0.24342 0.05018 0.26723 C 0.05278 0.27809 0.05365 0.2908 0.05695 0.30167 C 0.06927 0.34443 0.06094 0.31207 0.06997 0.33588 C 0.07205 0.34143 0.0724 0.34767 0.07431 0.35322 C 0.0783 0.36293 0.08559 0.37425 0.09184 0.38258 C 0.10261 0.39644 0.09341 0.38396 0.10712 0.39483 C 0.10955 0.39668 0.11146 0.40014 0.11355 0.40222 C 0.11563 0.40407 0.11806 0.40546 0.12032 0.40685 C 0.1283 0.42095 0.12014 0.40893 0.13108 0.41933 C 0.13907 0.42696 0.14115 0.43528 0.15087 0.43898 C 0.15434 0.44476 0.15851 0.45007 0.16164 0.45585 C 0.16702 0.46672 0.16025 0.46117 0.16841 0.46579 " pathEditMode="relative" rAng="0" ptsTypes="ffffffffffffff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23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90476E-6 C 0.01163 0.02404 -0.0099 -0.01895 0.01753 0.02612 C 0.0217 0.03283 0.0243 0.04161 0.02934 0.04716 C 0.0618 0.08322 0.01632 0.02589 0.04305 0.05756 C 0.04722 0.06242 0.05052 0.06866 0.05486 0.07328 C 0.06267 0.0816 0.07413 0.08831 0.08229 0.09663 C 0.10052 0.11512 0.11215 0.1283 0.13125 0.14378 C 0.13958 0.15049 0.14479 0.16274 0.15295 0.16991 C 0.15868 0.18909 0.16562 0.20643 0.17257 0.22469 C 0.17569 0.24596 0.17691 0.26769 0.1842 0.28734 C 0.18645 0.32802 0.18489 0.36986 0.1901 0.41008 C 0.19184 0.42349 0.19479 0.4362 0.19791 0.44915 C 0.1993 0.45516 0.20329 0.45955 0.2059 0.46487 C 0.20711 0.46718 0.2118 0.46741 0.2118 0.46741 " pathEditMode="relative" ptsTypes="fffffffffffff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2663E-6 C 0.00382 0.00486 0.0085 0.00833 0.01232 0.01318 C 0.03125 0.03699 0.04687 0.06589 0.0684 0.08623 C 0.07066 0.08854 0.07413 0.08923 0.07656 0.09154 C 0.08472 0.09894 0.09166 0.10957 0.0993 0.11767 C 0.11562 0.13454 0.13437 0.14841 0.15104 0.16482 C 0.16007 0.17361 0.17135 0.17985 0.18003 0.1884 C 0.19166 0.19973 0.2 0.21383 0.21336 0.22215 C 0.22066 0.23602 0.23194 0.2485 0.24444 0.25359 C 0.24982 0.26399 0.25625 0.26584 0.26302 0.27439 C 0.26493 0.2767 0.26545 0.27994 0.26718 0.28225 C 0.27187 0.28803 0.27656 0.29312 0.28177 0.2982 C 0.29323 0.3086 0.29739 0.30884 0.30659 0.31901 C 0.32413 0.33865 0.31024 0.32663 0.32326 0.33727 C 0.33402 0.36593 0.32014 0.3338 0.3335 0.35299 C 0.3368 0.35761 0.33906 0.36339 0.34184 0.36871 C 0.3434 0.37171 0.34618 0.37356 0.34809 0.37657 C 0.35607 0.38974 0.36163 0.40384 0.371 0.41563 C 0.37343 0.42557 0.37743 0.4369 0.38333 0.44453 " pathEditMode="relative" rAng="0" ptsTypes="ffffffffffffffffffA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22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2663E-6 C 0.025 0.01387 0.05226 0.01942 0.0783 0.02682 C 0.11736 0.04947 0.15087 0.08831 0.18004 0.13847 C 0.18542 0.14795 0.18889 0.15951 0.19393 0.16921 C 0.20834 0.19718 0.22153 0.22724 0.23681 0.25359 C 0.24306 0.26445 0.25104 0.27208 0.25851 0.2804 C 0.26337 0.28618 0.26667 0.29612 0.27205 0.30098 C 0.27952 0.30722 0.28854 0.30699 0.29566 0.31438 C 0.30348 0.3227 0.31077 0.33103 0.3191 0.33796 C 0.32691 0.3516 0.33629 0.35992 0.34462 0.37194 C 0.35469 0.38627 0.34584 0.37911 0.35625 0.38581 C 0.36268 0.39644 0.37014 0.4043 0.37587 0.41586 C 0.38282 0.43019 0.38837 0.44614 0.39549 0.46001 C 0.41545 0.49862 0.40018 0.46186 0.41511 0.5007 C 0.41632 0.50417 0.41875 0.51087 0.41875 0.5111 " pathEditMode="relative" rAng="0" ptsTypes="ffffffffffffffA">
                                      <p:cBhvr>
                                        <p:cTn id="9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25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1773212" y="2514600"/>
            <a:ext cx="5236818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2800" b="1" cap="all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HĐ 4: Luyện tập</a:t>
            </a:r>
          </a:p>
          <a:p>
            <a:pPr algn="ctr"/>
            <a:r>
              <a:rPr lang="vi-VN" sz="2800" b="1" cap="all" spc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HOẠT ĐỘNG TRẢI NGHIỆM: </a:t>
            </a:r>
          </a:p>
          <a:p>
            <a:pPr algn="ctr"/>
            <a:r>
              <a:rPr lang="vi-VN" sz="2800" b="1" cap="all" spc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CẮM HOA VÀO LO</a:t>
            </a:r>
            <a:endParaRPr lang="en-US" sz="2800" b="1" cap="all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051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2514600"/>
            <a:ext cx="5887638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2800" b="1" cap="all" dirty="0" smtClean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HĐ 4: Luyện tập</a:t>
            </a:r>
          </a:p>
          <a:p>
            <a:pPr algn="ctr"/>
            <a:r>
              <a:rPr lang="vi-VN" sz="2800" b="1" cap="all" spc="0" dirty="0" smtClean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Trò chơi ‘Xem ai thông minh’</a:t>
            </a:r>
            <a:endParaRPr lang="en-US" sz="2800" b="1" cap="all" spc="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15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C00000"/>
                </a:solidFill>
              </a:rPr>
              <a:t>Hết giờ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797424"/>
            <a:ext cx="2008094" cy="2008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97424"/>
            <a:ext cx="2008094" cy="2008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97424"/>
            <a:ext cx="2008094" cy="2008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797424"/>
            <a:ext cx="2008094" cy="2008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797424"/>
            <a:ext cx="2008094" cy="20080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198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46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672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5" name="Heart 14"/>
          <p:cNvSpPr/>
          <p:nvPr/>
        </p:nvSpPr>
        <p:spPr>
          <a:xfrm>
            <a:off x="379184" y="5692268"/>
            <a:ext cx="914401" cy="871818"/>
          </a:xfrm>
          <a:prstGeom prst="hear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002060"/>
                </a:solidFill>
              </a:rPr>
              <a:t>Kết quả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2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3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4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5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6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7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8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9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10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29" name="đố ho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4156" y="235857"/>
            <a:ext cx="457200" cy="45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392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17"/>
                            </p:stCondLst>
                            <p:childTnLst>
                              <p:par>
                                <p:cTn id="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317"/>
                            </p:stCondLst>
                            <p:childTnLst>
                              <p:par>
                                <p:cTn id="12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817"/>
                            </p:stCondLst>
                            <p:childTnLst>
                              <p:par>
                                <p:cTn id="16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317"/>
                            </p:stCondLst>
                            <p:childTnLst>
                              <p:par>
                                <p:cTn id="20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817"/>
                            </p:stCondLst>
                            <p:childTnLst>
                              <p:par>
                                <p:cTn id="24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317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817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317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817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317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817"/>
                            </p:stCondLst>
                            <p:childTnLst>
                              <p:par>
                                <p:cTn id="4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7619E-6 L 3.33333E-6 -0.5716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5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11" grpId="0" animBg="1"/>
      <p:bldP spid="11" grpId="1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C00000"/>
                </a:solidFill>
              </a:rPr>
              <a:t>Hết giờ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9800" y="5069541"/>
            <a:ext cx="609600" cy="762000"/>
          </a:xfrm>
          <a:prstGeom prst="rect">
            <a:avLst/>
          </a:prstGeom>
          <a:solidFill>
            <a:srgbClr val="66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5069541"/>
            <a:ext cx="609600" cy="762000"/>
          </a:xfrm>
          <a:prstGeom prst="rect">
            <a:avLst/>
          </a:prstGeom>
          <a:solidFill>
            <a:srgbClr val="66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5069541"/>
            <a:ext cx="609600" cy="762000"/>
          </a:xfrm>
          <a:prstGeom prst="rect">
            <a:avLst/>
          </a:prstGeom>
          <a:solidFill>
            <a:srgbClr val="66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>
            <a:off x="457199" y="5450541"/>
            <a:ext cx="1143001" cy="1102659"/>
          </a:xfrm>
          <a:prstGeom prst="hear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002060"/>
                </a:solidFill>
              </a:rPr>
              <a:t>Kết quả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2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3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4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5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6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7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8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9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10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87" y="1963270"/>
            <a:ext cx="2456330" cy="24563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718" y="1936376"/>
            <a:ext cx="2456330" cy="24563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94" y="1905000"/>
            <a:ext cx="2456330" cy="24563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29" y="1905000"/>
            <a:ext cx="2456330" cy="24563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07" y="1936376"/>
            <a:ext cx="2456330" cy="2456330"/>
          </a:xfrm>
          <a:prstGeom prst="rect">
            <a:avLst/>
          </a:prstGeom>
        </p:spPr>
      </p:pic>
      <p:pic>
        <p:nvPicPr>
          <p:cNvPr id="22" name="đố ho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4156" y="235857"/>
            <a:ext cx="457200" cy="45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296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17"/>
                            </p:stCondLst>
                            <p:childTnLst>
                              <p:par>
                                <p:cTn id="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317"/>
                            </p:stCondLst>
                            <p:childTnLst>
                              <p:par>
                                <p:cTn id="1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317"/>
                            </p:stCondLst>
                            <p:childTnLst>
                              <p:par>
                                <p:cTn id="1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317"/>
                            </p:stCondLst>
                            <p:childTnLst>
                              <p:par>
                                <p:cTn id="2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317"/>
                            </p:stCondLst>
                            <p:childTnLst>
                              <p:par>
                                <p:cTn id="2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317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317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317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317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317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317"/>
                            </p:stCondLst>
                            <p:childTnLst>
                              <p:par>
                                <p:cTn id="4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4018E-6 L 0 -0.638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5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C00000"/>
                </a:solidFill>
              </a:rPr>
              <a:t>Hết giờ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98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>
            <a:off x="457199" y="5450541"/>
            <a:ext cx="1143001" cy="1102659"/>
          </a:xfrm>
          <a:prstGeom prst="hear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002060"/>
                </a:solidFill>
              </a:rPr>
              <a:t>Kết quả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2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3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4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5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6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7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8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9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10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933" b="90541" l="33021" r="70000">
                        <a14:foregroundMark x1="45521" y1="58836" x2="40625" y2="79834"/>
                        <a14:foregroundMark x1="40000" y1="80249" x2="39167" y2="90541"/>
                        <a14:foregroundMark x1="41354" y1="75988" x2="40833" y2="80457"/>
                        <a14:foregroundMark x1="41354" y1="83992" x2="46563" y2="76819"/>
                        <a14:foregroundMark x1="40625" y1="54782" x2="44063" y2="62682"/>
                        <a14:foregroundMark x1="46146" y1="63721" x2="56771" y2="60707"/>
                        <a14:foregroundMark x1="38333" y1="63306" x2="41563" y2="69439"/>
                        <a14:foregroundMark x1="40833" y1="78898" x2="52708" y2="71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5" t="22010" r="28845" b="8235"/>
          <a:stretch/>
        </p:blipFill>
        <p:spPr>
          <a:xfrm>
            <a:off x="6324600" y="1988457"/>
            <a:ext cx="1387648" cy="22924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933" b="90541" l="33021" r="70000">
                        <a14:foregroundMark x1="45521" y1="58836" x2="40625" y2="79834"/>
                        <a14:foregroundMark x1="40000" y1="80249" x2="39167" y2="90541"/>
                        <a14:foregroundMark x1="41354" y1="75988" x2="40833" y2="80457"/>
                        <a14:foregroundMark x1="41354" y1="83992" x2="46563" y2="76819"/>
                        <a14:foregroundMark x1="40625" y1="54782" x2="44063" y2="62682"/>
                        <a14:foregroundMark x1="46146" y1="63721" x2="56771" y2="60707"/>
                        <a14:foregroundMark x1="38333" y1="63306" x2="41563" y2="69439"/>
                        <a14:foregroundMark x1="40833" y1="78898" x2="52708" y2="71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5" t="22010" r="28845" b="8235"/>
          <a:stretch/>
        </p:blipFill>
        <p:spPr>
          <a:xfrm>
            <a:off x="3169557" y="2017486"/>
            <a:ext cx="1387648" cy="22924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933" b="90541" l="33021" r="70000">
                        <a14:foregroundMark x1="45521" y1="58836" x2="40625" y2="79834"/>
                        <a14:foregroundMark x1="40000" y1="80249" x2="39167" y2="90541"/>
                        <a14:foregroundMark x1="41354" y1="75988" x2="40833" y2="80457"/>
                        <a14:foregroundMark x1="41354" y1="83992" x2="46563" y2="76819"/>
                        <a14:foregroundMark x1="40625" y1="54782" x2="44063" y2="62682"/>
                        <a14:foregroundMark x1="46146" y1="63721" x2="56771" y2="60707"/>
                        <a14:foregroundMark x1="38333" y1="63306" x2="41563" y2="69439"/>
                        <a14:foregroundMark x1="40833" y1="78898" x2="52708" y2="71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5" t="22010" r="28845" b="8235"/>
          <a:stretch/>
        </p:blipFill>
        <p:spPr>
          <a:xfrm>
            <a:off x="4724400" y="2017486"/>
            <a:ext cx="1387648" cy="22924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933" b="90541" l="33021" r="70000">
                        <a14:foregroundMark x1="45521" y1="58836" x2="40625" y2="79834"/>
                        <a14:foregroundMark x1="40000" y1="80249" x2="39167" y2="90541"/>
                        <a14:foregroundMark x1="41354" y1="75988" x2="40833" y2="80457"/>
                        <a14:foregroundMark x1="41354" y1="83992" x2="46563" y2="76819"/>
                        <a14:foregroundMark x1="40625" y1="54782" x2="44063" y2="62682"/>
                        <a14:foregroundMark x1="46146" y1="63721" x2="56771" y2="60707"/>
                        <a14:foregroundMark x1="38333" y1="63306" x2="41563" y2="69439"/>
                        <a14:foregroundMark x1="40833" y1="78898" x2="52708" y2="71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5" t="22010" r="28845" b="8235"/>
          <a:stretch/>
        </p:blipFill>
        <p:spPr>
          <a:xfrm>
            <a:off x="1690914" y="2042886"/>
            <a:ext cx="1387648" cy="2292493"/>
          </a:xfrm>
          <a:prstGeom prst="rect">
            <a:avLst/>
          </a:prstGeom>
        </p:spPr>
      </p:pic>
      <p:pic>
        <p:nvPicPr>
          <p:cNvPr id="21" name="đố ho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4156" y="235857"/>
            <a:ext cx="457200" cy="45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032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17"/>
                            </p:stCondLst>
                            <p:childTnLst>
                              <p:par>
                                <p:cTn id="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317"/>
                            </p:stCondLst>
                            <p:childTnLst>
                              <p:par>
                                <p:cTn id="1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317"/>
                            </p:stCondLst>
                            <p:childTnLst>
                              <p:par>
                                <p:cTn id="1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317"/>
                            </p:stCondLst>
                            <p:childTnLst>
                              <p:par>
                                <p:cTn id="2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317"/>
                            </p:stCondLst>
                            <p:childTnLst>
                              <p:par>
                                <p:cTn id="2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317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317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317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317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317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317"/>
                            </p:stCondLst>
                            <p:childTnLst>
                              <p:par>
                                <p:cTn id="4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7619E-6 L 3.33333E-6 -0.5716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5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C00000"/>
                </a:solidFill>
              </a:rPr>
              <a:t>Hết giờ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98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4688541"/>
            <a:ext cx="609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>
            <a:off x="457199" y="5450541"/>
            <a:ext cx="1143001" cy="1102659"/>
          </a:xfrm>
          <a:prstGeom prst="hear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002060"/>
                </a:solidFill>
              </a:rPr>
              <a:t>Kết quả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2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3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4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5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6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7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8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9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13494" y="5069541"/>
            <a:ext cx="1223683" cy="12236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</a:rPr>
              <a:t>10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47" b="99688" l="29375" r="59375">
                        <a14:foregroundMark x1="47708" y1="80234" x2="48542" y2="97578"/>
                        <a14:foregroundMark x1="37917" y1="93750" x2="46667" y2="86797"/>
                        <a14:foregroundMark x1="42083" y1="87188" x2="36146" y2="96094"/>
                        <a14:foregroundMark x1="39792" y1="87422" x2="40938" y2="96094"/>
                        <a14:foregroundMark x1="39583" y1="86563" x2="34479" y2="96484"/>
                        <a14:foregroundMark x1="37917" y1="86328" x2="32500" y2="94375"/>
                        <a14:backgroundMark x1="35833" y1="61484" x2="26771" y2="6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5" t="60317" r="41251" b="1"/>
          <a:stretch/>
        </p:blipFill>
        <p:spPr>
          <a:xfrm>
            <a:off x="1714188" y="1981199"/>
            <a:ext cx="1112469" cy="22428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47" b="99688" l="29375" r="59375">
                        <a14:foregroundMark x1="47708" y1="80234" x2="48542" y2="97578"/>
                        <a14:foregroundMark x1="37917" y1="93750" x2="46667" y2="86797"/>
                        <a14:foregroundMark x1="42083" y1="87188" x2="36146" y2="96094"/>
                        <a14:foregroundMark x1="39792" y1="87422" x2="40938" y2="96094"/>
                        <a14:foregroundMark x1="39583" y1="86563" x2="34479" y2="96484"/>
                        <a14:foregroundMark x1="37917" y1="86328" x2="32500" y2="94375"/>
                        <a14:backgroundMark x1="35833" y1="61484" x2="26771" y2="6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5" t="60317" r="41251" b="1"/>
          <a:stretch/>
        </p:blipFill>
        <p:spPr>
          <a:xfrm>
            <a:off x="3438822" y="1828799"/>
            <a:ext cx="1112469" cy="22428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47" b="99688" l="29375" r="59375">
                        <a14:foregroundMark x1="47708" y1="80234" x2="48542" y2="97578"/>
                        <a14:foregroundMark x1="37917" y1="93750" x2="46667" y2="86797"/>
                        <a14:foregroundMark x1="42083" y1="87188" x2="36146" y2="96094"/>
                        <a14:foregroundMark x1="39792" y1="87422" x2="40938" y2="96094"/>
                        <a14:foregroundMark x1="39583" y1="86563" x2="34479" y2="96484"/>
                        <a14:foregroundMark x1="37917" y1="86328" x2="32500" y2="94375"/>
                        <a14:backgroundMark x1="35833" y1="61484" x2="26771" y2="6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5" t="60317" r="41251" b="1"/>
          <a:stretch/>
        </p:blipFill>
        <p:spPr>
          <a:xfrm>
            <a:off x="5029200" y="1828800"/>
            <a:ext cx="1112469" cy="2242881"/>
          </a:xfrm>
          <a:prstGeom prst="rect">
            <a:avLst/>
          </a:prstGeom>
        </p:spPr>
      </p:pic>
      <p:pic>
        <p:nvPicPr>
          <p:cNvPr id="20" name="đố ho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4156" y="235857"/>
            <a:ext cx="457200" cy="45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148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17"/>
                            </p:stCondLst>
                            <p:childTnLst>
                              <p:par>
                                <p:cTn id="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317"/>
                            </p:stCondLst>
                            <p:childTnLst>
                              <p:par>
                                <p:cTn id="1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317"/>
                            </p:stCondLst>
                            <p:childTnLst>
                              <p:par>
                                <p:cTn id="1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317"/>
                            </p:stCondLst>
                            <p:childTnLst>
                              <p:par>
                                <p:cTn id="2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317"/>
                            </p:stCondLst>
                            <p:childTnLst>
                              <p:par>
                                <p:cTn id="2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317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317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317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317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317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317"/>
                            </p:stCondLst>
                            <p:childTnLst>
                              <p:par>
                                <p:cTn id="4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10405E-6 L 0 -0.582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5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4038600" y="4913912"/>
            <a:ext cx="4343400" cy="1178860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7030A0"/>
                </a:solidFill>
                <a:latin typeface="+mj-lt"/>
              </a:rPr>
              <a:t>HĐ 1: Gây hứng thú</a:t>
            </a:r>
            <a:endParaRPr lang="en-US" sz="2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4038600" y="3277251"/>
            <a:ext cx="4343400" cy="136846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HĐ 2: Ôn số lượng trong phạm vi 4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4038600" y="1623610"/>
            <a:ext cx="4343400" cy="1537447"/>
          </a:xfrm>
          <a:prstGeom prst="horizontalScrol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HĐ 3: Đếm đến 5, nhận biết nhóm có 5 đối tượng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4038600" y="457200"/>
            <a:ext cx="4343400" cy="108325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FF00"/>
                </a:solidFill>
                <a:latin typeface="+mj-lt"/>
              </a:rPr>
              <a:t>HĐ 4: Luyện tập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65123" y="2304400"/>
            <a:ext cx="2803892" cy="2862083"/>
            <a:chOff x="-541509" y="1828800"/>
            <a:chExt cx="3455063" cy="3419479"/>
          </a:xfrm>
        </p:grpSpPr>
        <p:grpSp>
          <p:nvGrpSpPr>
            <p:cNvPr id="26" name="Group 25"/>
            <p:cNvGrpSpPr/>
            <p:nvPr/>
          </p:nvGrpSpPr>
          <p:grpSpPr>
            <a:xfrm rot="11008609">
              <a:off x="-541509" y="2796418"/>
              <a:ext cx="3316912" cy="2451861"/>
              <a:chOff x="-403358" y="3441169"/>
              <a:chExt cx="3316912" cy="2451861"/>
            </a:xfrm>
            <a:solidFill>
              <a:srgbClr val="00B0F0"/>
            </a:solidFill>
          </p:grpSpPr>
          <p:sp>
            <p:nvSpPr>
              <p:cNvPr id="18" name="Oval 17"/>
              <p:cNvSpPr/>
              <p:nvPr/>
            </p:nvSpPr>
            <p:spPr>
              <a:xfrm rot="5400000">
                <a:off x="2037254" y="5016730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 rot="3804320">
                <a:off x="1976016" y="4416996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16478768">
                <a:off x="-212858" y="4503905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35959" y="3441169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 rot="18395891">
                <a:off x="-139611" y="3871587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 rot="19999688">
                <a:off x="381000" y="3496415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 rot="2762133">
                <a:off x="1679743" y="3890851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 rot="1166453">
                <a:off x="1367118" y="3465165"/>
                <a:ext cx="685800" cy="10668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Oval 13"/>
            <p:cNvSpPr/>
            <p:nvPr/>
          </p:nvSpPr>
          <p:spPr>
            <a:xfrm rot="5400000">
              <a:off x="2037254" y="3404361"/>
              <a:ext cx="685800" cy="1066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3804320">
              <a:off x="1976016" y="2804627"/>
              <a:ext cx="685800" cy="1066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16478768">
              <a:off x="-212858" y="2891536"/>
              <a:ext cx="685800" cy="1066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35959" y="1828800"/>
              <a:ext cx="685800" cy="1066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18395891">
              <a:off x="-139611" y="2259218"/>
              <a:ext cx="685800" cy="1066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9999688">
              <a:off x="381000" y="1884046"/>
              <a:ext cx="685800" cy="1066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3559416">
              <a:off x="1776024" y="2111159"/>
              <a:ext cx="685800" cy="129069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1875634">
              <a:off x="1367118" y="1852797"/>
              <a:ext cx="685800" cy="1066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81000" y="2667000"/>
              <a:ext cx="1676400" cy="161366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rgbClr val="FF0000"/>
                  </a:solidFill>
                  <a:latin typeface="+mj-lt"/>
                </a:rPr>
                <a:t>Tiến </a:t>
              </a:r>
              <a:r>
                <a:rPr lang="vi-VN" b="1" dirty="0" smtClean="0">
                  <a:solidFill>
                    <a:srgbClr val="FF0000"/>
                  </a:solidFill>
                  <a:latin typeface="+mj-lt"/>
                </a:rPr>
                <a:t>trình hoạt động</a:t>
              </a:r>
              <a:endParaRPr lang="en-US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639" y="-123389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3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717908"/>
            <a:ext cx="7717177" cy="19841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XIN TRÂN TRỌNG CẢM ƠN!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94" y="2243182"/>
            <a:ext cx="5391589" cy="466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15" y="4517991"/>
            <a:ext cx="2340009" cy="2340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111271"/>
            <a:ext cx="1930822" cy="1930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596">
            <a:off x="5715875" y="3030705"/>
            <a:ext cx="2589049" cy="18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6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9017E-6 L -0.73334 2.89017E-6 " pathEditMode="relative" rAng="0" ptsTypes="AA">
                                      <p:cBhvr>
                                        <p:cTn id="11" dur="17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7694" y="1219200"/>
            <a:ext cx="457426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32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HĐ 1: GÂY HỨNG THÚ</a:t>
            </a:r>
            <a:endParaRPr lang="en-US" sz="32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1066800" y="2743200"/>
            <a:ext cx="3581400" cy="1929825"/>
          </a:xfrm>
          <a:prstGeom prst="wedgeEllipseCallout">
            <a:avLst>
              <a:gd name="adj1" fmla="val 42437"/>
              <a:gd name="adj2" fmla="val -64783"/>
            </a:avLst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008000"/>
                </a:solidFill>
                <a:latin typeface="+mj-lt"/>
              </a:rPr>
              <a:t>Cho trẻ chơi trò chơi Gieo hạt</a:t>
            </a:r>
            <a:endParaRPr lang="en-US" sz="24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246914" y="2641312"/>
            <a:ext cx="3505200" cy="2133600"/>
          </a:xfrm>
          <a:prstGeom prst="wedgeEllipseCallout">
            <a:avLst>
              <a:gd name="adj1" fmla="val -52547"/>
              <a:gd name="adj2" fmla="val -5178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Trò chuyện và giáo dục trẻ về chủ đề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77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2514600"/>
            <a:ext cx="6858000" cy="20472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77066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HĐ 2: Ôn số lượng trong phạm vi 4</a:t>
            </a:r>
            <a:endParaRPr lang="en-US" sz="2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0150"/>
            <a:ext cx="2771775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010150"/>
            <a:ext cx="27717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-273424"/>
            <a:ext cx="2771775" cy="2217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5"/>
            <a:ext cx="2771775" cy="22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3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-2274384" y="-228600"/>
            <a:ext cx="5627184" cy="9347443"/>
            <a:chOff x="5343854" y="-1231585"/>
            <a:chExt cx="6339980" cy="10698990"/>
          </a:xfrm>
        </p:grpSpPr>
        <p:sp>
          <p:nvSpPr>
            <p:cNvPr id="15" name="Chord 14"/>
            <p:cNvSpPr/>
            <p:nvPr/>
          </p:nvSpPr>
          <p:spPr>
            <a:xfrm rot="1307953">
              <a:off x="5343854" y="-1231585"/>
              <a:ext cx="6007017" cy="4901570"/>
            </a:xfrm>
            <a:prstGeom prst="chor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hord 15"/>
            <p:cNvSpPr/>
            <p:nvPr/>
          </p:nvSpPr>
          <p:spPr>
            <a:xfrm rot="5128814">
              <a:off x="6229540" y="4013112"/>
              <a:ext cx="6007017" cy="4901570"/>
            </a:xfrm>
            <a:prstGeom prst="chor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05055" y="-1219200"/>
            <a:ext cx="6339980" cy="10698990"/>
            <a:chOff x="5343854" y="-1231585"/>
            <a:chExt cx="6339980" cy="10698990"/>
          </a:xfrm>
        </p:grpSpPr>
        <p:sp>
          <p:nvSpPr>
            <p:cNvPr id="11" name="Chord 10"/>
            <p:cNvSpPr/>
            <p:nvPr/>
          </p:nvSpPr>
          <p:spPr>
            <a:xfrm rot="1307953">
              <a:off x="5343854" y="-1231585"/>
              <a:ext cx="6007017" cy="4901570"/>
            </a:xfrm>
            <a:prstGeom prst="chor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hord 11"/>
            <p:cNvSpPr/>
            <p:nvPr/>
          </p:nvSpPr>
          <p:spPr>
            <a:xfrm rot="5128814">
              <a:off x="6229540" y="4013112"/>
              <a:ext cx="6007017" cy="4901570"/>
            </a:xfrm>
            <a:prstGeom prst="chor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1139536" y="-609600"/>
            <a:ext cx="11696700" cy="1828800"/>
            <a:chOff x="-1104900" y="297872"/>
            <a:chExt cx="11696700" cy="1447800"/>
          </a:xfrm>
        </p:grpSpPr>
        <p:sp>
          <p:nvSpPr>
            <p:cNvPr id="3" name="Oval 2"/>
            <p:cNvSpPr/>
            <p:nvPr/>
          </p:nvSpPr>
          <p:spPr>
            <a:xfrm>
              <a:off x="381000" y="297872"/>
              <a:ext cx="2209800" cy="1447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2133600" y="297872"/>
              <a:ext cx="2209800" cy="1447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657600" y="297872"/>
              <a:ext cx="2209800" cy="1447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334000" y="297872"/>
              <a:ext cx="2209800" cy="1447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934200" y="297872"/>
              <a:ext cx="2209800" cy="1447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-1104900" y="297872"/>
              <a:ext cx="2209800" cy="1447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382000" y="297872"/>
              <a:ext cx="2209800" cy="1447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73" y="-89235"/>
            <a:ext cx="2926110" cy="29261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137" y="1231585"/>
            <a:ext cx="2607346" cy="26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8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~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3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 rot="1227062" flipH="1">
            <a:off x="4612585" y="1174697"/>
            <a:ext cx="2412401" cy="3615384"/>
            <a:chOff x="1574446" y="1219201"/>
            <a:chExt cx="4005138" cy="426719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545" b="64273" l="15000" r="52600">
                          <a14:foregroundMark x1="44000" y1="39727" x2="46000" y2="48636"/>
                          <a14:foregroundMark x1="25600" y1="58818" x2="50600" y2="64273"/>
                          <a14:backgroundMark x1="48600" y1="37636" x2="49700" y2="51545"/>
                          <a14:backgroundMark x1="46000" y1="41545" x2="49400" y2="53818"/>
                          <a14:backgroundMark x1="49100" y1="57273" x2="50000" y2="60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6" t="21111" r="50000" b="33595"/>
            <a:stretch/>
          </p:blipFill>
          <p:spPr>
            <a:xfrm>
              <a:off x="2151528" y="1447800"/>
              <a:ext cx="3146961" cy="40386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C4B49B"/>
                </a:clrFrom>
                <a:clrTo>
                  <a:srgbClr val="C4B49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438" l="10000" r="99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446" y="1219201"/>
              <a:ext cx="4005138" cy="228537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 rot="1157336">
            <a:off x="1531767" y="381068"/>
            <a:ext cx="2737863" cy="3576822"/>
            <a:chOff x="1728286" y="1219202"/>
            <a:chExt cx="4087966" cy="426719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545" b="64273" l="15000" r="52600">
                          <a14:foregroundMark x1="44000" y1="39727" x2="46000" y2="48636"/>
                          <a14:foregroundMark x1="25600" y1="58818" x2="50600" y2="64273"/>
                          <a14:backgroundMark x1="48600" y1="37636" x2="49700" y2="51545"/>
                          <a14:backgroundMark x1="46000" y1="41545" x2="49400" y2="53818"/>
                          <a14:backgroundMark x1="49100" y1="57273" x2="50000" y2="60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6" t="21111" r="50000" b="33595"/>
            <a:stretch/>
          </p:blipFill>
          <p:spPr>
            <a:xfrm>
              <a:off x="2151528" y="1447800"/>
              <a:ext cx="3146961" cy="40386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C4B49B"/>
                </a:clrFrom>
                <a:clrTo>
                  <a:srgbClr val="C4B49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438" l="10000" r="99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286" y="1219202"/>
              <a:ext cx="4087966" cy="2285371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 rot="1227062" flipH="1">
            <a:off x="3333451" y="2116849"/>
            <a:ext cx="2212205" cy="3228284"/>
            <a:chOff x="1574446" y="1219201"/>
            <a:chExt cx="4005138" cy="426719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545" b="64273" l="15000" r="52600">
                          <a14:foregroundMark x1="44000" y1="39727" x2="46000" y2="48636"/>
                          <a14:foregroundMark x1="25600" y1="58818" x2="50600" y2="64273"/>
                          <a14:backgroundMark x1="48600" y1="37636" x2="49700" y2="51545"/>
                          <a14:backgroundMark x1="46000" y1="41545" x2="49400" y2="53818"/>
                          <a14:backgroundMark x1="49100" y1="57273" x2="50000" y2="60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6" t="21111" r="50000" b="33595"/>
            <a:stretch/>
          </p:blipFill>
          <p:spPr>
            <a:xfrm>
              <a:off x="2151528" y="1447800"/>
              <a:ext cx="3146961" cy="40386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C4B49B"/>
                </a:clrFrom>
                <a:clrTo>
                  <a:srgbClr val="C4B49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438" l="10000" r="99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446" y="1219201"/>
              <a:ext cx="4005138" cy="228537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 rot="19213896">
            <a:off x="862999" y="1709331"/>
            <a:ext cx="2670243" cy="3969519"/>
            <a:chOff x="1061386" y="1219200"/>
            <a:chExt cx="4518197" cy="426720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545" b="64273" l="15000" r="52600">
                          <a14:foregroundMark x1="44000" y1="39727" x2="46000" y2="48636"/>
                          <a14:foregroundMark x1="25600" y1="58818" x2="50600" y2="64273"/>
                          <a14:backgroundMark x1="48600" y1="37636" x2="49700" y2="51545"/>
                          <a14:backgroundMark x1="46000" y1="41545" x2="49400" y2="53818"/>
                          <a14:backgroundMark x1="49100" y1="57273" x2="50000" y2="60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6" t="21111" r="50000" b="33595"/>
            <a:stretch/>
          </p:blipFill>
          <p:spPr>
            <a:xfrm>
              <a:off x="2151528" y="1447800"/>
              <a:ext cx="3146961" cy="40386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C4B49B"/>
                </a:clrFrom>
                <a:clrTo>
                  <a:srgbClr val="C4B49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438" l="10000" r="99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6" y="1219200"/>
              <a:ext cx="4518197" cy="2285370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7049260" y="3124045"/>
            <a:ext cx="1369286" cy="264687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vi-VN" sz="16600" dirty="0">
                <a:solidFill>
                  <a:srgbClr val="0070C0"/>
                </a:solidFill>
              </a:rPr>
              <a:t>4</a:t>
            </a:r>
            <a:endParaRPr lang="en-US" sz="16600" dirty="0">
              <a:solidFill>
                <a:srgbClr val="0070C0"/>
              </a:solidFill>
              <a:latin typeface=".VnAvant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532" y="3240957"/>
            <a:ext cx="3774781" cy="3774781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50545" y="692311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0070C0"/>
                </a:solidFill>
              </a:rPr>
              <a:t>1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311466" y="896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 smtClean="0">
                <a:solidFill>
                  <a:srgbClr val="0070C0"/>
                </a:solidFill>
              </a:rPr>
              <a:t>2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453076" y="57207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0070C0"/>
                </a:solidFill>
              </a:rPr>
              <a:t>3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324600" y="42446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 smtClean="0">
                <a:solidFill>
                  <a:srgbClr val="0070C0"/>
                </a:solidFill>
              </a:rPr>
              <a:t>4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46" name="TextBox 45">
            <a:hlinkClick r:id="rId15" action="ppaction://hlinksldjump"/>
          </p:cNvPr>
          <p:cNvSpPr txBox="1"/>
          <p:nvPr/>
        </p:nvSpPr>
        <p:spPr>
          <a:xfrm>
            <a:off x="2311466" y="6396335"/>
            <a:ext cx="272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.VnAvant" pitchFamily="34" charset="0"/>
              </a:rPr>
              <a:t>Hoa thược d­ược</a:t>
            </a:r>
            <a:endParaRPr lang="en-US" sz="2400" b="1" dirty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26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2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2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2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5" grpId="0"/>
      <p:bldP spid="47" grpId="0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 rot="21421992">
            <a:off x="2478107" y="487801"/>
            <a:ext cx="2470613" cy="3272550"/>
            <a:chOff x="3886160" y="1371600"/>
            <a:chExt cx="2465034" cy="399168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39"/>
            <a:stretch/>
          </p:blipFill>
          <p:spPr>
            <a:xfrm rot="1169251">
              <a:off x="4254448" y="2652282"/>
              <a:ext cx="2096746" cy="197143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021025" y="2534362"/>
              <a:ext cx="45719" cy="282892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2" b="98210" l="460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693" y="1371600"/>
              <a:ext cx="1839227" cy="143827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39"/>
            <a:stretch/>
          </p:blipFill>
          <p:spPr>
            <a:xfrm rot="18648282">
              <a:off x="3843030" y="2580130"/>
              <a:ext cx="1443342" cy="135708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 rot="20964345">
            <a:off x="1145747" y="2158002"/>
            <a:ext cx="1908709" cy="3250330"/>
            <a:chOff x="1269881" y="1321841"/>
            <a:chExt cx="1908709" cy="3250330"/>
          </a:xfrm>
        </p:grpSpPr>
        <p:sp>
          <p:nvSpPr>
            <p:cNvPr id="5" name="Rectangle 4"/>
            <p:cNvSpPr/>
            <p:nvPr/>
          </p:nvSpPr>
          <p:spPr>
            <a:xfrm rot="21111724">
              <a:off x="2541293" y="2252901"/>
              <a:ext cx="47446" cy="231927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2" b="98210" l="460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1724">
              <a:off x="1269881" y="1321841"/>
              <a:ext cx="1908709" cy="117915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 rot="1122882">
            <a:off x="3798481" y="1559188"/>
            <a:ext cx="2470613" cy="3272550"/>
            <a:chOff x="3886160" y="1371600"/>
            <a:chExt cx="2465034" cy="39916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39"/>
            <a:stretch/>
          </p:blipFill>
          <p:spPr>
            <a:xfrm rot="1169251">
              <a:off x="4254448" y="2652282"/>
              <a:ext cx="2096746" cy="197143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021025" y="2534362"/>
              <a:ext cx="45719" cy="282892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2" b="98210" l="460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693" y="1371600"/>
              <a:ext cx="1839227" cy="14382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39"/>
            <a:stretch/>
          </p:blipFill>
          <p:spPr>
            <a:xfrm rot="18648282">
              <a:off x="3843030" y="2580130"/>
              <a:ext cx="1443342" cy="135708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6858000" y="2815657"/>
            <a:ext cx="1369286" cy="264687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vi-VN" sz="16600" dirty="0" smtClean="0">
                <a:solidFill>
                  <a:srgbClr val="0070C0"/>
                </a:solidFill>
              </a:rPr>
              <a:t>3</a:t>
            </a:r>
            <a:endParaRPr lang="en-US" sz="16600" dirty="0">
              <a:solidFill>
                <a:srgbClr val="0070C0"/>
              </a:solidFill>
              <a:latin typeface=".VnAvant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39736" r="8594" b="15905"/>
          <a:stretch/>
        </p:blipFill>
        <p:spPr>
          <a:xfrm>
            <a:off x="1145747" y="4062949"/>
            <a:ext cx="4727748" cy="2260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>
          <a:xfrm rot="3363650">
            <a:off x="3108088" y="3013962"/>
            <a:ext cx="2175956" cy="161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>
          <a:xfrm rot="18160006">
            <a:off x="2399604" y="3117920"/>
            <a:ext cx="1183311" cy="14083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>
          <a:xfrm rot="1791062">
            <a:off x="2657513" y="2706755"/>
            <a:ext cx="2175956" cy="16162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>
          <a:xfrm rot="15433096">
            <a:off x="821682" y="3433624"/>
            <a:ext cx="2175956" cy="16162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50545" y="692311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0070C0"/>
                </a:solidFill>
              </a:rPr>
              <a:t>1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11466" y="896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 smtClean="0">
                <a:solidFill>
                  <a:srgbClr val="0070C0"/>
                </a:solidFill>
              </a:rPr>
              <a:t>2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53076" y="57207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0070C0"/>
                </a:solidFill>
              </a:rPr>
              <a:t>3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hlinkClick r:id="rId12" action="ppaction://hlinksldjump"/>
          </p:cNvPr>
          <p:cNvSpPr txBox="1"/>
          <p:nvPr/>
        </p:nvSpPr>
        <p:spPr>
          <a:xfrm>
            <a:off x="2745334" y="6323450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.VnAvant" pitchFamily="34" charset="0"/>
              </a:rPr>
              <a:t>Hoa c</a:t>
            </a:r>
            <a:r>
              <a:rPr lang="vi-VN" sz="2400" b="1" dirty="0" smtClean="0">
                <a:solidFill>
                  <a:srgbClr val="002060"/>
                </a:solidFill>
                <a:latin typeface="Bahnschrift SemiBold" pitchFamily="34" charset="0"/>
              </a:rPr>
              <a:t>ú</a:t>
            </a:r>
            <a:r>
              <a:rPr lang="vi-VN" sz="2400" b="1" dirty="0" smtClean="0">
                <a:solidFill>
                  <a:srgbClr val="002060"/>
                </a:solidFill>
                <a:latin typeface=".VnAvant" pitchFamily="34" charset="0"/>
              </a:rPr>
              <a:t>c </a:t>
            </a:r>
            <a:endParaRPr lang="en-US" sz="24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>
          <a:xfrm rot="5799641">
            <a:off x="4256972" y="3131470"/>
            <a:ext cx="2175956" cy="16162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>
          <a:xfrm rot="21054013">
            <a:off x="2342649" y="2630180"/>
            <a:ext cx="2175956" cy="16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3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2317" y="2667000"/>
            <a:ext cx="745268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HĐ 3: đếm đến 5,</a:t>
            </a:r>
          </a:p>
          <a:p>
            <a:pPr algn="ctr"/>
            <a:r>
              <a:rPr lang="vi-VN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nhận biết các nhóm có 5 đối tượng</a:t>
            </a:r>
            <a:endParaRPr lang="en-US" sz="2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532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225</Words>
  <Application>Microsoft Office PowerPoint</Application>
  <PresentationFormat>On-screen Show (4:3)</PresentationFormat>
  <Paragraphs>97</Paragraphs>
  <Slides>20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FPTSHOP</dc:creator>
  <cp:lastModifiedBy>Welcome</cp:lastModifiedBy>
  <cp:revision>52</cp:revision>
  <dcterms:created xsi:type="dcterms:W3CDTF">2020-07-02T04:03:45Z</dcterms:created>
  <dcterms:modified xsi:type="dcterms:W3CDTF">2020-08-13T05:11:07Z</dcterms:modified>
</cp:coreProperties>
</file>