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7" r:id="rId2"/>
    <p:sldId id="291" r:id="rId3"/>
    <p:sldId id="290" r:id="rId4"/>
    <p:sldId id="268" r:id="rId5"/>
    <p:sldId id="269" r:id="rId6"/>
    <p:sldId id="272" r:id="rId7"/>
    <p:sldId id="270" r:id="rId8"/>
    <p:sldId id="273" r:id="rId9"/>
    <p:sldId id="274" r:id="rId10"/>
    <p:sldId id="276" r:id="rId11"/>
    <p:sldId id="277" r:id="rId12"/>
    <p:sldId id="292" r:id="rId13"/>
    <p:sldId id="293" r:id="rId14"/>
    <p:sldId id="294" r:id="rId15"/>
    <p:sldId id="284" r:id="rId16"/>
    <p:sldId id="288" r:id="rId17"/>
    <p:sldId id="289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2F4F8"/>
    <a:srgbClr val="FF33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48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3D65FE-B3C9-48DB-A907-DD67A7C832DF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9DE89-D6FD-4757-B206-6E5B546254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612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418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673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256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885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527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160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350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59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282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220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139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0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MayTinhDucDung\Desktop\bgtt-thang-9-kpxh-gv-thu-hai_29052020\BGTT%20THANG%209%20KPXH%20GV%20THU%20HAI\AM%20THANH\gioi%20thieu%20truong%20chuan.mp4" TargetMode="External"/><Relationship Id="rId1" Type="http://schemas.microsoft.com/office/2007/relationships/media" Target="file:///C:\Users\MayTinhDucDung\Desktop\bgtt-thang-9-kpxh-gv-thu-hai_29052020\BGTT%20THANG%209%20KPXH%20GV%20THU%20HAI\AM%20THANH\gioi%20thieu%20truong%20chuan.mp4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045" y="223076"/>
            <a:ext cx="8229600" cy="18288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UBND QUẬN LONG BIÊN</a:t>
            </a:r>
            <a:b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b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051876"/>
            <a:ext cx="1432891" cy="1146313"/>
          </a:xfrm>
        </p:spPr>
      </p:pic>
      <p:sp>
        <p:nvSpPr>
          <p:cNvPr id="5" name="TextBox 4"/>
          <p:cNvSpPr txBox="1"/>
          <p:nvPr/>
        </p:nvSpPr>
        <p:spPr>
          <a:xfrm>
            <a:off x="2667000" y="3962400"/>
            <a:ext cx="5410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Thượng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endParaRPr lang="en-US" sz="2000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non</a:t>
            </a:r>
            <a:endParaRPr lang="en-US" sz="20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 – 5 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6019800"/>
            <a:ext cx="3352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76400" y="3286780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 ÁN KHÁM PHÁ KHOA HỌC</a:t>
            </a:r>
            <a:endParaRPr lang="en-US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02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1" y="457200"/>
            <a:ext cx="8669213" cy="60198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305799" cy="518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76600" y="6096000"/>
            <a:ext cx="2795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Phòng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chất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963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0"/>
            <a:ext cx="5257800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* </a:t>
            </a:r>
            <a:r>
              <a:rPr lang="en-US" dirty="0" err="1" smtClean="0">
                <a:solidFill>
                  <a:srgbClr val="FF0000"/>
                </a:solidFill>
              </a:rPr>
              <a:t>Mở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rộng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824210" cy="5562600"/>
          </a:xfrm>
        </p:spPr>
        <p:txBody>
          <a:bodyPr/>
          <a:lstStyle/>
          <a:p>
            <a:pPr>
              <a:buFontTx/>
              <a:buChar char="-"/>
            </a:pPr>
            <a:r>
              <a:rPr lang="vi-VN" sz="2400" dirty="0" smtClean="0"/>
              <a:t>Cho trẻ xem một số hình ảnh hoạt động của trường mầm non Gia Thượng.</a:t>
            </a:r>
            <a:endParaRPr lang="en-US" sz="2400" dirty="0" smtClean="0"/>
          </a:p>
          <a:p>
            <a:pPr>
              <a:buFontTx/>
              <a:buChar char="-"/>
            </a:pPr>
            <a:endParaRPr lang="en-US" sz="2400" dirty="0"/>
          </a:p>
          <a:p>
            <a:endParaRPr lang="en-US" dirty="0"/>
          </a:p>
        </p:txBody>
      </p:sp>
      <p:pic>
        <p:nvPicPr>
          <p:cNvPr id="8" name="Picture 7" descr="IMG_02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981200"/>
            <a:ext cx="7239000" cy="461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60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Trẻ học bảng tương tác</a:t>
            </a:r>
            <a:endParaRPr lang="en-US"/>
          </a:p>
        </p:txBody>
      </p:sp>
      <p:pic>
        <p:nvPicPr>
          <p:cNvPr id="4" name="Content Placeholder 3" descr="tải xuống (3)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295400"/>
            <a:ext cx="7772399" cy="5185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0070C0"/>
                </a:solidFill>
              </a:rPr>
              <a:t>Cuộc thi FC Mầm non gia thượng</a:t>
            </a:r>
            <a:endParaRPr lang="en-US">
              <a:solidFill>
                <a:srgbClr val="0070C0"/>
              </a:solidFill>
            </a:endParaRPr>
          </a:p>
        </p:txBody>
      </p:sp>
      <p:pic>
        <p:nvPicPr>
          <p:cNvPr id="4" name="Content Placeholder 3" descr="mm-non-gia-thng21556079624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1295400"/>
            <a:ext cx="8458200" cy="5181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0070C0"/>
                </a:solidFill>
              </a:rPr>
              <a:t>Liên hoan chúng cháu vui khỏe</a:t>
            </a:r>
            <a:endParaRPr lang="en-US">
              <a:solidFill>
                <a:srgbClr val="0070C0"/>
              </a:solidFill>
            </a:endParaRPr>
          </a:p>
        </p:txBody>
      </p:sp>
      <p:pic>
        <p:nvPicPr>
          <p:cNvPr id="4" name="Content Placeholder 3" descr="DSC_4304 C cop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371600"/>
            <a:ext cx="8001000" cy="5105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txBody>
          <a:bodyPr>
            <a:normAutofit fontScale="90000"/>
          </a:bodyPr>
          <a:lstStyle/>
          <a:p>
            <a:r>
              <a:rPr lang="en-US" b="1" i="1" dirty="0" err="1" smtClean="0">
                <a:solidFill>
                  <a:srgbClr val="002060"/>
                </a:solidFill>
              </a:rPr>
              <a:t>Ôn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en-US" b="1" i="1" dirty="0" err="1" smtClean="0">
                <a:solidFill>
                  <a:srgbClr val="002060"/>
                </a:solidFill>
              </a:rPr>
              <a:t>luyện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en-US" b="1" i="1" dirty="0" err="1" smtClean="0">
                <a:solidFill>
                  <a:srgbClr val="002060"/>
                </a:solidFill>
              </a:rPr>
              <a:t>củng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en-US" b="1" i="1" dirty="0" err="1" smtClean="0">
                <a:solidFill>
                  <a:srgbClr val="002060"/>
                </a:solidFill>
              </a:rPr>
              <a:t>cố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>
                <a:solidFill>
                  <a:srgbClr val="FF0066"/>
                </a:solidFill>
              </a:rPr>
              <a:t>* </a:t>
            </a:r>
            <a:r>
              <a:rPr lang="en-US" b="1" dirty="0" err="1">
                <a:solidFill>
                  <a:srgbClr val="FF0066"/>
                </a:solidFill>
              </a:rPr>
              <a:t>Trò</a:t>
            </a:r>
            <a:r>
              <a:rPr lang="en-US" b="1" dirty="0">
                <a:solidFill>
                  <a:srgbClr val="FF0066"/>
                </a:solidFill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</a:rPr>
              <a:t>chơi</a:t>
            </a:r>
            <a:r>
              <a:rPr lang="en-US" b="1" dirty="0" smtClean="0">
                <a:solidFill>
                  <a:srgbClr val="FF0066"/>
                </a:solidFill>
              </a:rPr>
              <a:t>: </a:t>
            </a:r>
            <a:r>
              <a:rPr lang="vi-VN" dirty="0" smtClean="0">
                <a:solidFill>
                  <a:srgbClr val="FF0000"/>
                </a:solidFill>
              </a:rPr>
              <a:t>Thi xem đội nào nhanh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err="1" smtClean="0"/>
              <a:t>Cách</a:t>
            </a:r>
            <a:r>
              <a:rPr lang="en-US" b="1" dirty="0" smtClean="0"/>
              <a:t> </a:t>
            </a:r>
            <a:r>
              <a:rPr lang="en-US" b="1" dirty="0" err="1"/>
              <a:t>chơi</a:t>
            </a:r>
            <a:r>
              <a:rPr lang="en-US" b="1" dirty="0"/>
              <a:t> : </a:t>
            </a:r>
            <a:r>
              <a:rPr lang="en-US" dirty="0"/>
              <a:t>3 </a:t>
            </a:r>
            <a:r>
              <a:rPr lang="en-US" dirty="0" err="1"/>
              <a:t>đội</a:t>
            </a:r>
            <a:r>
              <a:rPr lang="en-US" dirty="0"/>
              <a:t> </a:t>
            </a:r>
            <a:r>
              <a:rPr lang="en-US" dirty="0" err="1"/>
              <a:t>hãy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</a:t>
            </a:r>
            <a:r>
              <a:rPr lang="en-US" dirty="0" err="1"/>
              <a:t>luận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gắn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bức</a:t>
            </a:r>
            <a:r>
              <a:rPr lang="en-US" dirty="0"/>
              <a:t> </a:t>
            </a:r>
            <a:r>
              <a:rPr lang="en-US" dirty="0" err="1"/>
              <a:t>tranh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mầm</a:t>
            </a:r>
            <a:r>
              <a:rPr lang="en-US" dirty="0" smtClean="0"/>
              <a:t> non </a:t>
            </a:r>
            <a:r>
              <a:rPr lang="en-US" dirty="0" err="1" smtClean="0"/>
              <a:t>lên</a:t>
            </a:r>
            <a:r>
              <a:rPr lang="en-US" dirty="0" smtClean="0"/>
              <a:t> </a:t>
            </a:r>
            <a:r>
              <a:rPr lang="en-US" dirty="0" err="1" smtClean="0"/>
              <a:t>bảng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b="1" dirty="0" err="1" smtClean="0"/>
              <a:t>Luật</a:t>
            </a:r>
            <a:r>
              <a:rPr lang="en-US" b="1" dirty="0" smtClean="0"/>
              <a:t> </a:t>
            </a:r>
            <a:r>
              <a:rPr lang="en-US" b="1" dirty="0" err="1"/>
              <a:t>chơi</a:t>
            </a:r>
            <a:r>
              <a:rPr lang="en-US" b="1" dirty="0"/>
              <a:t>:</a:t>
            </a:r>
            <a:r>
              <a:rPr lang="en-US" dirty="0"/>
              <a:t> 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vòng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 </a:t>
            </a:r>
            <a:r>
              <a:rPr lang="en-US" dirty="0" err="1"/>
              <a:t>nhạc</a:t>
            </a:r>
            <a:r>
              <a:rPr lang="en-US" dirty="0"/>
              <a:t> </a:t>
            </a:r>
            <a:r>
              <a:rPr lang="en-US" dirty="0" err="1"/>
              <a:t>đội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 </a:t>
            </a:r>
            <a:r>
              <a:rPr lang="en-US" dirty="0" err="1"/>
              <a:t>gắn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giai</a:t>
            </a:r>
            <a:r>
              <a:rPr lang="en-US" dirty="0"/>
              <a:t> </a:t>
            </a:r>
            <a:r>
              <a:rPr lang="en-US" dirty="0" err="1"/>
              <a:t>đoạn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cây</a:t>
            </a:r>
            <a:r>
              <a:rPr lang="en-US" dirty="0"/>
              <a:t> </a:t>
            </a:r>
            <a:r>
              <a:rPr lang="en-US" dirty="0" err="1"/>
              <a:t>đội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giành</a:t>
            </a:r>
            <a:r>
              <a:rPr lang="en-US" dirty="0"/>
              <a:t> </a:t>
            </a:r>
            <a:r>
              <a:rPr lang="en-US" dirty="0" err="1"/>
              <a:t>chiến</a:t>
            </a:r>
            <a:r>
              <a:rPr lang="en-US" dirty="0"/>
              <a:t> </a:t>
            </a:r>
            <a:r>
              <a:rPr lang="en-US" dirty="0" err="1"/>
              <a:t>thắng</a:t>
            </a:r>
            <a:endParaRPr lang="en-US" dirty="0"/>
          </a:p>
        </p:txBody>
      </p:sp>
      <p:pic>
        <p:nvPicPr>
          <p:cNvPr id="5" name="MuaXuanCuaBe-Beat_4hekb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20000" y="5486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2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558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15200" cy="1143000"/>
          </a:xfrm>
        </p:spPr>
        <p:txBody>
          <a:bodyPr/>
          <a:lstStyle/>
          <a:p>
            <a:r>
              <a:rPr lang="en-US" b="1">
                <a:solidFill>
                  <a:srgbClr val="FF0066"/>
                </a:solidFill>
              </a:rPr>
              <a:t>Hoạt động 4: Kết thúc</a:t>
            </a:r>
            <a:endParaRPr lang="en-US">
              <a:solidFill>
                <a:srgbClr val="FF00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391400" cy="4525963"/>
          </a:xfrm>
        </p:spPr>
        <p:txBody>
          <a:bodyPr/>
          <a:lstStyle/>
          <a:p>
            <a:pPr>
              <a:buNone/>
            </a:pPr>
            <a:r>
              <a:rPr lang="en-US" sz="4400" smtClean="0"/>
              <a:t>- Cô </a:t>
            </a:r>
            <a:r>
              <a:rPr lang="en-US" sz="4400" dirty="0" err="1"/>
              <a:t>nhận</a:t>
            </a:r>
            <a:r>
              <a:rPr lang="en-US" sz="4400" dirty="0"/>
              <a:t> </a:t>
            </a:r>
            <a:r>
              <a:rPr lang="en-US" sz="4400" dirty="0" err="1"/>
              <a:t>xét</a:t>
            </a:r>
            <a:r>
              <a:rPr lang="en-US" sz="4400" dirty="0"/>
              <a:t> </a:t>
            </a:r>
            <a:r>
              <a:rPr lang="en-US" sz="4400" dirty="0" err="1"/>
              <a:t>giờ</a:t>
            </a:r>
            <a:r>
              <a:rPr lang="en-US" sz="4400" dirty="0"/>
              <a:t> </a:t>
            </a:r>
            <a:r>
              <a:rPr lang="en-US" sz="4400" dirty="0" err="1"/>
              <a:t>học</a:t>
            </a:r>
            <a:endParaRPr lang="en-US" sz="4400" dirty="0"/>
          </a:p>
          <a:p>
            <a:pPr>
              <a:buNone/>
            </a:pPr>
            <a:r>
              <a:rPr lang="en-US" sz="4400" smtClean="0"/>
              <a:t>- Cô </a:t>
            </a:r>
            <a:r>
              <a:rPr lang="en-US" sz="4400" dirty="0" err="1"/>
              <a:t>và</a:t>
            </a:r>
            <a:r>
              <a:rPr lang="en-US" sz="4400" dirty="0"/>
              <a:t> </a:t>
            </a:r>
            <a:r>
              <a:rPr lang="en-US" sz="4400" dirty="0" err="1"/>
              <a:t>trẻ</a:t>
            </a:r>
            <a:r>
              <a:rPr lang="en-US" sz="4400" dirty="0"/>
              <a:t> </a:t>
            </a:r>
            <a:r>
              <a:rPr lang="en-US" sz="4400" dirty="0" err="1"/>
              <a:t>hát</a:t>
            </a:r>
            <a:r>
              <a:rPr lang="en-US" sz="4400" dirty="0"/>
              <a:t>: </a:t>
            </a:r>
            <a:r>
              <a:rPr lang="en-US" sz="4400"/>
              <a:t>“ </a:t>
            </a:r>
            <a:r>
              <a:rPr lang="en-US" sz="4400" dirty="0" err="1"/>
              <a:t>C</a:t>
            </a:r>
            <a:r>
              <a:rPr lang="en-US" sz="4400" smtClean="0"/>
              <a:t>hào </a:t>
            </a:r>
            <a:r>
              <a:rPr lang="en-US" sz="4400" dirty="0" err="1" smtClean="0"/>
              <a:t>ngày</a:t>
            </a:r>
            <a:r>
              <a:rPr lang="en-US" sz="4400" dirty="0" smtClean="0"/>
              <a:t> </a:t>
            </a:r>
            <a:r>
              <a:rPr lang="en-US" sz="4400" dirty="0" err="1" smtClean="0"/>
              <a:t>mới</a:t>
            </a:r>
            <a:r>
              <a:rPr lang="en-US" sz="4400" dirty="0" smtClean="0"/>
              <a:t>”, </a:t>
            </a:r>
            <a:r>
              <a:rPr lang="en-US" sz="4400" dirty="0" err="1"/>
              <a:t>và</a:t>
            </a:r>
            <a:r>
              <a:rPr lang="en-US" sz="4400" dirty="0"/>
              <a:t> </a:t>
            </a:r>
            <a:r>
              <a:rPr lang="en-US" sz="4400" dirty="0" err="1"/>
              <a:t>chuyển</a:t>
            </a:r>
            <a:r>
              <a:rPr lang="en-US" sz="4400" dirty="0"/>
              <a:t> </a:t>
            </a:r>
            <a:r>
              <a:rPr lang="en-US" sz="4400" dirty="0" err="1"/>
              <a:t>hoạt</a:t>
            </a:r>
            <a:r>
              <a:rPr lang="en-US" sz="4400" dirty="0"/>
              <a:t> </a:t>
            </a:r>
            <a:r>
              <a:rPr lang="en-US" sz="4400" dirty="0" err="1"/>
              <a:t>động</a:t>
            </a:r>
            <a:endParaRPr lang="en-US" sz="4400" dirty="0"/>
          </a:p>
          <a:p>
            <a:endParaRPr lang="en-US" dirty="0"/>
          </a:p>
        </p:txBody>
      </p:sp>
      <p:pic>
        <p:nvPicPr>
          <p:cNvPr id="4" name="ChaoNgayMoi-Dangcapnhat_34pv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91400" y="5410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56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256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52400"/>
            <a:ext cx="8839200" cy="5614016"/>
          </a:xfrm>
        </p:spPr>
      </p:pic>
    </p:spTree>
    <p:extLst>
      <p:ext uri="{BB962C8B-B14F-4D97-AF65-F5344CB8AC3E}">
        <p14:creationId xmlns:p14="http://schemas.microsoft.com/office/powerpoint/2010/main" val="70688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I. </a:t>
            </a:r>
            <a:r>
              <a:rPr lang="en-US" dirty="0" err="1" smtClean="0">
                <a:solidFill>
                  <a:srgbClr val="FF0000"/>
                </a:solidFill>
              </a:rPr>
              <a:t>Mục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đích</a:t>
            </a:r>
            <a:r>
              <a:rPr lang="en-US" dirty="0" smtClean="0">
                <a:solidFill>
                  <a:srgbClr val="FF0000"/>
                </a:solidFill>
              </a:rPr>
              <a:t> – </a:t>
            </a:r>
            <a:r>
              <a:rPr lang="en-US" dirty="0" err="1" smtClean="0">
                <a:solidFill>
                  <a:srgbClr val="FF0000"/>
                </a:solidFill>
              </a:rPr>
              <a:t>yêu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cầu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vi-VN" b="1" dirty="0" smtClean="0">
                <a:latin typeface="Calibri" pitchFamily="34" charset="0"/>
                <a:cs typeface="Calibri" pitchFamily="34" charset="0"/>
              </a:rPr>
              <a:t>* Kiến thức:</a:t>
            </a:r>
            <a:endParaRPr lang="vi-VN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vi-VN" dirty="0" smtClean="0">
                <a:latin typeface="Calibri" pitchFamily="34" charset="0"/>
                <a:cs typeface="Calibri" pitchFamily="34" charset="0"/>
              </a:rPr>
              <a:t>- Trẻ biết tên trường, tên lớp.</a:t>
            </a:r>
          </a:p>
          <a:p>
            <a:pPr marL="0" indent="0">
              <a:buNone/>
            </a:pPr>
            <a:r>
              <a:rPr lang="vi-VN" dirty="0" smtClean="0">
                <a:latin typeface="Calibri" pitchFamily="34" charset="0"/>
                <a:cs typeface="Calibri" pitchFamily="34" charset="0"/>
              </a:rPr>
              <a:t>- Trẻ biết các khu vực của trường.</a:t>
            </a:r>
          </a:p>
          <a:p>
            <a:pPr marL="0" indent="0">
              <a:buNone/>
            </a:pPr>
            <a:r>
              <a:rPr lang="vi-VN" dirty="0" smtClean="0">
                <a:latin typeface="Calibri" pitchFamily="34" charset="0"/>
                <a:cs typeface="Calibri" pitchFamily="34" charset="0"/>
              </a:rPr>
              <a:t>- Trẻ biết tên một số cô bác trong trường và một số  hoạt động trong trường mầm non.</a:t>
            </a:r>
          </a:p>
          <a:p>
            <a:pPr marL="0" indent="0">
              <a:buNone/>
            </a:pPr>
            <a:r>
              <a:rPr lang="vi-VN" b="1" dirty="0" smtClean="0">
                <a:latin typeface="Calibri" pitchFamily="34" charset="0"/>
                <a:cs typeface="Calibri" pitchFamily="34" charset="0"/>
              </a:rPr>
              <a:t>* Kỹ năng:</a:t>
            </a:r>
            <a:endParaRPr lang="vi-VN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vi-VN" dirty="0" smtClean="0">
                <a:latin typeface="Calibri" pitchFamily="34" charset="0"/>
                <a:cs typeface="Calibri" pitchFamily="34" charset="0"/>
              </a:rPr>
              <a:t>- Trẻ trả lời các câu hỏi rõ ràng, mạch lạc, đủ ý.</a:t>
            </a:r>
          </a:p>
          <a:p>
            <a:pPr marL="0" indent="0">
              <a:buNone/>
            </a:pPr>
            <a:r>
              <a:rPr lang="vi-VN" dirty="0" smtClean="0">
                <a:latin typeface="Calibri" pitchFamily="34" charset="0"/>
                <a:cs typeface="Calibri" pitchFamily="34" charset="0"/>
              </a:rPr>
              <a:t>- Nhận biết các hoạt động của trẻ trong trường mầm non thông qua trò chơi.</a:t>
            </a:r>
          </a:p>
          <a:p>
            <a:pPr marL="0" indent="0">
              <a:buNone/>
            </a:pPr>
            <a:r>
              <a:rPr lang="vi-VN" b="1" dirty="0" smtClean="0">
                <a:latin typeface="Calibri" pitchFamily="34" charset="0"/>
                <a:cs typeface="Calibri" pitchFamily="34" charset="0"/>
              </a:rPr>
              <a:t>* Thái độ:</a:t>
            </a:r>
            <a:endParaRPr lang="vi-VN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vi-VN" dirty="0" smtClean="0">
                <a:latin typeface="Calibri" pitchFamily="34" charset="0"/>
                <a:cs typeface="Calibri" pitchFamily="34" charset="0"/>
              </a:rPr>
              <a:t>- Yêu trường, lớp, mong muốn được đi học.</a:t>
            </a:r>
          </a:p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II. </a:t>
            </a:r>
            <a:r>
              <a:rPr lang="en-US" dirty="0" err="1" smtClean="0">
                <a:solidFill>
                  <a:srgbClr val="FF0000"/>
                </a:solidFill>
              </a:rPr>
              <a:t>Chuẩn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bị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848600" cy="4525963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vi-VN" b="1" u="sng" smtClean="0">
                <a:solidFill>
                  <a:srgbClr val="0070C0"/>
                </a:solidFill>
                <a:latin typeface="+mj-lt"/>
              </a:rPr>
              <a:t>* </a:t>
            </a:r>
            <a:r>
              <a:rPr lang="en-US" b="1" u="sng" smtClean="0">
                <a:solidFill>
                  <a:srgbClr val="0070C0"/>
                </a:solidFill>
                <a:latin typeface="+mj-lt"/>
              </a:rPr>
              <a:t>Đồ dùng của </a:t>
            </a:r>
            <a:r>
              <a:rPr lang="vi-VN" b="1" u="sng" smtClean="0">
                <a:solidFill>
                  <a:srgbClr val="0070C0"/>
                </a:solidFill>
                <a:latin typeface="+mj-lt"/>
              </a:rPr>
              <a:t>Cô</a:t>
            </a:r>
            <a:r>
              <a:rPr lang="vi-VN" b="1" u="sng" dirty="0" smtClean="0">
                <a:solidFill>
                  <a:srgbClr val="0070C0"/>
                </a:solidFill>
                <a:latin typeface="+mj-lt"/>
              </a:rPr>
              <a:t>:</a:t>
            </a:r>
            <a:endParaRPr lang="vi-VN" u="sng" dirty="0" smtClean="0">
              <a:solidFill>
                <a:srgbClr val="0070C0"/>
              </a:solidFill>
              <a:latin typeface="+mj-lt"/>
            </a:endParaRPr>
          </a:p>
          <a:p>
            <a:pPr algn="just">
              <a:buNone/>
            </a:pPr>
            <a:r>
              <a:rPr lang="en-US" smtClean="0">
                <a:latin typeface="+mj-lt"/>
              </a:rPr>
              <a:t>  - </a:t>
            </a:r>
            <a:r>
              <a:rPr lang="vi-VN" smtClean="0">
                <a:latin typeface="+mj-lt"/>
              </a:rPr>
              <a:t>Bài </a:t>
            </a:r>
            <a:r>
              <a:rPr lang="vi-VN" dirty="0" smtClean="0">
                <a:latin typeface="+mj-lt"/>
              </a:rPr>
              <a:t>giảng điện tử về một số hoạt động </a:t>
            </a:r>
            <a:r>
              <a:rPr lang="vi-VN" smtClean="0">
                <a:latin typeface="+mj-lt"/>
              </a:rPr>
              <a:t>của trẻ</a:t>
            </a:r>
            <a:r>
              <a:rPr lang="en-US" smtClean="0">
                <a:latin typeface="+mj-lt"/>
              </a:rPr>
              <a:t> </a:t>
            </a:r>
            <a:r>
              <a:rPr lang="vi-VN" smtClean="0">
                <a:latin typeface="+mj-lt"/>
              </a:rPr>
              <a:t>trong </a:t>
            </a:r>
            <a:r>
              <a:rPr lang="vi-VN" dirty="0" smtClean="0">
                <a:latin typeface="+mj-lt"/>
              </a:rPr>
              <a:t>trường mầm non, các khu vực trong trường mầm </a:t>
            </a:r>
            <a:r>
              <a:rPr lang="vi-VN" smtClean="0">
                <a:latin typeface="+mj-lt"/>
              </a:rPr>
              <a:t>non.</a:t>
            </a:r>
            <a:endParaRPr lang="en-US" smtClean="0">
              <a:latin typeface="+mj-lt"/>
            </a:endParaRPr>
          </a:p>
          <a:p>
            <a:pPr algn="just">
              <a:buNone/>
            </a:pPr>
            <a:r>
              <a:rPr lang="en-US" smtClean="0">
                <a:latin typeface="+mj-lt"/>
              </a:rPr>
              <a:t>  - Bảng tương tác, que chỉ</a:t>
            </a:r>
            <a:endParaRPr lang="vi-VN" dirty="0" smtClean="0">
              <a:latin typeface="+mj-lt"/>
            </a:endParaRPr>
          </a:p>
          <a:p>
            <a:pPr algn="just">
              <a:buNone/>
            </a:pPr>
            <a:r>
              <a:rPr lang="vi-VN" b="1" u="sng" smtClean="0">
                <a:solidFill>
                  <a:srgbClr val="0070C0"/>
                </a:solidFill>
                <a:latin typeface="+mj-lt"/>
              </a:rPr>
              <a:t>* </a:t>
            </a:r>
            <a:r>
              <a:rPr lang="en-US" b="1" u="sng" smtClean="0">
                <a:solidFill>
                  <a:srgbClr val="0070C0"/>
                </a:solidFill>
                <a:latin typeface="+mj-lt"/>
              </a:rPr>
              <a:t>Đồ dùng của </a:t>
            </a:r>
            <a:r>
              <a:rPr lang="vi-VN" b="1" u="sng" smtClean="0">
                <a:solidFill>
                  <a:srgbClr val="0070C0"/>
                </a:solidFill>
                <a:latin typeface="+mj-lt"/>
              </a:rPr>
              <a:t>Trẻ</a:t>
            </a:r>
            <a:r>
              <a:rPr lang="vi-VN" b="1" u="sng" dirty="0" smtClean="0">
                <a:solidFill>
                  <a:srgbClr val="0070C0"/>
                </a:solidFill>
                <a:latin typeface="+mj-lt"/>
              </a:rPr>
              <a:t>:</a:t>
            </a:r>
            <a:endParaRPr lang="vi-VN" u="sng" dirty="0" smtClean="0">
              <a:solidFill>
                <a:srgbClr val="0070C0"/>
              </a:solidFill>
              <a:latin typeface="+mj-lt"/>
            </a:endParaRPr>
          </a:p>
          <a:p>
            <a:pPr algn="just">
              <a:buNone/>
            </a:pPr>
            <a:r>
              <a:rPr lang="vi-VN" dirty="0" smtClean="0">
                <a:latin typeface="+mj-lt"/>
              </a:rPr>
              <a:t>- Tranh lô tô về một số hoạt động của trẻ trong trường mầm non. </a:t>
            </a:r>
          </a:p>
          <a:p>
            <a:pPr algn="just">
              <a:buNone/>
            </a:pPr>
            <a:r>
              <a:rPr lang="vi-VN" dirty="0" smtClean="0">
                <a:latin typeface="+mj-lt"/>
              </a:rPr>
              <a:t>- 2 bảng to</a:t>
            </a:r>
          </a:p>
          <a:p>
            <a:pPr algn="just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6002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>
                <a:solidFill>
                  <a:srgbClr val="002060"/>
                </a:solidFill>
              </a:rPr>
              <a:t>1</a:t>
            </a:r>
            <a:r>
              <a:rPr lang="en-US" b="1">
                <a:solidFill>
                  <a:srgbClr val="002060"/>
                </a:solidFill>
              </a:rPr>
              <a:t>. </a:t>
            </a:r>
            <a:r>
              <a:rPr lang="en-US" b="1" smtClean="0">
                <a:solidFill>
                  <a:srgbClr val="002060"/>
                </a:solidFill>
              </a:rPr>
              <a:t>Ổn </a:t>
            </a:r>
            <a:r>
              <a:rPr lang="en-US" b="1" dirty="0" err="1">
                <a:solidFill>
                  <a:srgbClr val="002060"/>
                </a:solidFill>
              </a:rPr>
              <a:t>định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tổ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chức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2743200"/>
            <a:ext cx="6858000" cy="3382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err="1"/>
              <a:t>Cô</a:t>
            </a:r>
            <a:r>
              <a:rPr lang="en-US" sz="4400" dirty="0"/>
              <a:t> </a:t>
            </a:r>
            <a:r>
              <a:rPr lang="en-US" sz="4400" dirty="0" err="1"/>
              <a:t>và</a:t>
            </a:r>
            <a:r>
              <a:rPr lang="en-US" sz="4400" dirty="0"/>
              <a:t> </a:t>
            </a:r>
            <a:r>
              <a:rPr lang="en-US" sz="4400" err="1"/>
              <a:t>trẻ</a:t>
            </a:r>
            <a:r>
              <a:rPr lang="en-US" sz="4400"/>
              <a:t> </a:t>
            </a:r>
            <a:r>
              <a:rPr lang="en-US" sz="4400" smtClean="0"/>
              <a:t>hát “ Trường chúng cháu là trường mầm non”</a:t>
            </a:r>
            <a:endParaRPr lang="en-US" sz="4400" dirty="0"/>
          </a:p>
        </p:txBody>
      </p:sp>
      <p:pic>
        <p:nvPicPr>
          <p:cNvPr id="4" name="TruongChungChauLaTruongMamNon-Xuan_puaz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10400" y="5181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24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7239000" cy="12192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/>
              <a:t/>
            </a:r>
            <a:br>
              <a:rPr lang="en-US" b="1" dirty="0"/>
            </a:br>
            <a:r>
              <a:rPr lang="en-US" sz="4000" b="1" dirty="0" smtClean="0">
                <a:solidFill>
                  <a:srgbClr val="FF0000"/>
                </a:solidFill>
              </a:rPr>
              <a:t>2</a:t>
            </a:r>
            <a:r>
              <a:rPr lang="en-US" sz="4000" b="1" dirty="0">
                <a:solidFill>
                  <a:srgbClr val="FF0000"/>
                </a:solidFill>
              </a:rPr>
              <a:t>.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Phương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pháp</a:t>
            </a:r>
            <a:r>
              <a:rPr lang="en-US" sz="4000" b="1" dirty="0">
                <a:solidFill>
                  <a:srgbClr val="FF0000"/>
                </a:solidFill>
              </a:rPr>
              <a:t>, </a:t>
            </a:r>
            <a:r>
              <a:rPr lang="en-US" sz="4000" b="1" dirty="0" err="1">
                <a:solidFill>
                  <a:srgbClr val="FF0000"/>
                </a:solidFill>
              </a:rPr>
              <a:t>hình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thức</a:t>
            </a:r>
            <a:r>
              <a:rPr lang="en-US" sz="4000" b="1" dirty="0">
                <a:solidFill>
                  <a:srgbClr val="FF0000"/>
                </a:solidFill>
              </a:rPr>
              <a:t> – </a:t>
            </a:r>
            <a:r>
              <a:rPr lang="en-US" sz="4000" b="1" dirty="0" err="1">
                <a:solidFill>
                  <a:srgbClr val="FF0000"/>
                </a:solidFill>
              </a:rPr>
              <a:t>tổ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chức</a:t>
            </a:r>
            <a:r>
              <a:rPr lang="en-US" sz="3600" dirty="0"/>
              <a:t/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6553200" cy="4602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vi-VN" dirty="0" smtClean="0"/>
              <a:t>- Cho trẻ nói về trường mầm non Gia Thượng theo hiểu biết của mình .</a:t>
            </a:r>
          </a:p>
          <a:p>
            <a:pPr>
              <a:buNone/>
            </a:pPr>
            <a:r>
              <a:rPr lang="vi-VN" dirty="0" smtClean="0"/>
              <a:t>+ Các con học lớp nào? Cô giáo tên là gì?</a:t>
            </a:r>
          </a:p>
          <a:p>
            <a:pPr>
              <a:buNone/>
            </a:pPr>
            <a:r>
              <a:rPr lang="vi-VN" dirty="0" smtClean="0"/>
              <a:t>+ Ngoài ra trường mình còn có những lớp học nào?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8001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Video </a:t>
            </a:r>
            <a:r>
              <a:rPr lang="en-US" sz="3200" dirty="0" err="1" smtClean="0">
                <a:solidFill>
                  <a:srgbClr val="0070C0"/>
                </a:solidFill>
              </a:rPr>
              <a:t>khuôn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viên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trường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Mầm</a:t>
            </a:r>
            <a:r>
              <a:rPr lang="en-US" sz="3200" dirty="0" smtClean="0">
                <a:solidFill>
                  <a:srgbClr val="0070C0"/>
                </a:solidFill>
              </a:rPr>
              <a:t> non </a:t>
            </a:r>
            <a:r>
              <a:rPr lang="en-US" sz="3200" dirty="0" err="1" smtClean="0">
                <a:solidFill>
                  <a:srgbClr val="0070C0"/>
                </a:solidFill>
              </a:rPr>
              <a:t>Gia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Thượng</a:t>
            </a:r>
            <a:endParaRPr lang="en-US" sz="3200" dirty="0">
              <a:solidFill>
                <a:srgbClr val="0070C0"/>
              </a:solidFill>
            </a:endParaRPr>
          </a:p>
        </p:txBody>
      </p:sp>
      <p:pic>
        <p:nvPicPr>
          <p:cNvPr id="4" name="gioi thieu truong chuan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" y="1600200"/>
            <a:ext cx="69342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38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152400"/>
            <a:ext cx="42672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* </a:t>
            </a:r>
            <a:r>
              <a:rPr lang="en-US" dirty="0" err="1" smtClean="0">
                <a:solidFill>
                  <a:srgbClr val="FF0000"/>
                </a:solidFill>
              </a:rPr>
              <a:t>Quan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sát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ảnh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85800" y="1371600"/>
            <a:ext cx="7848600" cy="4495800"/>
          </a:xfrm>
        </p:spPr>
      </p:pic>
      <p:sp>
        <p:nvSpPr>
          <p:cNvPr id="7" name="TextBox 6"/>
          <p:cNvSpPr txBox="1"/>
          <p:nvPr/>
        </p:nvSpPr>
        <p:spPr>
          <a:xfrm>
            <a:off x="3048000" y="601980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vệ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10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066800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</a:rPr>
              <a:t>Hình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ảnh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các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phòng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chức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năng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của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trường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31" name="Picture 30" descr="IMG_06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24000"/>
            <a:ext cx="7696200" cy="449580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895600" y="62484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Phòng</a:t>
            </a:r>
            <a:r>
              <a:rPr lang="en-US" sz="2400" dirty="0" smtClean="0"/>
              <a:t> </a:t>
            </a:r>
            <a:r>
              <a:rPr lang="en-US" sz="2400" dirty="0" err="1" smtClean="0"/>
              <a:t>Kidsmart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6627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/>
          <a:lstStyle/>
          <a:p>
            <a:pPr>
              <a:buFont typeface="Arial" charset="0"/>
              <a:buChar char="•"/>
            </a:pPr>
            <a:endParaRPr lang="en-US" dirty="0" smtClean="0">
              <a:solidFill>
                <a:srgbClr val="FF3300"/>
              </a:solidFill>
            </a:endParaRPr>
          </a:p>
          <a:p>
            <a:pPr>
              <a:buFont typeface="Arial" charset="0"/>
              <a:buChar char="•"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685800"/>
            <a:ext cx="8077200" cy="49529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38400" y="5867400"/>
            <a:ext cx="335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Phòng</a:t>
            </a:r>
            <a:r>
              <a:rPr lang="en-US" sz="3200" dirty="0" smtClean="0"/>
              <a:t> </a:t>
            </a:r>
            <a:r>
              <a:rPr lang="en-US" sz="3200" dirty="0" err="1" smtClean="0"/>
              <a:t>hát</a:t>
            </a:r>
            <a:r>
              <a:rPr lang="en-US" sz="3200" dirty="0" smtClean="0"/>
              <a:t> – </a:t>
            </a:r>
            <a:r>
              <a:rPr lang="en-US" sz="3200" dirty="0" err="1" smtClean="0"/>
              <a:t>đàn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3119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1004</TotalTime>
  <Words>277</Words>
  <Application>Microsoft Office PowerPoint</Application>
  <PresentationFormat>On-screen Show (4:3)</PresentationFormat>
  <Paragraphs>52</Paragraphs>
  <Slides>17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Office Theme</vt:lpstr>
      <vt:lpstr>  UBND QUẬN LONG BIÊN TRƯỜNG MẦM NON GIA THƯỢNG </vt:lpstr>
      <vt:lpstr>I. Mục đích – yêu cầu</vt:lpstr>
      <vt:lpstr>II. Chuẩn bị</vt:lpstr>
      <vt:lpstr> 1. Ổn định tổ chức </vt:lpstr>
      <vt:lpstr> 2. Phương pháp, hình thức – tổ chức </vt:lpstr>
      <vt:lpstr>Video khuôn viên trường Mầm non Gia Thượng</vt:lpstr>
      <vt:lpstr>* Quan sát ảnh</vt:lpstr>
      <vt:lpstr>Hình ảnh các phòng chức năng của trường</vt:lpstr>
      <vt:lpstr>PowerPoint Presentation</vt:lpstr>
      <vt:lpstr>PowerPoint Presentation</vt:lpstr>
      <vt:lpstr> * Mở rộng </vt:lpstr>
      <vt:lpstr>Trẻ học bảng tương tác</vt:lpstr>
      <vt:lpstr>Cuộc thi FC Mầm non gia thượng</vt:lpstr>
      <vt:lpstr>Liên hoan chúng cháu vui khỏe</vt:lpstr>
      <vt:lpstr>Ôn luyện củng cố  * Trò chơi: Thi xem đội nào nhanh</vt:lpstr>
      <vt:lpstr>Hoạt động 4: Kết thúc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Lioness</dc:creator>
  <cp:lastModifiedBy>Admin</cp:lastModifiedBy>
  <cp:revision>99</cp:revision>
  <dcterms:created xsi:type="dcterms:W3CDTF">2018-05-27T08:25:18Z</dcterms:created>
  <dcterms:modified xsi:type="dcterms:W3CDTF">2022-06-07T02:21:22Z</dcterms:modified>
</cp:coreProperties>
</file>