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78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918B-29C4-4280-BCAC-4A1D5BEED298}" type="datetimeFigureOut">
              <a:rPr lang="en-US" smtClean="0"/>
              <a:t>5/15/2019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731EE-BD7B-4405-AF74-DA38C88965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360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918B-29C4-4280-BCAC-4A1D5BEED298}" type="datetimeFigureOut">
              <a:rPr lang="en-US" smtClean="0"/>
              <a:t>5/15/2019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731EE-BD7B-4405-AF74-DA38C88965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2350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918B-29C4-4280-BCAC-4A1D5BEED298}" type="datetimeFigureOut">
              <a:rPr lang="en-US" smtClean="0"/>
              <a:t>5/15/2019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731EE-BD7B-4405-AF74-DA38C88965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040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918B-29C4-4280-BCAC-4A1D5BEED298}" type="datetimeFigureOut">
              <a:rPr lang="en-US" smtClean="0"/>
              <a:t>5/15/2019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731EE-BD7B-4405-AF74-DA38C88965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33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918B-29C4-4280-BCAC-4A1D5BEED298}" type="datetimeFigureOut">
              <a:rPr lang="en-US" smtClean="0"/>
              <a:t>5/15/2019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731EE-BD7B-4405-AF74-DA38C88965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554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918B-29C4-4280-BCAC-4A1D5BEED298}" type="datetimeFigureOut">
              <a:rPr lang="en-US" smtClean="0"/>
              <a:t>5/15/2019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731EE-BD7B-4405-AF74-DA38C88965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424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918B-29C4-4280-BCAC-4A1D5BEED298}" type="datetimeFigureOut">
              <a:rPr lang="en-US" smtClean="0"/>
              <a:t>5/15/2019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731EE-BD7B-4405-AF74-DA38C88965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931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918B-29C4-4280-BCAC-4A1D5BEED298}" type="datetimeFigureOut">
              <a:rPr lang="en-US" smtClean="0"/>
              <a:t>5/15/2019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731EE-BD7B-4405-AF74-DA38C88965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918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918B-29C4-4280-BCAC-4A1D5BEED298}" type="datetimeFigureOut">
              <a:rPr lang="en-US" smtClean="0"/>
              <a:t>5/15/2019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731EE-BD7B-4405-AF74-DA38C88965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928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918B-29C4-4280-BCAC-4A1D5BEED298}" type="datetimeFigureOut">
              <a:rPr lang="en-US" smtClean="0"/>
              <a:t>5/15/2019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731EE-BD7B-4405-AF74-DA38C88965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7471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918B-29C4-4280-BCAC-4A1D5BEED298}" type="datetimeFigureOut">
              <a:rPr lang="en-US" smtClean="0"/>
              <a:t>5/15/2019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731EE-BD7B-4405-AF74-DA38C88965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602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43918B-29C4-4280-BCAC-4A1D5BEED298}" type="datetimeFigureOut">
              <a:rPr lang="en-US" smtClean="0"/>
              <a:t>5/15/2019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731EE-BD7B-4405-AF74-DA38C88965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942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5" Type="http://schemas.openxmlformats.org/officeDocument/2006/relationships/image" Target="../media/image11.jpeg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19868" y="0"/>
            <a:ext cx="9144000" cy="122505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70C0"/>
                </a:solidFill>
              </a:rPr>
              <a:t>PHÒNG GIÁO DỤC QUẬN LONG BIÊN</a:t>
            </a:r>
            <a:br>
              <a:rPr lang="en-US" sz="3200" b="1" dirty="0" smtClean="0">
                <a:solidFill>
                  <a:srgbClr val="0070C0"/>
                </a:solidFill>
              </a:rPr>
            </a:br>
            <a:r>
              <a:rPr lang="en-US" sz="3200" b="1" dirty="0" smtClean="0">
                <a:solidFill>
                  <a:srgbClr val="0070C0"/>
                </a:solidFill>
              </a:rPr>
              <a:t>TRƯỜNG MẦM NON GIA THƯỢNG</a:t>
            </a:r>
            <a:endParaRPr lang="en-US" sz="3200" b="1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3149483"/>
            <a:ext cx="9144000" cy="1993544"/>
          </a:xfrm>
        </p:spPr>
        <p:txBody>
          <a:bodyPr>
            <a:normAutofit fontScale="77500" lnSpcReduction="20000"/>
          </a:bodyPr>
          <a:lstStyle/>
          <a:p>
            <a:r>
              <a:rPr lang="en-US" sz="6600" b="1" dirty="0" err="1" smtClean="0">
                <a:solidFill>
                  <a:srgbClr val="0070C0"/>
                </a:solidFill>
              </a:rPr>
              <a:t>Làm</a:t>
            </a:r>
            <a:r>
              <a:rPr lang="en-US" sz="6600" b="1" dirty="0" smtClean="0">
                <a:solidFill>
                  <a:srgbClr val="0070C0"/>
                </a:solidFill>
              </a:rPr>
              <a:t> </a:t>
            </a:r>
            <a:r>
              <a:rPr lang="en-US" sz="6600" b="1" dirty="0" err="1" smtClean="0">
                <a:solidFill>
                  <a:srgbClr val="0070C0"/>
                </a:solidFill>
              </a:rPr>
              <a:t>quen</a:t>
            </a:r>
            <a:r>
              <a:rPr lang="en-US" sz="6600" b="1" dirty="0" smtClean="0">
                <a:solidFill>
                  <a:srgbClr val="0070C0"/>
                </a:solidFill>
              </a:rPr>
              <a:t> </a:t>
            </a:r>
            <a:r>
              <a:rPr lang="en-US" sz="6600" b="1" dirty="0" err="1" smtClean="0">
                <a:solidFill>
                  <a:srgbClr val="0070C0"/>
                </a:solidFill>
              </a:rPr>
              <a:t>văn</a:t>
            </a:r>
            <a:r>
              <a:rPr lang="en-US" sz="6600" b="1" dirty="0" smtClean="0">
                <a:solidFill>
                  <a:srgbClr val="0070C0"/>
                </a:solidFill>
              </a:rPr>
              <a:t> </a:t>
            </a:r>
            <a:r>
              <a:rPr lang="en-US" sz="6600" b="1" dirty="0" err="1" smtClean="0">
                <a:solidFill>
                  <a:srgbClr val="0070C0"/>
                </a:solidFill>
              </a:rPr>
              <a:t>học</a:t>
            </a:r>
            <a:endParaRPr lang="en-US" sz="6600" b="1" dirty="0" smtClean="0">
              <a:solidFill>
                <a:srgbClr val="0070C0"/>
              </a:solidFill>
            </a:endParaRPr>
          </a:p>
          <a:p>
            <a:r>
              <a:rPr lang="en-US" sz="3500" b="1" dirty="0" smtClean="0">
                <a:solidFill>
                  <a:srgbClr val="0070C0"/>
                </a:solidFill>
              </a:rPr>
              <a:t> </a:t>
            </a:r>
            <a:r>
              <a:rPr lang="en-US" sz="3500" b="1" dirty="0" err="1" smtClean="0">
                <a:solidFill>
                  <a:srgbClr val="0070C0"/>
                </a:solidFill>
              </a:rPr>
              <a:t>Truyện</a:t>
            </a:r>
            <a:r>
              <a:rPr lang="en-US" sz="3500" b="1" dirty="0" smtClean="0">
                <a:solidFill>
                  <a:srgbClr val="0070C0"/>
                </a:solidFill>
              </a:rPr>
              <a:t>: </a:t>
            </a:r>
            <a:r>
              <a:rPr lang="en-US" sz="3500" b="1" dirty="0" err="1" smtClean="0">
                <a:solidFill>
                  <a:srgbClr val="0070C0"/>
                </a:solidFill>
              </a:rPr>
              <a:t>Giọt</a:t>
            </a:r>
            <a:r>
              <a:rPr lang="en-US" sz="3500" b="1" dirty="0" smtClean="0">
                <a:solidFill>
                  <a:srgbClr val="0070C0"/>
                </a:solidFill>
              </a:rPr>
              <a:t> </a:t>
            </a:r>
            <a:r>
              <a:rPr lang="en-US" sz="3500" b="1" dirty="0" err="1" smtClean="0">
                <a:solidFill>
                  <a:srgbClr val="0070C0"/>
                </a:solidFill>
              </a:rPr>
              <a:t>nước</a:t>
            </a:r>
            <a:r>
              <a:rPr lang="en-US" sz="3500" b="1" dirty="0" smtClean="0">
                <a:solidFill>
                  <a:srgbClr val="0070C0"/>
                </a:solidFill>
              </a:rPr>
              <a:t> </a:t>
            </a:r>
            <a:r>
              <a:rPr lang="en-US" sz="3500" b="1" dirty="0" err="1" smtClean="0">
                <a:solidFill>
                  <a:srgbClr val="0070C0"/>
                </a:solidFill>
              </a:rPr>
              <a:t>tí</a:t>
            </a:r>
            <a:r>
              <a:rPr lang="en-US" sz="3500" b="1" dirty="0" smtClean="0">
                <a:solidFill>
                  <a:srgbClr val="0070C0"/>
                </a:solidFill>
              </a:rPr>
              <a:t> </a:t>
            </a:r>
            <a:r>
              <a:rPr lang="en-US" sz="3500" b="1" dirty="0" err="1" smtClean="0">
                <a:solidFill>
                  <a:srgbClr val="0070C0"/>
                </a:solidFill>
              </a:rPr>
              <a:t>xíu</a:t>
            </a:r>
            <a:endParaRPr lang="en-US" sz="3500" b="1" dirty="0" smtClean="0">
              <a:solidFill>
                <a:srgbClr val="0070C0"/>
              </a:solidFill>
            </a:endParaRPr>
          </a:p>
          <a:p>
            <a:r>
              <a:rPr lang="en-US" sz="3500" b="1" dirty="0" smtClean="0">
                <a:solidFill>
                  <a:srgbClr val="0070C0"/>
                </a:solidFill>
              </a:rPr>
              <a:t>                 </a:t>
            </a:r>
            <a:r>
              <a:rPr lang="en-US" sz="3500" b="1" dirty="0" err="1" smtClean="0">
                <a:solidFill>
                  <a:srgbClr val="0070C0"/>
                </a:solidFill>
              </a:rPr>
              <a:t>Giáo</a:t>
            </a:r>
            <a:r>
              <a:rPr lang="en-US" sz="3500" b="1" dirty="0" smtClean="0">
                <a:solidFill>
                  <a:srgbClr val="0070C0"/>
                </a:solidFill>
              </a:rPr>
              <a:t> </a:t>
            </a:r>
            <a:r>
              <a:rPr lang="en-US" sz="3500" b="1" dirty="0" err="1" smtClean="0">
                <a:solidFill>
                  <a:srgbClr val="0070C0"/>
                </a:solidFill>
              </a:rPr>
              <a:t>viên</a:t>
            </a:r>
            <a:r>
              <a:rPr lang="en-US" sz="3500" b="1" dirty="0" smtClean="0">
                <a:solidFill>
                  <a:srgbClr val="0070C0"/>
                </a:solidFill>
              </a:rPr>
              <a:t>: </a:t>
            </a:r>
            <a:r>
              <a:rPr lang="en-US" sz="3500" b="1" dirty="0" err="1" smtClean="0">
                <a:solidFill>
                  <a:srgbClr val="0070C0"/>
                </a:solidFill>
              </a:rPr>
              <a:t>Nguyễn</a:t>
            </a:r>
            <a:r>
              <a:rPr lang="en-US" sz="3500" b="1" dirty="0" smtClean="0">
                <a:solidFill>
                  <a:srgbClr val="0070C0"/>
                </a:solidFill>
              </a:rPr>
              <a:t> </a:t>
            </a:r>
            <a:r>
              <a:rPr lang="en-US" sz="3500" b="1" dirty="0" err="1" smtClean="0">
                <a:solidFill>
                  <a:srgbClr val="0070C0"/>
                </a:solidFill>
              </a:rPr>
              <a:t>Thị</a:t>
            </a:r>
            <a:r>
              <a:rPr lang="en-US" sz="3500" b="1" dirty="0" smtClean="0">
                <a:solidFill>
                  <a:srgbClr val="0070C0"/>
                </a:solidFill>
              </a:rPr>
              <a:t> </a:t>
            </a:r>
            <a:r>
              <a:rPr lang="en-US" sz="3500" b="1" dirty="0" err="1" smtClean="0">
                <a:solidFill>
                  <a:srgbClr val="0070C0"/>
                </a:solidFill>
              </a:rPr>
              <a:t>Hồng</a:t>
            </a:r>
            <a:r>
              <a:rPr lang="en-US" sz="3500" b="1" dirty="0" smtClean="0">
                <a:solidFill>
                  <a:srgbClr val="0070C0"/>
                </a:solidFill>
              </a:rPr>
              <a:t> </a:t>
            </a:r>
            <a:r>
              <a:rPr lang="en-US" sz="3500" b="1" dirty="0" err="1" smtClean="0">
                <a:solidFill>
                  <a:srgbClr val="0070C0"/>
                </a:solidFill>
              </a:rPr>
              <a:t>Thảo</a:t>
            </a:r>
            <a:endParaRPr lang="en-US" sz="3500" b="1" dirty="0" smtClean="0">
              <a:solidFill>
                <a:srgbClr val="0070C0"/>
              </a:solidFill>
            </a:endParaRPr>
          </a:p>
          <a:p>
            <a:pPr algn="l"/>
            <a:r>
              <a:rPr lang="en-US" sz="3500" b="1" dirty="0" smtClean="0">
                <a:solidFill>
                  <a:srgbClr val="0070C0"/>
                </a:solidFill>
              </a:rPr>
              <a:t>                                    </a:t>
            </a:r>
            <a:r>
              <a:rPr lang="en-US" sz="3500" b="1" dirty="0" err="1" smtClean="0">
                <a:solidFill>
                  <a:srgbClr val="0070C0"/>
                </a:solidFill>
              </a:rPr>
              <a:t>Lứa</a:t>
            </a:r>
            <a:r>
              <a:rPr lang="en-US" sz="3500" b="1" dirty="0" smtClean="0">
                <a:solidFill>
                  <a:srgbClr val="0070C0"/>
                </a:solidFill>
              </a:rPr>
              <a:t> </a:t>
            </a:r>
            <a:r>
              <a:rPr lang="en-US" sz="3500" b="1" dirty="0" err="1" smtClean="0">
                <a:solidFill>
                  <a:srgbClr val="0070C0"/>
                </a:solidFill>
              </a:rPr>
              <a:t>tuổi</a:t>
            </a:r>
            <a:r>
              <a:rPr lang="en-US" sz="3500" b="1" dirty="0" smtClean="0">
                <a:solidFill>
                  <a:srgbClr val="0070C0"/>
                </a:solidFill>
              </a:rPr>
              <a:t>: 3 – 4 </a:t>
            </a:r>
            <a:r>
              <a:rPr lang="en-US" sz="3500" b="1" dirty="0" err="1" smtClean="0">
                <a:solidFill>
                  <a:srgbClr val="0070C0"/>
                </a:solidFill>
              </a:rPr>
              <a:t>tuổi</a:t>
            </a:r>
            <a:endParaRPr lang="en-US" sz="3500" b="1" dirty="0" smtClean="0">
              <a:solidFill>
                <a:srgbClr val="0070C0"/>
              </a:solidFill>
            </a:endParaRPr>
          </a:p>
          <a:p>
            <a:pPr algn="l"/>
            <a:endParaRPr lang="en-US" sz="3500" b="1" dirty="0">
              <a:solidFill>
                <a:srgbClr val="0070C0"/>
              </a:solidFill>
            </a:endParaRPr>
          </a:p>
          <a:p>
            <a:pPr algn="l"/>
            <a:endParaRPr lang="en-US" sz="3500" b="1" dirty="0" smtClean="0">
              <a:solidFill>
                <a:srgbClr val="0070C0"/>
              </a:solidFill>
            </a:endParaRPr>
          </a:p>
          <a:p>
            <a:pPr algn="l"/>
            <a:endParaRPr lang="en-US" sz="3500" b="1" dirty="0" smtClean="0">
              <a:solidFill>
                <a:srgbClr val="0070C0"/>
              </a:solidFill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429" y="1395697"/>
            <a:ext cx="1583141" cy="1583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506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* </a:t>
            </a:r>
            <a:r>
              <a:rPr lang="en-US" dirty="0" err="1" smtClean="0">
                <a:solidFill>
                  <a:srgbClr val="FF0000"/>
                </a:solidFill>
              </a:rPr>
              <a:t>Đàm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thoại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 smtClean="0">
                <a:solidFill>
                  <a:srgbClr val="FF0000"/>
                </a:solidFill>
              </a:rPr>
              <a:t>- </a:t>
            </a:r>
            <a:r>
              <a:rPr lang="vi-VN" sz="2400" dirty="0" smtClean="0">
                <a:solidFill>
                  <a:srgbClr val="FF0000"/>
                </a:solidFill>
              </a:rPr>
              <a:t>Ông </a:t>
            </a:r>
            <a:r>
              <a:rPr lang="vi-VN" sz="2400" dirty="0">
                <a:solidFill>
                  <a:srgbClr val="FF0000"/>
                </a:solidFill>
              </a:rPr>
              <a:t>mặt trời đã nói với Tí Xíu những gì?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FF0000"/>
                </a:solidFill>
              </a:rPr>
              <a:t>- </a:t>
            </a:r>
            <a:r>
              <a:rPr lang="vi-VN" sz="2400" dirty="0" smtClean="0">
                <a:solidFill>
                  <a:srgbClr val="FF0000"/>
                </a:solidFill>
              </a:rPr>
              <a:t>Tí </a:t>
            </a:r>
            <a:r>
              <a:rPr lang="vi-VN" sz="2400" dirty="0">
                <a:solidFill>
                  <a:srgbClr val="FF0000"/>
                </a:solidFill>
              </a:rPr>
              <a:t>Xíu đã bay lên được nhờ điều gì?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FF0000"/>
                </a:solidFill>
              </a:rPr>
              <a:t>- </a:t>
            </a:r>
            <a:r>
              <a:rPr lang="vi-VN" sz="2400" dirty="0" smtClean="0">
                <a:solidFill>
                  <a:srgbClr val="FF0000"/>
                </a:solidFill>
              </a:rPr>
              <a:t>Trên </a:t>
            </a:r>
            <a:r>
              <a:rPr lang="vi-VN" sz="2400" dirty="0">
                <a:solidFill>
                  <a:srgbClr val="FF0000"/>
                </a:solidFill>
              </a:rPr>
              <a:t>đường đi chơi Tí Xíu gặp những ai?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FF0000"/>
                </a:solidFill>
              </a:rPr>
              <a:t>- </a:t>
            </a:r>
            <a:r>
              <a:rPr lang="vi-VN" sz="2400" dirty="0" smtClean="0">
                <a:solidFill>
                  <a:srgbClr val="FF0000"/>
                </a:solidFill>
              </a:rPr>
              <a:t>Qua </a:t>
            </a:r>
            <a:r>
              <a:rPr lang="vi-VN" sz="2400" dirty="0">
                <a:solidFill>
                  <a:srgbClr val="FF0000"/>
                </a:solidFill>
              </a:rPr>
              <a:t>câu chuyện này chúng mình học được điều gì?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3734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IV. </a:t>
            </a:r>
            <a:r>
              <a:rPr lang="en-US" b="1" dirty="0" err="1" smtClean="0">
                <a:solidFill>
                  <a:srgbClr val="FF0000"/>
                </a:solidFill>
              </a:rPr>
              <a:t>Kết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thúc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tiết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học</a:t>
            </a:r>
            <a:r>
              <a:rPr lang="en-US" b="1" dirty="0" smtClean="0">
                <a:solidFill>
                  <a:srgbClr val="FF0000"/>
                </a:solidFill>
              </a:rPr>
              <a:t>: </a:t>
            </a:r>
            <a:r>
              <a:rPr lang="en-US" b="1" dirty="0" err="1" smtClean="0">
                <a:solidFill>
                  <a:srgbClr val="FF0000"/>
                </a:solidFill>
              </a:rPr>
              <a:t>Hát</a:t>
            </a:r>
            <a:r>
              <a:rPr lang="en-US" b="1" dirty="0" smtClean="0">
                <a:solidFill>
                  <a:srgbClr val="FF0000"/>
                </a:solidFill>
              </a:rPr>
              <a:t> “ Cho </a:t>
            </a:r>
            <a:r>
              <a:rPr lang="en-US" b="1" dirty="0" err="1" smtClean="0">
                <a:solidFill>
                  <a:srgbClr val="FF0000"/>
                </a:solidFill>
              </a:rPr>
              <a:t>tôi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đi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làm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mưa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với</a:t>
            </a:r>
            <a:r>
              <a:rPr lang="en-US" b="1" dirty="0" smtClean="0">
                <a:solidFill>
                  <a:srgbClr val="FF0000"/>
                </a:solidFill>
              </a:rPr>
              <a:t>”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4" name="ChoToiDiLamMuaVoi-VA-260196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704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508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I. </a:t>
            </a:r>
            <a:r>
              <a:rPr lang="en-US" b="1" dirty="0" err="1" smtClean="0">
                <a:solidFill>
                  <a:srgbClr val="002060"/>
                </a:solidFill>
              </a:rPr>
              <a:t>Mục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đích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yêu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cầu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rgbClr val="002060"/>
                </a:solidFill>
              </a:rPr>
              <a:t>1. </a:t>
            </a:r>
            <a:r>
              <a:rPr lang="en-US" dirty="0" err="1" smtClean="0">
                <a:solidFill>
                  <a:srgbClr val="002060"/>
                </a:solidFill>
              </a:rPr>
              <a:t>Kiến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thức</a:t>
            </a:r>
            <a:r>
              <a:rPr lang="en-US" dirty="0" smtClean="0">
                <a:solidFill>
                  <a:srgbClr val="002060"/>
                </a:solidFill>
              </a:rPr>
              <a:t>: </a:t>
            </a:r>
            <a:r>
              <a:rPr lang="en-US" sz="2400" dirty="0">
                <a:solidFill>
                  <a:srgbClr val="0070C0"/>
                </a:solidFill>
              </a:rPr>
              <a:t>- </a:t>
            </a:r>
            <a:r>
              <a:rPr lang="en-US" sz="2400" dirty="0" err="1">
                <a:solidFill>
                  <a:srgbClr val="0070C0"/>
                </a:solidFill>
              </a:rPr>
              <a:t>Trẻ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nhớ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tên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truyện</a:t>
            </a:r>
            <a:r>
              <a:rPr lang="en-US" sz="2400" dirty="0">
                <a:solidFill>
                  <a:srgbClr val="0070C0"/>
                </a:solidFill>
              </a:rPr>
              <a:t>, </a:t>
            </a:r>
            <a:r>
              <a:rPr lang="en-US" sz="2400" dirty="0" err="1">
                <a:solidFill>
                  <a:srgbClr val="0070C0"/>
                </a:solidFill>
              </a:rPr>
              <a:t>tên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các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nhân</a:t>
            </a:r>
            <a:r>
              <a:rPr lang="en-US" sz="2400" dirty="0">
                <a:solidFill>
                  <a:srgbClr val="0070C0"/>
                </a:solidFill>
              </a:rPr>
              <a:t>  </a:t>
            </a:r>
            <a:r>
              <a:rPr lang="en-US" sz="2400" dirty="0" err="1">
                <a:solidFill>
                  <a:srgbClr val="0070C0"/>
                </a:solidFill>
              </a:rPr>
              <a:t>vật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trong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truyện</a:t>
            </a:r>
            <a:r>
              <a:rPr lang="en-US" sz="2400" dirty="0">
                <a:solidFill>
                  <a:srgbClr val="0070C0"/>
                </a:solidFill>
              </a:rPr>
              <a:t>, </a:t>
            </a:r>
            <a:r>
              <a:rPr lang="en-US" sz="2400" dirty="0" err="1">
                <a:solidFill>
                  <a:srgbClr val="0070C0"/>
                </a:solidFill>
              </a:rPr>
              <a:t>hiểu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nội</a:t>
            </a:r>
            <a:r>
              <a:rPr lang="en-US" sz="2400" dirty="0">
                <a:solidFill>
                  <a:srgbClr val="0070C0"/>
                </a:solidFill>
              </a:rPr>
              <a:t> dung, </a:t>
            </a:r>
            <a:r>
              <a:rPr lang="en-US" sz="2400" dirty="0" smtClean="0">
                <a:solidFill>
                  <a:srgbClr val="0070C0"/>
                </a:solidFill>
              </a:rPr>
              <a:t>                       </a:t>
            </a:r>
            <a:r>
              <a:rPr lang="en-US" sz="2400" dirty="0" err="1" smtClean="0">
                <a:solidFill>
                  <a:srgbClr val="0070C0"/>
                </a:solidFill>
              </a:rPr>
              <a:t>trình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tự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câu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chuyện</a:t>
            </a:r>
            <a:r>
              <a:rPr lang="en-US" sz="2400" dirty="0">
                <a:solidFill>
                  <a:srgbClr val="0070C0"/>
                </a:solidFill>
              </a:rPr>
              <a:t>. </a:t>
            </a:r>
            <a:endParaRPr lang="en-US" sz="2400" dirty="0" smtClean="0">
              <a:solidFill>
                <a:srgbClr val="0070C0"/>
              </a:solidFill>
            </a:endParaRPr>
          </a:p>
          <a:p>
            <a:pPr marL="0" indent="0" fontAlgn="base">
              <a:buNone/>
            </a:pPr>
            <a:r>
              <a:rPr lang="en-US" dirty="0" smtClean="0">
                <a:solidFill>
                  <a:srgbClr val="002060"/>
                </a:solidFill>
              </a:rPr>
              <a:t>2. </a:t>
            </a:r>
            <a:r>
              <a:rPr lang="en-US" dirty="0" err="1" smtClean="0">
                <a:solidFill>
                  <a:srgbClr val="002060"/>
                </a:solidFill>
              </a:rPr>
              <a:t>Kỹ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năng</a:t>
            </a:r>
            <a:r>
              <a:rPr lang="en-US" dirty="0" smtClean="0">
                <a:solidFill>
                  <a:srgbClr val="002060"/>
                </a:solidFill>
              </a:rPr>
              <a:t>: </a:t>
            </a:r>
            <a:r>
              <a:rPr lang="en-US" sz="2400" dirty="0">
                <a:solidFill>
                  <a:srgbClr val="0070C0"/>
                </a:solidFill>
              </a:rPr>
              <a:t>- </a:t>
            </a:r>
            <a:r>
              <a:rPr lang="en-US" sz="2400" dirty="0" err="1">
                <a:solidFill>
                  <a:srgbClr val="0070C0"/>
                </a:solidFill>
              </a:rPr>
              <a:t>Rèn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sự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lắng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nghe</a:t>
            </a:r>
            <a:r>
              <a:rPr lang="en-US" sz="2400" dirty="0">
                <a:solidFill>
                  <a:srgbClr val="0070C0"/>
                </a:solidFill>
              </a:rPr>
              <a:t>, </a:t>
            </a:r>
            <a:r>
              <a:rPr lang="en-US" sz="2400" dirty="0" err="1">
                <a:solidFill>
                  <a:srgbClr val="0070C0"/>
                </a:solidFill>
              </a:rPr>
              <a:t>tính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bạo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dạn</a:t>
            </a:r>
            <a:r>
              <a:rPr lang="en-US" sz="2400" dirty="0">
                <a:solidFill>
                  <a:srgbClr val="0070C0"/>
                </a:solidFill>
              </a:rPr>
              <a:t>, </a:t>
            </a:r>
            <a:r>
              <a:rPr lang="en-US" sz="2400" dirty="0" err="1">
                <a:solidFill>
                  <a:srgbClr val="0070C0"/>
                </a:solidFill>
              </a:rPr>
              <a:t>khả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năng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diễn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đạt</a:t>
            </a:r>
            <a:r>
              <a:rPr lang="en-US" sz="2400" dirty="0">
                <a:solidFill>
                  <a:srgbClr val="0070C0"/>
                </a:solidFill>
              </a:rPr>
              <a:t>, </a:t>
            </a:r>
            <a:r>
              <a:rPr lang="en-US" sz="2400" dirty="0" err="1">
                <a:solidFill>
                  <a:srgbClr val="0070C0"/>
                </a:solidFill>
              </a:rPr>
              <a:t>rừ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ràng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mạch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lạc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</a:p>
          <a:p>
            <a:pPr marL="0" indent="0" fontAlgn="base">
              <a:buNone/>
            </a:pPr>
            <a:r>
              <a:rPr lang="en-US" sz="2400" dirty="0" smtClean="0">
                <a:solidFill>
                  <a:srgbClr val="0070C0"/>
                </a:solidFill>
              </a:rPr>
              <a:t>                        - </a:t>
            </a:r>
            <a:r>
              <a:rPr lang="en-US" sz="2400" dirty="0" err="1">
                <a:solidFill>
                  <a:srgbClr val="0070C0"/>
                </a:solidFill>
              </a:rPr>
              <a:t>Phát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triển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ngôn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ngữ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cho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trẻ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thông</a:t>
            </a:r>
            <a:r>
              <a:rPr lang="en-US" sz="2400" dirty="0">
                <a:solidFill>
                  <a:srgbClr val="0070C0"/>
                </a:solidFill>
              </a:rPr>
              <a:t> qua </a:t>
            </a:r>
            <a:r>
              <a:rPr lang="en-US" sz="2400" dirty="0" err="1">
                <a:solidFill>
                  <a:srgbClr val="0070C0"/>
                </a:solidFill>
              </a:rPr>
              <a:t>các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hoạt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endParaRPr lang="en-US" sz="2400" dirty="0">
              <a:solidFill>
                <a:srgbClr val="0070C0"/>
              </a:solidFill>
            </a:endParaRPr>
          </a:p>
          <a:p>
            <a:pPr marL="0" indent="0" fontAlgn="base">
              <a:buNone/>
            </a:pPr>
            <a:r>
              <a:rPr lang="en-US" sz="2400" dirty="0" smtClean="0">
                <a:solidFill>
                  <a:srgbClr val="002060"/>
                </a:solidFill>
              </a:rPr>
              <a:t>3. </a:t>
            </a:r>
            <a:r>
              <a:rPr lang="en-US" dirty="0" err="1" smtClean="0">
                <a:solidFill>
                  <a:srgbClr val="002060"/>
                </a:solidFill>
              </a:rPr>
              <a:t>Thái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độ</a:t>
            </a:r>
            <a:r>
              <a:rPr lang="en-US" dirty="0" smtClean="0">
                <a:solidFill>
                  <a:srgbClr val="002060"/>
                </a:solidFill>
              </a:rPr>
              <a:t>: </a:t>
            </a:r>
            <a:r>
              <a:rPr lang="vi-VN" sz="2400" dirty="0">
                <a:solidFill>
                  <a:srgbClr val="0070C0"/>
                </a:solidFill>
              </a:rPr>
              <a:t>- Trẻ tích cực tham gia vào các hoạt động.</a:t>
            </a:r>
          </a:p>
          <a:p>
            <a:pPr marL="0" indent="0" fontAlgn="base">
              <a:buNone/>
            </a:pPr>
            <a:r>
              <a:rPr lang="en-US" sz="2400" dirty="0" smtClean="0">
                <a:solidFill>
                  <a:srgbClr val="0070C0"/>
                </a:solidFill>
              </a:rPr>
              <a:t>                          </a:t>
            </a:r>
            <a:r>
              <a:rPr lang="vi-VN" sz="2400" dirty="0" smtClean="0">
                <a:solidFill>
                  <a:srgbClr val="0070C0"/>
                </a:solidFill>
              </a:rPr>
              <a:t>- </a:t>
            </a:r>
            <a:r>
              <a:rPr lang="vi-VN" sz="2400" dirty="0">
                <a:solidFill>
                  <a:srgbClr val="0070C0"/>
                </a:solidFill>
              </a:rPr>
              <a:t>Giáo dục trẻ tình cảm yêu thiên nhiên, yêu cái đẹp, có hành vi đúng trong bảo vệ môi trường.</a:t>
            </a:r>
          </a:p>
          <a:p>
            <a:pPr marL="0" indent="0" fontAlgn="base">
              <a:buNone/>
            </a:pP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931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II. </a:t>
            </a:r>
            <a:r>
              <a:rPr lang="en-US" b="1" dirty="0" err="1" smtClean="0">
                <a:solidFill>
                  <a:srgbClr val="002060"/>
                </a:solidFill>
              </a:rPr>
              <a:t>Chuẩn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bị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rgbClr val="002060"/>
                </a:solidFill>
              </a:rPr>
              <a:t>* </a:t>
            </a:r>
            <a:r>
              <a:rPr lang="en-US" dirty="0" err="1" smtClean="0">
                <a:solidFill>
                  <a:srgbClr val="002060"/>
                </a:solidFill>
              </a:rPr>
              <a:t>Đồ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dùng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của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cô</a:t>
            </a:r>
            <a:r>
              <a:rPr lang="en-US" dirty="0" smtClean="0">
                <a:solidFill>
                  <a:srgbClr val="002060"/>
                </a:solidFill>
              </a:rPr>
              <a:t>: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0070C0"/>
                </a:solidFill>
              </a:rPr>
              <a:t>- </a:t>
            </a:r>
            <a:r>
              <a:rPr lang="en-US" sz="2400" dirty="0" err="1" smtClean="0">
                <a:solidFill>
                  <a:srgbClr val="0070C0"/>
                </a:solidFill>
              </a:rPr>
              <a:t>Giáo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án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điện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tử</a:t>
            </a:r>
            <a:endParaRPr lang="en-US" sz="2400" dirty="0" smtClean="0">
              <a:solidFill>
                <a:srgbClr val="0070C0"/>
              </a:solidFill>
            </a:endParaRPr>
          </a:p>
          <a:p>
            <a:pPr>
              <a:buFontTx/>
              <a:buChar char="-"/>
            </a:pPr>
            <a:r>
              <a:rPr lang="en-US" sz="2400" dirty="0" err="1" smtClean="0">
                <a:solidFill>
                  <a:srgbClr val="0070C0"/>
                </a:solidFill>
              </a:rPr>
              <a:t>Hình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ảnh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câu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truyện</a:t>
            </a:r>
            <a:endParaRPr lang="en-US" sz="2400" dirty="0" smtClean="0">
              <a:solidFill>
                <a:srgbClr val="0070C0"/>
              </a:solidFill>
            </a:endParaRPr>
          </a:p>
          <a:p>
            <a:pPr>
              <a:buFontTx/>
              <a:buChar char="-"/>
            </a:pPr>
            <a:r>
              <a:rPr lang="en-US" sz="2400" dirty="0" err="1" smtClean="0">
                <a:solidFill>
                  <a:srgbClr val="0070C0"/>
                </a:solidFill>
              </a:rPr>
              <a:t>Nhạc</a:t>
            </a:r>
            <a:r>
              <a:rPr lang="en-US" sz="2400" dirty="0" smtClean="0">
                <a:solidFill>
                  <a:srgbClr val="0070C0"/>
                </a:solidFill>
              </a:rPr>
              <a:t>: “ Cho </a:t>
            </a:r>
            <a:r>
              <a:rPr lang="en-US" sz="2400" dirty="0" err="1" smtClean="0">
                <a:solidFill>
                  <a:srgbClr val="0070C0"/>
                </a:solidFill>
              </a:rPr>
              <a:t>tôi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đi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làm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mưa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với</a:t>
            </a:r>
            <a:r>
              <a:rPr lang="en-US" sz="2400" dirty="0" smtClean="0">
                <a:solidFill>
                  <a:srgbClr val="0070C0"/>
                </a:solidFill>
              </a:rPr>
              <a:t>”</a:t>
            </a:r>
            <a:endParaRPr lang="en-US" sz="24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002060"/>
                </a:solidFill>
              </a:rPr>
              <a:t>* </a:t>
            </a:r>
            <a:r>
              <a:rPr lang="en-US" dirty="0" err="1" smtClean="0">
                <a:solidFill>
                  <a:srgbClr val="002060"/>
                </a:solidFill>
              </a:rPr>
              <a:t>Đồ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dùng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của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trẻ</a:t>
            </a:r>
            <a:r>
              <a:rPr lang="en-US" dirty="0" smtClean="0">
                <a:solidFill>
                  <a:srgbClr val="002060"/>
                </a:solidFill>
              </a:rPr>
              <a:t>: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0070C0"/>
                </a:solidFill>
              </a:rPr>
              <a:t>- </a:t>
            </a:r>
            <a:r>
              <a:rPr lang="en-US" sz="2400" dirty="0" err="1" smtClean="0">
                <a:solidFill>
                  <a:srgbClr val="0070C0"/>
                </a:solidFill>
              </a:rPr>
              <a:t>Quần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áo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gọn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gàng</a:t>
            </a:r>
            <a:endParaRPr lang="en-US" sz="24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sz="2400" dirty="0" smtClean="0">
                <a:solidFill>
                  <a:srgbClr val="0070C0"/>
                </a:solidFill>
              </a:rPr>
              <a:t>- </a:t>
            </a:r>
            <a:r>
              <a:rPr lang="en-US" sz="2400" dirty="0" err="1" smtClean="0">
                <a:solidFill>
                  <a:srgbClr val="0070C0"/>
                </a:solidFill>
              </a:rPr>
              <a:t>Tâm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thế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thoải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mái</a:t>
            </a:r>
            <a:endParaRPr lang="en-US" sz="2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840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III. </a:t>
            </a:r>
            <a:r>
              <a:rPr lang="en-US" b="1" dirty="0" err="1" smtClean="0">
                <a:solidFill>
                  <a:srgbClr val="002060"/>
                </a:solidFill>
              </a:rPr>
              <a:t>Ổn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định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tổ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chức</a:t>
            </a:r>
            <a:r>
              <a:rPr lang="en-US" b="1" dirty="0" smtClean="0">
                <a:solidFill>
                  <a:srgbClr val="002060"/>
                </a:solidFill>
              </a:rPr>
              <a:t>: </a:t>
            </a:r>
            <a:r>
              <a:rPr lang="en-US" b="1" dirty="0" err="1" smtClean="0">
                <a:solidFill>
                  <a:srgbClr val="002060"/>
                </a:solidFill>
              </a:rPr>
              <a:t>Xem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hình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ảnh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mưa</a:t>
            </a:r>
            <a:endParaRPr lang="en-US" b="1" dirty="0">
              <a:solidFill>
                <a:srgbClr val="00206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526" y="1543843"/>
            <a:ext cx="3158728" cy="2264569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081" y="1543843"/>
            <a:ext cx="3328987" cy="226456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20049" y="1543842"/>
            <a:ext cx="3333751" cy="2264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07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* </a:t>
            </a:r>
            <a:r>
              <a:rPr lang="en-US" b="1" dirty="0" err="1" smtClean="0">
                <a:solidFill>
                  <a:srgbClr val="FF0000"/>
                </a:solidFill>
              </a:rPr>
              <a:t>Cô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kể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chuyện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cho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trẻ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nghe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lần</a:t>
            </a:r>
            <a:r>
              <a:rPr lang="en-US" b="1" dirty="0" smtClean="0">
                <a:solidFill>
                  <a:srgbClr val="FF0000"/>
                </a:solidFill>
              </a:rPr>
              <a:t> 1: 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 smtClean="0">
                <a:solidFill>
                  <a:srgbClr val="FF0000"/>
                </a:solidFill>
              </a:rPr>
              <a:t>* </a:t>
            </a:r>
            <a:r>
              <a:rPr lang="en-US" sz="2400" dirty="0" err="1" smtClean="0">
                <a:solidFill>
                  <a:srgbClr val="FF0000"/>
                </a:solidFill>
              </a:rPr>
              <a:t>Đàm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thoại</a:t>
            </a:r>
            <a:r>
              <a:rPr lang="en-US" sz="2400" dirty="0" smtClean="0">
                <a:solidFill>
                  <a:srgbClr val="FF0000"/>
                </a:solidFill>
              </a:rPr>
              <a:t>: 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FF0000"/>
                </a:solidFill>
              </a:rPr>
              <a:t>- </a:t>
            </a:r>
            <a:r>
              <a:rPr lang="en-US" sz="2400" dirty="0" err="1" smtClean="0">
                <a:solidFill>
                  <a:srgbClr val="FF0000"/>
                </a:solidFill>
              </a:rPr>
              <a:t>Cô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vừa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kể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cho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chúng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mình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nghe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câu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chuyện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gì</a:t>
            </a:r>
            <a:r>
              <a:rPr lang="en-US" sz="2400" dirty="0">
                <a:solidFill>
                  <a:srgbClr val="FF0000"/>
                </a:solidFill>
              </a:rPr>
              <a:t>? Do </a:t>
            </a:r>
            <a:r>
              <a:rPr lang="en-US" sz="2400" dirty="0" err="1">
                <a:solidFill>
                  <a:srgbClr val="FF0000"/>
                </a:solidFill>
              </a:rPr>
              <a:t>ai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sáng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tác</a:t>
            </a:r>
            <a:r>
              <a:rPr lang="en-US" sz="2400" dirty="0">
                <a:solidFill>
                  <a:srgbClr val="FF0000"/>
                </a:solidFill>
              </a:rPr>
              <a:t>?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FF0000"/>
                </a:solidFill>
              </a:rPr>
              <a:t>- </a:t>
            </a:r>
            <a:r>
              <a:rPr lang="en-US" sz="2400" dirty="0" err="1" smtClean="0">
                <a:solidFill>
                  <a:srgbClr val="FF0000"/>
                </a:solidFill>
              </a:rPr>
              <a:t>Trong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câu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chuyện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có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những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nhân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vật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nào</a:t>
            </a:r>
            <a:r>
              <a:rPr lang="en-US" sz="2400" dirty="0">
                <a:solidFill>
                  <a:srgbClr val="FF0000"/>
                </a:solidFill>
              </a:rPr>
              <a:t>?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FF0000"/>
                </a:solidFill>
              </a:rPr>
              <a:t>- </a:t>
            </a:r>
            <a:r>
              <a:rPr lang="en-US" sz="2400" dirty="0" err="1" smtClean="0">
                <a:solidFill>
                  <a:srgbClr val="FF0000"/>
                </a:solidFill>
              </a:rPr>
              <a:t>Bây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giờ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chúng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mình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cùng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ngồi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ngoan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nghe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cô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kể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câu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chuyện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này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kết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hợp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tranh</a:t>
            </a:r>
            <a:r>
              <a:rPr lang="en-US" sz="2400" dirty="0">
                <a:solidFill>
                  <a:srgbClr val="FF0000"/>
                </a:solidFill>
              </a:rPr>
              <a:t> minh </a:t>
            </a:r>
            <a:r>
              <a:rPr lang="en-US" sz="2400" dirty="0" err="1">
                <a:solidFill>
                  <a:srgbClr val="FF0000"/>
                </a:solidFill>
              </a:rPr>
              <a:t>hoạ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nhé</a:t>
            </a:r>
            <a:r>
              <a:rPr lang="en-US" sz="2400" dirty="0">
                <a:solidFill>
                  <a:srgbClr val="FF0000"/>
                </a:solidFill>
              </a:rPr>
              <a:t>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2361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328" y="-220663"/>
            <a:ext cx="10515600" cy="1325563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* </a:t>
            </a:r>
            <a:r>
              <a:rPr lang="en-US" b="1" dirty="0" err="1">
                <a:solidFill>
                  <a:srgbClr val="FF0000"/>
                </a:solidFill>
              </a:rPr>
              <a:t>Cô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kể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chuyện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lần</a:t>
            </a:r>
            <a:r>
              <a:rPr lang="en-US" b="1" dirty="0">
                <a:solidFill>
                  <a:srgbClr val="FF0000"/>
                </a:solidFill>
              </a:rPr>
              <a:t> 2 </a:t>
            </a:r>
            <a:r>
              <a:rPr lang="en-US" b="1" dirty="0" err="1">
                <a:solidFill>
                  <a:srgbClr val="FF0000"/>
                </a:solidFill>
              </a:rPr>
              <a:t>sử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dụng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tranh</a:t>
            </a:r>
            <a:r>
              <a:rPr lang="en-US" b="1" dirty="0">
                <a:solidFill>
                  <a:srgbClr val="FF0000"/>
                </a:solidFill>
              </a:rPr>
              <a:t> minh </a:t>
            </a:r>
            <a:r>
              <a:rPr lang="en-US" b="1" dirty="0" err="1">
                <a:solidFill>
                  <a:srgbClr val="FF0000"/>
                </a:solidFill>
              </a:rPr>
              <a:t>hoạ</a:t>
            </a:r>
            <a:r>
              <a:rPr lang="en-US" b="1" dirty="0">
                <a:solidFill>
                  <a:srgbClr val="FF0000"/>
                </a:solidFill>
              </a:rPr>
              <a:t>.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06" y="1104900"/>
            <a:ext cx="3320672" cy="25527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602" y="1104900"/>
            <a:ext cx="3822700" cy="25527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1531" y="1104900"/>
            <a:ext cx="3422667" cy="25527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564" y="4271962"/>
            <a:ext cx="3592135" cy="258603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0249" y="4271962"/>
            <a:ext cx="3947079" cy="2586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08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69" y="1535113"/>
            <a:ext cx="4514850" cy="31146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3468" y="1535113"/>
            <a:ext cx="4680770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740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7030A0"/>
                </a:solidFill>
              </a:rPr>
              <a:t>* </a:t>
            </a:r>
            <a:r>
              <a:rPr lang="en-US" b="1" dirty="0" err="1" smtClean="0">
                <a:solidFill>
                  <a:srgbClr val="7030A0"/>
                </a:solidFill>
              </a:rPr>
              <a:t>Đàm</a:t>
            </a:r>
            <a:r>
              <a:rPr lang="en-US" b="1" dirty="0" smtClean="0">
                <a:solidFill>
                  <a:srgbClr val="7030A0"/>
                </a:solidFill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</a:rPr>
              <a:t>thoại</a:t>
            </a:r>
            <a:endParaRPr lang="en-US" b="1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- 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</a:rPr>
              <a:t>Cô </a:t>
            </a:r>
            <a:r>
              <a:rPr lang="vi-VN" dirty="0">
                <a:solidFill>
                  <a:schemeClr val="accent2">
                    <a:lumMod val="75000"/>
                  </a:schemeClr>
                </a:solidFill>
              </a:rPr>
              <a:t>vừa kể câu chuyện gì?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- 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</a:rPr>
              <a:t>Trong </a:t>
            </a:r>
            <a:r>
              <a:rPr lang="vi-VN" dirty="0">
                <a:solidFill>
                  <a:schemeClr val="accent2">
                    <a:lumMod val="75000"/>
                  </a:schemeClr>
                </a:solidFill>
              </a:rPr>
              <a:t>câu chuyện có những nhân vật nào?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- 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</a:rPr>
              <a:t>Ai </a:t>
            </a:r>
            <a:r>
              <a:rPr lang="vi-VN" dirty="0">
                <a:solidFill>
                  <a:schemeClr val="accent2">
                    <a:lumMod val="75000"/>
                  </a:schemeClr>
                </a:solidFill>
              </a:rPr>
              <a:t>đã rủ Tí Xíu đi chơi?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- 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</a:rPr>
              <a:t>Tí </a:t>
            </a:r>
            <a:r>
              <a:rPr lang="vi-VN" dirty="0">
                <a:solidFill>
                  <a:schemeClr val="accent2">
                    <a:lumMod val="75000"/>
                  </a:schemeClr>
                </a:solidFill>
              </a:rPr>
              <a:t>xíu có đi chơi không?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- 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</a:rPr>
              <a:t>Làm </a:t>
            </a:r>
            <a:r>
              <a:rPr lang="vi-VN" dirty="0">
                <a:solidFill>
                  <a:schemeClr val="accent2">
                    <a:lumMod val="75000"/>
                  </a:schemeClr>
                </a:solidFill>
              </a:rPr>
              <a:t>thế nào mà Tí Xíu bay lên được?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- 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</a:rPr>
              <a:t>Tí </a:t>
            </a:r>
            <a:r>
              <a:rPr lang="vi-VN" dirty="0">
                <a:solidFill>
                  <a:schemeClr val="accent2">
                    <a:lumMod val="75000"/>
                  </a:schemeClr>
                </a:solidFill>
              </a:rPr>
              <a:t>Xíu cùng các bạn của mình đã đi những đâu?</a:t>
            </a:r>
          </a:p>
          <a:p>
            <a:pPr marL="0" indent="0">
              <a:buNone/>
            </a:pPr>
            <a:r>
              <a:rPr lang="vi-VN" dirty="0">
                <a:solidFill>
                  <a:schemeClr val="accent2">
                    <a:lumMod val="75000"/>
                  </a:schemeClr>
                </a:solidFill>
              </a:rPr>
              <a:t>- Cuối cùng Tí Xíu có gặp lại mẹ được không?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2807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49238"/>
            <a:ext cx="10515600" cy="1325563"/>
          </a:xfrm>
        </p:spPr>
        <p:txBody>
          <a:bodyPr/>
          <a:lstStyle/>
          <a:p>
            <a:r>
              <a:rPr lang="en-US" dirty="0" smtClean="0">
                <a:solidFill>
                  <a:srgbClr val="7030A0"/>
                </a:solidFill>
              </a:rPr>
              <a:t>* </a:t>
            </a:r>
            <a:r>
              <a:rPr lang="en-US" dirty="0" err="1" smtClean="0">
                <a:solidFill>
                  <a:srgbClr val="7030A0"/>
                </a:solidFill>
              </a:rPr>
              <a:t>Xem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err="1" smtClean="0">
                <a:solidFill>
                  <a:srgbClr val="7030A0"/>
                </a:solidFill>
              </a:rPr>
              <a:t>câu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err="1" smtClean="0">
                <a:solidFill>
                  <a:srgbClr val="7030A0"/>
                </a:solidFill>
              </a:rPr>
              <a:t>truyện</a:t>
            </a:r>
            <a:r>
              <a:rPr lang="en-US" dirty="0" smtClean="0">
                <a:solidFill>
                  <a:srgbClr val="7030A0"/>
                </a:solidFill>
              </a:rPr>
              <a:t> “ </a:t>
            </a:r>
            <a:r>
              <a:rPr lang="en-US" dirty="0" err="1" smtClean="0">
                <a:solidFill>
                  <a:srgbClr val="7030A0"/>
                </a:solidFill>
              </a:rPr>
              <a:t>Giọt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err="1" smtClean="0">
                <a:solidFill>
                  <a:srgbClr val="7030A0"/>
                </a:solidFill>
              </a:rPr>
              <a:t>nước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err="1" smtClean="0">
                <a:solidFill>
                  <a:srgbClr val="7030A0"/>
                </a:solidFill>
              </a:rPr>
              <a:t>tí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err="1" smtClean="0">
                <a:solidFill>
                  <a:srgbClr val="7030A0"/>
                </a:solidFill>
              </a:rPr>
              <a:t>xíu</a:t>
            </a:r>
            <a:r>
              <a:rPr lang="en-US" dirty="0" smtClean="0">
                <a:solidFill>
                  <a:srgbClr val="7030A0"/>
                </a:solidFill>
              </a:rPr>
              <a:t>”</a:t>
            </a:r>
            <a:endParaRPr lang="en-US" dirty="0">
              <a:solidFill>
                <a:srgbClr val="7030A0"/>
              </a:solidFill>
            </a:endParaRPr>
          </a:p>
        </p:txBody>
      </p:sp>
      <p:pic>
        <p:nvPicPr>
          <p:cNvPr id="4" name="Câu chuyện - Giọt nước tí xíu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785813"/>
            <a:ext cx="12192000" cy="5342924"/>
          </a:xfrm>
        </p:spPr>
      </p:pic>
    </p:spTree>
    <p:extLst>
      <p:ext uri="{BB962C8B-B14F-4D97-AF65-F5344CB8AC3E}">
        <p14:creationId xmlns:p14="http://schemas.microsoft.com/office/powerpoint/2010/main" val="1589324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332</Words>
  <Application>Microsoft Office PowerPoint</Application>
  <PresentationFormat>Widescreen</PresentationFormat>
  <Paragraphs>43</Paragraphs>
  <Slides>11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PHÒNG GIÁO DỤC QUẬN LONG BIÊN TRƯỜNG MẦM NON GIA THƯỢNG</vt:lpstr>
      <vt:lpstr>I. Mục đích yêu cầu</vt:lpstr>
      <vt:lpstr>II. Chuẩn bị</vt:lpstr>
      <vt:lpstr>III. Ổn định tổ chức: Xem hình ảnh mưa</vt:lpstr>
      <vt:lpstr>* Cô kể chuyện cho trẻ nghe lần 1: </vt:lpstr>
      <vt:lpstr>* Cô kể chuyện lần 2 sử dụng tranh minh hoạ.</vt:lpstr>
      <vt:lpstr>PowerPoint Presentation</vt:lpstr>
      <vt:lpstr>* Đàm thoại</vt:lpstr>
      <vt:lpstr>* Xem câu truyện “ Giọt nước tí xíu”</vt:lpstr>
      <vt:lpstr>* Đàm thoại</vt:lpstr>
      <vt:lpstr>IV. Kết thúc tiết học: Hát “ Cho tôi đi làm mưa với”</vt:lpstr>
    </vt:vector>
  </TitlesOfParts>
  <Company>Tien Ich May Tinh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QUẬN LONG BIÊN TRƯỜNG MẦM NON GIA THƯỢNG</dc:title>
  <dc:creator>Le Tien Duat</dc:creator>
  <cp:lastModifiedBy>Le Tien Duat</cp:lastModifiedBy>
  <cp:revision>19</cp:revision>
  <dcterms:created xsi:type="dcterms:W3CDTF">2019-04-16T02:56:35Z</dcterms:created>
  <dcterms:modified xsi:type="dcterms:W3CDTF">2019-05-15T06:42:08Z</dcterms:modified>
</cp:coreProperties>
</file>