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96" r:id="rId3"/>
    <p:sldId id="297" r:id="rId4"/>
    <p:sldId id="298" r:id="rId5"/>
    <p:sldId id="286" r:id="rId6"/>
    <p:sldId id="307" r:id="rId7"/>
    <p:sldId id="308" r:id="rId8"/>
    <p:sldId id="311" r:id="rId9"/>
    <p:sldId id="300" r:id="rId10"/>
    <p:sldId id="299" r:id="rId11"/>
    <p:sldId id="310" r:id="rId12"/>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717" autoAdjust="0"/>
  </p:normalViewPr>
  <p:slideViewPr>
    <p:cSldViewPr>
      <p:cViewPr>
        <p:scale>
          <a:sx n="75" d="100"/>
          <a:sy n="75" d="100"/>
        </p:scale>
        <p:origin x="-1230"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08/06/2022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video" Target="file:///D:\1,%20L&#7898;P%20C3%20(2018-2019)\1,%20TUY&#7870;T%20C3\GI&#193;O%20&#193;N%20&#272;I&#7878;N%20T&#7916;%20&#272;I%20TRONG%20&#272;&#431;&#7900;NG%20H&#7864;P\GA&#272;T%20&#272;I%20TRONG%20&#272;&#431;&#7900;NG%20H&#7864;P-%20TUY&#7870;T%20C3\&#194;M%20THANH\C&#7843;%20Nh&#224;%20Th&#432;&#417;ng%20Nhau%20(Karaoke%20Beat)%20-%20Nhac%20Thi&#7871;u%20Nhi.mp4" TargetMode="External"/><Relationship Id="rId7" Type="http://schemas.openxmlformats.org/officeDocument/2006/relationships/image" Target="../media/image15.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3.xml"/><Relationship Id="rId11" Type="http://schemas.openxmlformats.org/officeDocument/2006/relationships/image" Target="../media/image19.png"/><Relationship Id="rId5" Type="http://schemas.openxmlformats.org/officeDocument/2006/relationships/slideLayout" Target="../slideLayouts/slideLayout12.xml"/><Relationship Id="rId10" Type="http://schemas.openxmlformats.org/officeDocument/2006/relationships/image" Target="../media/image18.png"/><Relationship Id="rId4" Type="http://schemas.openxmlformats.org/officeDocument/2006/relationships/audio" Target="file:///D:\L&#7899;p%20m&#7851;u%20gi&#225;o%20b&#233;%20C1\N&#259;m%20h&#7885;c%202019%20-%202020\B&#7843;ng%20t&#432;&#417;ng%20t&#225;c\Trang\Th&#225;ng%201%20-%20PTCT%20B&#242;%20th&#7845;p%20chui%20qua%20c&#7893;ng\Nh&#7841;c\Nh&#7841;c\nh&#7841;c%20kh&#244;ng%20l&#7901;i.mp3" TargetMode="External"/><Relationship Id="rId9"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ideo" Target="file:///D:\L&#7899;p%20m&#7851;u%20gi&#225;o%20b&#233;%20C1\N&#259;m%20h&#7885;c%202019%20-%202020\B&#7843;ng%20t&#432;&#417;ng%20t&#225;c\Trang\Th&#225;ng%201%20-%20PTCT%20B&#242;%20th&#7845;p%20chui%20qua%20c&#7893;ng\Nh&#7841;c\Ra%20Choi%20Vuon%20Hoa.mp4" TargetMode="Externa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Trang\Th&#225;ng%201%20-%20PTCT%20B&#242;%20th&#7845;p%20chui%20qua%20c&#7893;ng\Nh&#7841;c\M&#224;u%20Hoa%20-%20Nh&#7841;c%20Thi&#7871;u%20Nhi%20C&#243;%20L&#7901;i.mp4"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2.xml"/><Relationship Id="rId7" Type="http://schemas.openxmlformats.org/officeDocument/2006/relationships/image" Target="../media/image7.jpeg"/><Relationship Id="rId2" Type="http://schemas.openxmlformats.org/officeDocument/2006/relationships/audio" Target="file:///D:\L&#7899;p%20m&#7851;u%20gi&#225;o%20b&#233;%20C1\N&#259;m%20h&#7885;c%202019%20-%202020\B&#7843;ng%20t&#432;&#417;ng%20t&#225;c\Trang\Th&#225;ng%201%20-%20PTCT%20B&#242;%20th&#7845;p%20chui%20qua%20c&#7893;ng\Nh&#7841;c\Nh&#7841;c\Biboxinhxich.mp3" TargetMode="External"/><Relationship Id="rId1" Type="http://schemas.openxmlformats.org/officeDocument/2006/relationships/video" Target="file:///D:\1,%20L&#7898;P%20C3%20(2018-2019)\1,%20TUY&#7870;T%20C3\GI&#193;O%20&#193;N%20&#272;I&#7878;N%20T&#7916;%20&#272;I%20TRONG%20&#272;&#431;&#7900;NG%20H&#7864;P\GA&#272;T%20&#272;I%20TRONG%20&#272;&#431;&#7900;NG%20H&#7864;P-%20TUY&#7870;T%20C3\&#194;M%20THANH\&#272;o&#224;n%20t&#224;u%20nh&#7887;%20x&#237;u%20-%20Nh&#7841;c%20thi&#7871;u%20nhi.mp4" TargetMode="Externa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2.xml"/><Relationship Id="rId1" Type="http://schemas.openxmlformats.org/officeDocument/2006/relationships/audio" Target="file:///D:\L&#7899;p%20m&#7851;u%20gi&#225;o%20b&#233;%20C1\N&#259;m%20h&#7885;c%202019%20-%202020\B&#7843;ng%20t&#432;&#417;ng%20t&#225;c\Trang\Th&#225;ng%201%20-%20PTCT%20B&#242;%20th&#7845;p%20chui%20qua%20c&#7893;ng\Nh&#7841;c\Nh&#7841;c\ConCaoCao-BaoNgu-2751662.mp3" TargetMode="Externa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itle 1"/>
          <p:cNvSpPr txBox="1">
            <a:spLocks/>
          </p:cNvSpPr>
          <p:nvPr/>
        </p:nvSpPr>
        <p:spPr>
          <a:xfrm>
            <a:off x="1790700" y="64394"/>
            <a:ext cx="6172200" cy="6857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000" b="1" smtClean="0">
                <a:ln w="11430"/>
                <a:solidFill>
                  <a:srgbClr val="0070C0"/>
                </a:solidFill>
                <a:effectLst>
                  <a:outerShdw blurRad="50800" dist="39000" dir="5460000" algn="tl">
                    <a:srgbClr val="000000">
                      <a:alpha val="38000"/>
                    </a:srgbClr>
                  </a:outerShdw>
                </a:effectLst>
              </a:rPr>
              <a:t>ỦY BAN NHÂN DÂN QUẬN LONG BIÊN</a:t>
            </a:r>
            <a:br>
              <a:rPr lang="en-US" sz="2000" b="1" smtClean="0">
                <a:ln w="11430"/>
                <a:solidFill>
                  <a:srgbClr val="0070C0"/>
                </a:solidFill>
                <a:effectLst>
                  <a:outerShdw blurRad="50800" dist="39000" dir="5460000" algn="tl">
                    <a:srgbClr val="000000">
                      <a:alpha val="38000"/>
                    </a:srgbClr>
                  </a:outerShdw>
                </a:effectLst>
              </a:rPr>
            </a:br>
            <a:r>
              <a:rPr lang="en-US" sz="2000" b="1" smtClean="0">
                <a:ln w="11430"/>
                <a:solidFill>
                  <a:srgbClr val="0070C0"/>
                </a:solidFill>
                <a:effectLst>
                  <a:outerShdw blurRad="50800" dist="39000" dir="5460000" algn="tl">
                    <a:srgbClr val="000000">
                      <a:alpha val="38000"/>
                    </a:srgbClr>
                  </a:outerShdw>
                </a:effectLst>
              </a:rPr>
              <a:t>TRƯỜNG MẦM NON GIA THƯỢNG</a:t>
            </a:r>
            <a:endParaRPr lang="en-US" sz="2000" b="1" dirty="0">
              <a:ln w="11430"/>
              <a:solidFill>
                <a:srgbClr val="0070C0"/>
              </a:solidFill>
              <a:effectLst>
                <a:outerShdw blurRad="50800" dist="39000" dir="5460000" algn="tl">
                  <a:srgbClr val="000000">
                    <a:alpha val="38000"/>
                  </a:srgbClr>
                </a:outerShdw>
              </a:effectLst>
            </a:endParaRPr>
          </a:p>
        </p:txBody>
      </p:sp>
      <p:sp>
        <p:nvSpPr>
          <p:cNvPr id="13" name="Subtitle 2"/>
          <p:cNvSpPr txBox="1">
            <a:spLocks/>
          </p:cNvSpPr>
          <p:nvPr/>
        </p:nvSpPr>
        <p:spPr>
          <a:xfrm>
            <a:off x="2286000" y="3276600"/>
            <a:ext cx="5562600" cy="254840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000" b="1" dirty="0" err="1" smtClean="0">
                <a:solidFill>
                  <a:srgbClr val="00B0F0"/>
                </a:solidFill>
                <a:latin typeface="Times New Roman" pitchFamily="18" charset="0"/>
                <a:cs typeface="Times New Roman" pitchFamily="18" charset="0"/>
              </a:rPr>
              <a:t>Đề</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tài</a:t>
            </a:r>
            <a:r>
              <a:rPr lang="en-US" sz="2000" b="1" dirty="0" smtClean="0">
                <a:solidFill>
                  <a:srgbClr val="00B0F0"/>
                </a:solidFill>
                <a:latin typeface="Times New Roman" pitchFamily="18" charset="0"/>
                <a:cs typeface="Times New Roman" pitchFamily="18" charset="0"/>
              </a:rPr>
              <a:t>	    : - VĐCB: </a:t>
            </a:r>
            <a:r>
              <a:rPr lang="en-US" sz="2000" b="1" dirty="0" err="1" smtClean="0">
                <a:solidFill>
                  <a:srgbClr val="00B0F0"/>
                </a:solidFill>
                <a:latin typeface="Times New Roman" pitchFamily="18" charset="0"/>
                <a:cs typeface="Times New Roman" pitchFamily="18" charset="0"/>
              </a:rPr>
              <a:t>Bò</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thấp</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chui</a:t>
            </a:r>
            <a:r>
              <a:rPr lang="en-US" sz="2000" b="1" dirty="0" smtClean="0">
                <a:solidFill>
                  <a:srgbClr val="00B0F0"/>
                </a:solidFill>
                <a:latin typeface="Times New Roman" pitchFamily="18" charset="0"/>
                <a:cs typeface="Times New Roman" pitchFamily="18" charset="0"/>
              </a:rPr>
              <a:t> qua </a:t>
            </a:r>
            <a:r>
              <a:rPr lang="en-US" sz="2000" b="1" dirty="0" err="1" smtClean="0">
                <a:solidFill>
                  <a:srgbClr val="00B0F0"/>
                </a:solidFill>
                <a:latin typeface="Times New Roman" pitchFamily="18" charset="0"/>
                <a:cs typeface="Times New Roman" pitchFamily="18" charset="0"/>
              </a:rPr>
              <a:t>cổng</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 TCVĐ: </a:t>
            </a:r>
            <a:r>
              <a:rPr lang="en-US" sz="2000" b="1" dirty="0" err="1" smtClean="0">
                <a:solidFill>
                  <a:srgbClr val="00B0F0"/>
                </a:solidFill>
                <a:latin typeface="Times New Roman" pitchFamily="18" charset="0"/>
                <a:cs typeface="Times New Roman" pitchFamily="18" charset="0"/>
              </a:rPr>
              <a:t>Chuyền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quả</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Lứa</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tuổi</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Mẫu</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bé</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Số</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trẻ</a:t>
            </a:r>
            <a:r>
              <a:rPr lang="en-US" sz="2000" b="1" dirty="0" smtClean="0">
                <a:solidFill>
                  <a:srgbClr val="00B0F0"/>
                </a:solidFill>
                <a:latin typeface="Times New Roman" pitchFamily="18" charset="0"/>
                <a:cs typeface="Times New Roman" pitchFamily="18" charset="0"/>
              </a:rPr>
              <a:t>	    : 24 </a:t>
            </a:r>
            <a:r>
              <a:rPr lang="en-US" sz="2000" b="1" dirty="0" err="1" smtClean="0">
                <a:solidFill>
                  <a:srgbClr val="00B0F0"/>
                </a:solidFill>
                <a:latin typeface="Times New Roman" pitchFamily="18" charset="0"/>
                <a:cs typeface="Times New Roman" pitchFamily="18" charset="0"/>
              </a:rPr>
              <a:t>trẻ</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viên</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Đoàn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Thị</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Huyền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Trang</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a:t>
            </a:r>
          </a:p>
          <a:p>
            <a:pPr algn="l"/>
            <a:r>
              <a:rPr lang="en-US" sz="2000" b="1" dirty="0" smtClean="0">
                <a:solidFill>
                  <a:srgbClr val="00B0F0"/>
                </a:solidFill>
                <a:latin typeface="Times New Roman" pitchFamily="18" charset="0"/>
                <a:cs typeface="Times New Roman" pitchFamily="18" charset="0"/>
              </a:rPr>
              <a:t>                     </a:t>
            </a:r>
            <a:endParaRPr lang="en-US" sz="2000" b="1" dirty="0">
              <a:solidFill>
                <a:srgbClr val="00B0F0"/>
              </a:solidFill>
              <a:latin typeface="Times New Roman" pitchFamily="18" charset="0"/>
              <a:cs typeface="Times New Roman" pitchFamily="18" charset="0"/>
            </a:endParaRPr>
          </a:p>
        </p:txBody>
      </p:sp>
      <p:sp>
        <p:nvSpPr>
          <p:cNvPr id="14" name="Rectangle 13"/>
          <p:cNvSpPr/>
          <p:nvPr/>
        </p:nvSpPr>
        <p:spPr>
          <a:xfrm>
            <a:off x="1790700" y="1981200"/>
            <a:ext cx="5486400"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3600" b="1" dirty="0">
                <a:ln w="11430"/>
                <a:solidFill>
                  <a:srgbClr val="FF0000"/>
                </a:solidFill>
                <a:effectLst>
                  <a:outerShdw blurRad="50800" dist="39000" dir="5460000" algn="tl">
                    <a:srgbClr val="000000">
                      <a:alpha val="38000"/>
                    </a:srgbClr>
                  </a:outerShdw>
                </a:effectLst>
              </a:rPr>
              <a:t>GIÁO </a:t>
            </a:r>
            <a:r>
              <a:rPr lang="en-US" sz="3600" b="1" dirty="0" smtClean="0">
                <a:ln w="11430"/>
                <a:solidFill>
                  <a:srgbClr val="FF0000"/>
                </a:solidFill>
                <a:effectLst>
                  <a:outerShdw blurRad="50800" dist="39000" dir="5460000" algn="tl">
                    <a:srgbClr val="000000">
                      <a:alpha val="38000"/>
                    </a:srgbClr>
                  </a:outerShdw>
                </a:effectLst>
              </a:rPr>
              <a:t>ÁN </a:t>
            </a:r>
          </a:p>
          <a:p>
            <a:pPr algn="ctr">
              <a:defRPr/>
            </a:pPr>
            <a:r>
              <a:rPr lang="en-US" sz="3600" b="1" dirty="0" smtClean="0">
                <a:ln w="11430"/>
                <a:solidFill>
                  <a:srgbClr val="FF0000"/>
                </a:solidFill>
                <a:effectLst>
                  <a:outerShdw blurRad="50800" dist="39000" dir="5460000" algn="tl">
                    <a:srgbClr val="000000">
                      <a:alpha val="38000"/>
                    </a:srgbClr>
                  </a:outerShdw>
                </a:effectLst>
              </a:rPr>
              <a:t>PHÁT TRIỂN THỂ CHẤT</a:t>
            </a:r>
          </a:p>
        </p:txBody>
      </p:sp>
      <p:pic>
        <p:nvPicPr>
          <p:cNvPr id="15" name="Picture 14" descr="LOGO_final.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19550" y="838200"/>
            <a:ext cx="1181100" cy="101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ubtitle 2"/>
          <p:cNvSpPr txBox="1">
            <a:spLocks/>
          </p:cNvSpPr>
          <p:nvPr/>
        </p:nvSpPr>
        <p:spPr>
          <a:xfrm>
            <a:off x="4019550" y="6168980"/>
            <a:ext cx="2362200" cy="533400"/>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b="1" smtClean="0">
              <a:solidFill>
                <a:srgbClr val="87309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18102012214149647"/>
          <p:cNvPicPr>
            <a:picLocks noChangeAspect="1" noChangeArrowheads="1"/>
          </p:cNvPicPr>
          <p:nvPr/>
        </p:nvPicPr>
        <p:blipFill>
          <a:blip r:embed="rId7"/>
          <a:srcRect t="7778"/>
          <a:stretch>
            <a:fillRect/>
          </a:stretch>
        </p:blipFill>
        <p:spPr bwMode="auto">
          <a:xfrm>
            <a:off x="0" y="-457200"/>
            <a:ext cx="9144000" cy="6858000"/>
          </a:xfrm>
          <a:prstGeom prst="rect">
            <a:avLst/>
          </a:prstGeom>
          <a:noFill/>
          <a:ln w="9525">
            <a:noFill/>
            <a:miter lim="800000"/>
            <a:headEnd/>
            <a:tailEnd/>
          </a:ln>
        </p:spPr>
      </p:pic>
      <p:sp>
        <p:nvSpPr>
          <p:cNvPr id="128003" name="Text Box 3"/>
          <p:cNvSpPr txBox="1">
            <a:spLocks noChangeArrowheads="1"/>
          </p:cNvSpPr>
          <p:nvPr/>
        </p:nvSpPr>
        <p:spPr bwMode="auto">
          <a:xfrm>
            <a:off x="1752600" y="0"/>
            <a:ext cx="5410200" cy="1569660"/>
          </a:xfrm>
          <a:prstGeom prst="rect">
            <a:avLst/>
          </a:prstGeom>
          <a:noFill/>
          <a:ln w="9525">
            <a:noFill/>
            <a:miter lim="800000"/>
            <a:headEnd/>
            <a:tailEnd/>
          </a:ln>
        </p:spPr>
        <p:txBody>
          <a:bodyPr wrap="square">
            <a:spAutoFit/>
          </a:bodyPr>
          <a:lstStyle/>
          <a:p>
            <a:pPr marL="342900" indent="-342900" algn="ctr"/>
            <a:r>
              <a:rPr lang="en-US" sz="3200" b="1" dirty="0" smtClean="0">
                <a:solidFill>
                  <a:srgbClr val="0070C0"/>
                </a:solidFill>
                <a:latin typeface="Times New Roman" pitchFamily="18" charset="0"/>
                <a:cs typeface="Times New Roman" pitchFamily="18" charset="0"/>
              </a:rPr>
              <a:t>d. </a:t>
            </a:r>
            <a:r>
              <a:rPr lang="en-US" sz="3200" b="1" dirty="0" err="1" smtClean="0">
                <a:solidFill>
                  <a:srgbClr val="0070C0"/>
                </a:solidFill>
                <a:latin typeface="Times New Roman" pitchFamily="18" charset="0"/>
                <a:cs typeface="Times New Roman" pitchFamily="18" charset="0"/>
              </a:rPr>
              <a:t>Hồi</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Tĩnh</a:t>
            </a:r>
            <a:endParaRPr lang="en-US" sz="3200" b="1" dirty="0" smtClean="0">
              <a:solidFill>
                <a:srgbClr val="0070C0"/>
              </a:solidFill>
              <a:latin typeface="Times New Roman" pitchFamily="18" charset="0"/>
              <a:cs typeface="Times New Roman" pitchFamily="18" charset="0"/>
            </a:endParaRPr>
          </a:p>
          <a:p>
            <a:pPr marL="342900" indent="-342900" algn="ctr"/>
            <a:r>
              <a:rPr lang="en-US" sz="3200" dirty="0" err="1" smtClean="0">
                <a:solidFill>
                  <a:srgbClr val="0070C0"/>
                </a:solidFill>
                <a:latin typeface="Times New Roman" pitchFamily="18" charset="0"/>
                <a:cs typeface="Times New Roman" pitchFamily="18" charset="0"/>
              </a:rPr>
              <a:t>Bé</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làm</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chim</a:t>
            </a:r>
            <a:r>
              <a:rPr lang="en-US" sz="3200" dirty="0" smtClean="0">
                <a:solidFill>
                  <a:srgbClr val="0070C0"/>
                </a:solidFill>
                <a:latin typeface="Times New Roman" pitchFamily="18" charset="0"/>
                <a:cs typeface="Times New Roman" pitchFamily="18" charset="0"/>
              </a:rPr>
              <a:t> bay </a:t>
            </a:r>
            <a:r>
              <a:rPr lang="en-US" sz="3200" dirty="0" err="1" smtClean="0">
                <a:solidFill>
                  <a:srgbClr val="0070C0"/>
                </a:solidFill>
                <a:latin typeface="Times New Roman" pitchFamily="18" charset="0"/>
                <a:cs typeface="Times New Roman" pitchFamily="18" charset="0"/>
              </a:rPr>
              <a:t>cò</a:t>
            </a:r>
            <a:r>
              <a:rPr lang="en-US" sz="3200" dirty="0" smtClean="0">
                <a:solidFill>
                  <a:srgbClr val="0070C0"/>
                </a:solidFill>
                <a:latin typeface="Times New Roman" pitchFamily="18" charset="0"/>
                <a:cs typeface="Times New Roman" pitchFamily="18" charset="0"/>
              </a:rPr>
              <a:t> bay </a:t>
            </a:r>
            <a:r>
              <a:rPr lang="en-US" sz="3200" dirty="0" err="1" smtClean="0">
                <a:solidFill>
                  <a:srgbClr val="0070C0"/>
                </a:solidFill>
                <a:latin typeface="Times New Roman" pitchFamily="18" charset="0"/>
                <a:cs typeface="Times New Roman" pitchFamily="18" charset="0"/>
              </a:rPr>
              <a:t>đi</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lại</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nhẹ</a:t>
            </a:r>
            <a:r>
              <a:rPr lang="en-US" sz="3200" dirty="0" smtClean="0">
                <a:solidFill>
                  <a:srgbClr val="0070C0"/>
                </a:solidFill>
                <a:latin typeface="Times New Roman" pitchFamily="18" charset="0"/>
                <a:cs typeface="Times New Roman" pitchFamily="18" charset="0"/>
              </a:rPr>
              <a:t> </a:t>
            </a:r>
            <a:r>
              <a:rPr lang="en-US" sz="3200" dirty="0" err="1" smtClean="0">
                <a:solidFill>
                  <a:srgbClr val="0070C0"/>
                </a:solidFill>
                <a:latin typeface="Times New Roman" pitchFamily="18" charset="0"/>
                <a:cs typeface="Times New Roman" pitchFamily="18" charset="0"/>
              </a:rPr>
              <a:t>nhàng</a:t>
            </a:r>
            <a:r>
              <a:rPr lang="en-US" sz="32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quanh</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lớp</a:t>
            </a:r>
            <a:endParaRPr lang="en-US" sz="2800" dirty="0" smtClean="0">
              <a:solidFill>
                <a:srgbClr val="0070C0"/>
              </a:solidFill>
              <a:latin typeface="Times New Roman" pitchFamily="18" charset="0"/>
              <a:cs typeface="Times New Roman" pitchFamily="18" charset="0"/>
            </a:endParaRPr>
          </a:p>
        </p:txBody>
      </p:sp>
      <p:pic>
        <p:nvPicPr>
          <p:cNvPr id="2" name="HungarianSonata-RichardClayderman-66036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4267200" y="5638800"/>
            <a:ext cx="609600" cy="609600"/>
          </a:xfrm>
          <a:prstGeom prst="rect">
            <a:avLst/>
          </a:prstGeom>
        </p:spPr>
      </p:pic>
      <p:pic>
        <p:nvPicPr>
          <p:cNvPr id="6" name="Picture 2" descr="http://quantri.longbien.edu.vn/UploadImages/mngiathuong/MNGThuyentrang/L%E1%BB%9Bp%20c1%20-%202017%20-20018/Th%E1%BB%83%20ch%E1%BA%A5t/%C4%91i%20trong%20%C4%91%C6%B0%E1%BB%9Dng%20h%E1%BA%B9p/img9889_251120179.JPG?w=600"/>
          <p:cNvPicPr>
            <a:picLocks noChangeAspect="1" noChangeArrowheads="1"/>
          </p:cNvPicPr>
          <p:nvPr/>
        </p:nvPicPr>
        <p:blipFill rotWithShape="1">
          <a:blip r:embed="rId9"/>
          <a:srcRect t="20232"/>
          <a:stretch/>
        </p:blipFill>
        <p:spPr bwMode="auto">
          <a:xfrm>
            <a:off x="1828800" y="1676400"/>
            <a:ext cx="6324600" cy="4376369"/>
          </a:xfrm>
          <a:prstGeom prst="rect">
            <a:avLst/>
          </a:prstGeom>
          <a:noFill/>
        </p:spPr>
      </p:pic>
      <p:pic>
        <p:nvPicPr>
          <p:cNvPr id="8" name="Cả Nhà Thương Nhau (Karaoke Beat) - Nhac Thiếu Nhi.mp4">
            <a:hlinkClick r:id="" action="ppaction://media"/>
          </p:cNvPr>
          <p:cNvPicPr>
            <a:picLocks noRot="1" noChangeAspect="1"/>
          </p:cNvPicPr>
          <p:nvPr>
            <a:videoFile r:link="rId3"/>
          </p:nvPr>
        </p:nvPicPr>
        <p:blipFill>
          <a:blip r:embed="rId10" cstate="print"/>
          <a:stretch>
            <a:fillRect/>
          </a:stretch>
        </p:blipFill>
        <p:spPr>
          <a:xfrm>
            <a:off x="8382000" y="6248400"/>
            <a:ext cx="762000" cy="609600"/>
          </a:xfrm>
          <a:prstGeom prst="rect">
            <a:avLst/>
          </a:prstGeom>
        </p:spPr>
      </p:pic>
      <p:pic>
        <p:nvPicPr>
          <p:cNvPr id="7" name="nhạc không lời.mp3">
            <a:hlinkClick r:id="" action="ppaction://media"/>
          </p:cNvPr>
          <p:cNvPicPr>
            <a:picLocks noRot="1" noChangeAspect="1"/>
          </p:cNvPicPr>
          <p:nvPr>
            <a:audioFile r:link="rId4"/>
          </p:nvPr>
        </p:nvPicPr>
        <p:blipFill>
          <a:blip r:embed="rId11"/>
          <a:stretch>
            <a:fillRect/>
          </a:stretch>
        </p:blipFill>
        <p:spPr>
          <a:xfrm>
            <a:off x="990600" y="3124200"/>
            <a:ext cx="457200" cy="4572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29032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video>
              <p:cMediaNode>
                <p:cTn id="11" fill="hold" display="0">
                  <p:stCondLst>
                    <p:cond delay="indefinite"/>
                  </p:stCondLst>
                  <p:endCondLst>
                    <p:cond evt="onNext" delay="0">
                      <p:tgtEl>
                        <p:sldTgt/>
                      </p:tgtEl>
                    </p:cond>
                    <p:cond evt="onPrev" delay="0">
                      <p:tgtEl>
                        <p:sldTgt/>
                      </p:tgtEl>
                    </p:cond>
                  </p:end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solidFill>
          <a:srgbClr val="00B0F0">
            <a:alpha val="47000"/>
          </a:srgbClr>
        </a:solidFill>
        <a:effectLst/>
      </p:bgPr>
    </p:bg>
    <p:spTree>
      <p:nvGrpSpPr>
        <p:cNvPr id="1" name=""/>
        <p:cNvGrpSpPr/>
        <p:nvPr/>
      </p:nvGrpSpPr>
      <p:grpSpPr>
        <a:xfrm>
          <a:off x="0" y="0"/>
          <a:ext cx="0" cy="0"/>
          <a:chOff x="0" y="0"/>
          <a:chExt cx="0" cy="0"/>
        </a:xfrm>
      </p:grpSpPr>
      <p:sp>
        <p:nvSpPr>
          <p:cNvPr id="5" name="TextBox 4"/>
          <p:cNvSpPr txBox="1"/>
          <p:nvPr/>
        </p:nvSpPr>
        <p:spPr>
          <a:xfrm>
            <a:off x="1295400" y="0"/>
            <a:ext cx="6858000" cy="954107"/>
          </a:xfrm>
          <a:prstGeom prst="rect">
            <a:avLst/>
          </a:prstGeom>
          <a:noFill/>
        </p:spPr>
        <p:txBody>
          <a:bodyPr wrap="square" rtlCol="0">
            <a:spAutoFit/>
          </a:bodyPr>
          <a:lstStyle/>
          <a:p>
            <a:pPr algn="ctr"/>
            <a:r>
              <a:rPr lang="en-US" sz="2800" b="1" dirty="0" smtClean="0">
                <a:solidFill>
                  <a:srgbClr val="FF0000"/>
                </a:solidFill>
                <a:latin typeface="Times New Roman" pitchFamily="18" charset="0"/>
                <a:cs typeface="Times New Roman" pitchFamily="18" charset="0"/>
              </a:rPr>
              <a:t>3. </a:t>
            </a:r>
            <a:r>
              <a:rPr lang="en-US" sz="2800" b="1" dirty="0" err="1" smtClean="0">
                <a:solidFill>
                  <a:srgbClr val="FF0000"/>
                </a:solidFill>
                <a:latin typeface="Times New Roman" pitchFamily="18" charset="0"/>
                <a:cs typeface="Times New Roman" pitchFamily="18" charset="0"/>
              </a:rPr>
              <a:t>Kết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thúc</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Cô</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và</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trẻ</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hát</a:t>
            </a:r>
            <a:r>
              <a:rPr lang="en-US" sz="2800" b="1" dirty="0" smtClean="0">
                <a:solidFill>
                  <a:srgbClr val="FF0000"/>
                </a:solidFill>
                <a:latin typeface="Times New Roman" pitchFamily="18" charset="0"/>
                <a:cs typeface="Times New Roman" pitchFamily="18" charset="0"/>
              </a:rPr>
              <a:t> “Ra </a:t>
            </a:r>
            <a:r>
              <a:rPr lang="en-US" sz="2800" b="1" dirty="0" err="1" smtClean="0">
                <a:solidFill>
                  <a:srgbClr val="FF0000"/>
                </a:solidFill>
                <a:latin typeface="Times New Roman" pitchFamily="18" charset="0"/>
                <a:cs typeface="Times New Roman" pitchFamily="18" charset="0"/>
              </a:rPr>
              <a:t>vườn</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hoa</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và</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chuyển</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hoạt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động</a:t>
            </a:r>
            <a:endParaRPr lang="en-US" sz="2800" b="1" dirty="0">
              <a:solidFill>
                <a:srgbClr val="FF0000"/>
              </a:solidFill>
              <a:latin typeface="Times New Roman" pitchFamily="18" charset="0"/>
              <a:cs typeface="Times New Roman" pitchFamily="18" charset="0"/>
            </a:endParaRPr>
          </a:p>
        </p:txBody>
      </p:sp>
      <p:pic>
        <p:nvPicPr>
          <p:cNvPr id="6" name="Ra Choi Vuon Hoa.mp4">
            <a:hlinkClick r:id="" action="ppaction://media"/>
          </p:cNvPr>
          <p:cNvPicPr>
            <a:picLocks noRot="1" noChangeAspect="1"/>
          </p:cNvPicPr>
          <p:nvPr>
            <a:videoFile r:link="rId1"/>
          </p:nvPr>
        </p:nvPicPr>
        <p:blipFill>
          <a:blip r:embed="rId4"/>
          <a:stretch>
            <a:fillRect/>
          </a:stretch>
        </p:blipFill>
        <p:spPr>
          <a:xfrm>
            <a:off x="838200" y="990600"/>
            <a:ext cx="7620000" cy="5715000"/>
          </a:xfrm>
          <a:prstGeom prst="rect">
            <a:avLst/>
          </a:prstGeom>
        </p:spPr>
      </p:pic>
    </p:spTree>
    <p:extLst>
      <p:ext uri="{BB962C8B-B14F-4D97-AF65-F5344CB8AC3E}">
        <p14:creationId xmlns:p14="http://schemas.microsoft.com/office/powerpoint/2010/main" val="3620367446"/>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1066800" y="2362200"/>
            <a:ext cx="7620000" cy="1371600"/>
          </a:xfrm>
        </p:spPr>
        <p:txBody>
          <a:bodyPr>
            <a:noAutofit/>
          </a:bodyPr>
          <a:lstStyle/>
          <a:p>
            <a:pPr marL="514350" indent="-514350">
              <a:buNone/>
            </a:pPr>
            <a:r>
              <a:rPr lang="en-US" sz="2000" b="1" dirty="0" smtClean="0">
                <a:solidFill>
                  <a:srgbClr val="0070C0"/>
                </a:solidFill>
                <a:latin typeface="Times New Roman" pitchFamily="18" charset="0"/>
                <a:cs typeface="Times New Roman" pitchFamily="18" charset="0"/>
              </a:rPr>
              <a:t>1. </a:t>
            </a:r>
            <a:r>
              <a:rPr lang="vi-VN" sz="2000" b="1" dirty="0" smtClean="0">
                <a:solidFill>
                  <a:srgbClr val="0070C0"/>
                </a:solidFill>
                <a:latin typeface="Times New Roman" pitchFamily="18" charset="0"/>
                <a:cs typeface="Times New Roman" pitchFamily="18" charset="0"/>
              </a:rPr>
              <a:t>Kiến thức:</a:t>
            </a:r>
          </a:p>
          <a:p>
            <a:pP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chui</a:t>
            </a:r>
            <a:r>
              <a:rPr lang="en-US" sz="2000" dirty="0" smtClean="0">
                <a:latin typeface="Times New Roman" pitchFamily="18" charset="0"/>
                <a:cs typeface="Times New Roman" pitchFamily="18" charset="0"/>
              </a:rPr>
              <a:t> qua </a:t>
            </a:r>
            <a:r>
              <a:rPr lang="en-US" sz="2000" dirty="0" err="1" smtClean="0">
                <a:latin typeface="Times New Roman" pitchFamily="18" charset="0"/>
                <a:cs typeface="Times New Roman" pitchFamily="18" charset="0"/>
              </a:rPr>
              <a:t>cổng</a:t>
            </a:r>
            <a:r>
              <a:rPr lang="en-US" sz="2000" dirty="0" smtClean="0">
                <a:latin typeface="Times New Roman" pitchFamily="18" charset="0"/>
                <a:cs typeface="Times New Roman" pitchFamily="18" charset="0"/>
              </a:rPr>
              <a:t>”</a:t>
            </a:r>
          </a:p>
          <a:p>
            <a:pP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a:t>
            </a:r>
          </a:p>
          <a:p>
            <a:pPr marL="514350" indent="-514350">
              <a:buNone/>
            </a:pPr>
            <a:endParaRPr lang="vi-VN" sz="2000" dirty="0" smtClean="0"/>
          </a:p>
        </p:txBody>
      </p:sp>
      <p:sp>
        <p:nvSpPr>
          <p:cNvPr id="4" name="Content Placeholder 2"/>
          <p:cNvSpPr txBox="1">
            <a:spLocks/>
          </p:cNvSpPr>
          <p:nvPr/>
        </p:nvSpPr>
        <p:spPr>
          <a:xfrm>
            <a:off x="1066800" y="5029200"/>
            <a:ext cx="7620000" cy="15240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en-US" sz="2000" b="1" dirty="0" smtClean="0">
                <a:solidFill>
                  <a:srgbClr val="0070C0"/>
                </a:solidFill>
                <a:latin typeface="Times New Roman" pitchFamily="18" charset="0"/>
                <a:cs typeface="Times New Roman" pitchFamily="18" charset="0"/>
              </a:rPr>
              <a:t>3. </a:t>
            </a:r>
            <a:r>
              <a:rPr kumimoji="0" lang="vi-VN"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Thái</a:t>
            </a:r>
            <a:r>
              <a:rPr kumimoji="0" lang="vi-VN"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rPr>
              <a:t> độ:</a:t>
            </a:r>
            <a:endParaRPr kumimoji="0" lang="en-US"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endParaRPr>
          </a:p>
          <a:p>
            <a:pPr marL="514350" lvl="0" indent="-514350">
              <a:spcBef>
                <a:spcPct val="20000"/>
              </a:spcBef>
              <a:defRPr/>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tham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endParaRPr kumimoji="0" lang="vi-VN" sz="20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5" name="Content Placeholder 2"/>
          <p:cNvSpPr txBox="1">
            <a:spLocks/>
          </p:cNvSpPr>
          <p:nvPr/>
        </p:nvSpPr>
        <p:spPr>
          <a:xfrm>
            <a:off x="1143000" y="3657600"/>
            <a:ext cx="7620000" cy="1371600"/>
          </a:xfrm>
          <a:prstGeom prst="rect">
            <a:avLst/>
          </a:prstGeom>
        </p:spPr>
        <p:txBody>
          <a:bodyPr vert="horz" lIns="91440" tIns="45720" rIns="91440" bIns="45720" rtlCol="0">
            <a:noAutofit/>
          </a:bodyPr>
          <a:lstStyle/>
          <a:p>
            <a:r>
              <a:rPr kumimoji="0" lang="en-US"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2. </a:t>
            </a:r>
            <a:r>
              <a:rPr kumimoji="0" lang="vi-VN"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Kỹ</a:t>
            </a:r>
            <a:r>
              <a:rPr kumimoji="0" lang="vi-VN"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rPr>
              <a:t> năng:</a:t>
            </a:r>
            <a:endParaRPr kumimoji="0" lang="en-US"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endParaRP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tay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cẳng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chui</a:t>
            </a:r>
            <a:r>
              <a:rPr lang="en-US" sz="2000" dirty="0" smtClean="0">
                <a:latin typeface="Times New Roman" pitchFamily="18" charset="0"/>
                <a:cs typeface="Times New Roman" pitchFamily="18" charset="0"/>
              </a:rPr>
              <a:t> qua </a:t>
            </a:r>
            <a:r>
              <a:rPr lang="en-US" sz="2000" dirty="0" err="1" smtClean="0">
                <a:latin typeface="Times New Roman" pitchFamily="18" charset="0"/>
                <a:cs typeface="Times New Roman" pitchFamily="18" charset="0"/>
              </a:rPr>
              <a:t>cổng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đổ</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cổng</a:t>
            </a:r>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Rèn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mạnh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khéo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léo</a:t>
            </a:r>
            <a:r>
              <a:rPr lang="en-US" sz="2000" dirty="0" smtClean="0">
                <a:latin typeface="Times New Roman" pitchFamily="18" charset="0"/>
                <a:cs typeface="Times New Roman" pitchFamily="18" charset="0"/>
              </a:rPr>
              <a:t>.</a:t>
            </a:r>
          </a:p>
          <a:p>
            <a:pPr marL="514350" marR="0" lvl="0" indent="-514350" algn="l" defTabSz="914400" rtl="0" eaLnBrk="1" fontAlgn="auto" latinLnBrk="0" hangingPunct="1">
              <a:lnSpc>
                <a:spcPct val="100000"/>
              </a:lnSpc>
              <a:spcBef>
                <a:spcPct val="20000"/>
              </a:spcBef>
              <a:spcAft>
                <a:spcPts val="0"/>
              </a:spcAft>
              <a:buClrTx/>
              <a:buSzTx/>
              <a:tabLst/>
              <a:defRPr/>
            </a:pPr>
            <a:r>
              <a:rPr kumimoji="0" lang="vi-VN" sz="2000" b="1" i="0" u="none" strike="noStrike" kern="1200" cap="none" spc="0" normalizeH="0" noProof="0" dirty="0" smtClean="0">
                <a:ln>
                  <a:noFill/>
                </a:ln>
                <a:solidFill>
                  <a:srgbClr val="0070C0"/>
                </a:solidFill>
                <a:effectLst/>
                <a:uLnTx/>
                <a:uFillTx/>
                <a:latin typeface="Times New Roman" pitchFamily="18" charset="0"/>
                <a:cs typeface="Times New Roman" pitchFamily="18" charset="0"/>
              </a:rPr>
              <a:t> </a:t>
            </a:r>
            <a:endParaRPr kumimoji="0" lang="vi-VN" sz="20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endParaRPr>
          </a:p>
          <a:p>
            <a:pPr marL="514350" marR="0" lvl="0" indent="-51435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4)">
                                      <p:cBhvr>
                                        <p:cTn id="33" dur="2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dissolv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905000" y="2514600"/>
            <a:ext cx="5715000" cy="2286000"/>
          </a:xfrm>
        </p:spPr>
        <p:txBody>
          <a:bodyPr>
            <a:noAutofit/>
          </a:bodyPr>
          <a:lstStyle/>
          <a:p>
            <a:pPr marL="514350" indent="-514350">
              <a:buAutoNum type="arabicPeriod"/>
            </a:pPr>
            <a:r>
              <a:rPr lang="vi-VN" sz="2000" b="1" dirty="0" smtClean="0">
                <a:solidFill>
                  <a:srgbClr val="FF0000"/>
                </a:solidFill>
                <a:latin typeface="Times New Roman" pitchFamily="18" charset="0"/>
                <a:cs typeface="Times New Roman" pitchFamily="18" charset="0"/>
              </a:rPr>
              <a:t>Đồ dùng của cô:</a:t>
            </a:r>
          </a:p>
          <a:p>
            <a:pPr marL="514350" indent="-514350">
              <a:buFontTx/>
              <a:buChar char="-"/>
            </a:pPr>
            <a:r>
              <a:rPr lang="vi-VN" sz="2000" dirty="0" smtClean="0">
                <a:latin typeface="Times New Roman" pitchFamily="18" charset="0"/>
                <a:cs typeface="Times New Roman" pitchFamily="18" charset="0"/>
              </a:rPr>
              <a:t>Giáo án điện tử</a:t>
            </a:r>
            <a:r>
              <a:rPr lang="en-US" sz="2000" dirty="0" smtClean="0">
                <a:latin typeface="Times New Roman" pitchFamily="18" charset="0"/>
                <a:cs typeface="Times New Roman" pitchFamily="18" charset="0"/>
              </a:rPr>
              <a:t>, b</a:t>
            </a:r>
            <a:r>
              <a:rPr lang="vi-VN" sz="2000" dirty="0" smtClean="0">
                <a:latin typeface="Times New Roman" pitchFamily="18" charset="0"/>
                <a:cs typeface="Times New Roman" pitchFamily="18" charset="0"/>
              </a:rPr>
              <a:t>ảng tương tác, que chỉ</a:t>
            </a:r>
          </a:p>
          <a:p>
            <a:pPr marL="514350" indent="-514350">
              <a:buFontTx/>
              <a:buChar char="-"/>
            </a:pPr>
            <a:r>
              <a:rPr lang="vi-VN" sz="2000" dirty="0" smtClean="0">
                <a:latin typeface="Times New Roman" pitchFamily="18" charset="0"/>
                <a:cs typeface="Times New Roman" pitchFamily="18" charset="0"/>
              </a:rPr>
              <a:t>Nhạc trò chơi</a:t>
            </a:r>
            <a:r>
              <a:rPr lang="en-US" sz="2000" dirty="0" smtClean="0">
                <a:latin typeface="Times New Roman" pitchFamily="18" charset="0"/>
                <a:cs typeface="Times New Roman" pitchFamily="18" charset="0"/>
              </a:rPr>
              <a:t>, l</a:t>
            </a:r>
            <a:r>
              <a:rPr lang="vi-VN" sz="2000" dirty="0" smtClean="0">
                <a:latin typeface="Times New Roman" pitchFamily="18" charset="0"/>
                <a:cs typeface="Times New Roman" pitchFamily="18" charset="0"/>
              </a:rPr>
              <a:t>oa, Đài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trống</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pPr marL="514350" indent="-514350">
              <a:buFontTx/>
              <a:buChar char="-"/>
            </a:pPr>
            <a:r>
              <a:rPr lang="en-US" sz="2000" dirty="0" err="1" smtClean="0">
                <a:latin typeface="Times New Roman" pitchFamily="18" charset="0"/>
                <a:cs typeface="Times New Roman" pitchFamily="18" charset="0"/>
              </a:rPr>
              <a:t>Sân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a:t>
            </a:r>
          </a:p>
          <a:p>
            <a:pPr marL="514350" indent="-514350">
              <a:buFontTx/>
              <a:buChar char="-"/>
            </a:pPr>
            <a:r>
              <a:rPr lang="en-US" sz="2000" dirty="0" err="1" smtClean="0">
                <a:latin typeface="Times New Roman" pitchFamily="18" charset="0"/>
                <a:cs typeface="Times New Roman" pitchFamily="18" charset="0"/>
              </a:rPr>
              <a:t>Cổng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đích</a:t>
            </a:r>
            <a:r>
              <a:rPr lang="en-US" sz="2000" dirty="0" smtClean="0">
                <a:latin typeface="Times New Roman" pitchFamily="18" charset="0"/>
                <a:cs typeface="Times New Roman" pitchFamily="18" charset="0"/>
              </a:rPr>
              <a:t>.</a:t>
            </a:r>
          </a:p>
          <a:p>
            <a:pPr marL="514350" indent="-514350">
              <a:buFontTx/>
              <a:buChar char="-"/>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loại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endParaRPr lang="en-US" sz="2000" dirty="0" smtClean="0">
              <a:latin typeface="Times New Roman" pitchFamily="18" charset="0"/>
              <a:cs typeface="Times New Roman" pitchFamily="18" charset="0"/>
            </a:endParaRPr>
          </a:p>
          <a:p>
            <a:pPr marL="514350" indent="-514350">
              <a:buNone/>
            </a:pPr>
            <a:endParaRPr lang="vi-VN" sz="2000" dirty="0" smtClean="0">
              <a:solidFill>
                <a:srgbClr val="7030A0"/>
              </a:solidFill>
              <a:latin typeface="Times New Roman" pitchFamily="18" charset="0"/>
              <a:cs typeface="Times New Roman" pitchFamily="18" charset="0"/>
            </a:endParaRPr>
          </a:p>
        </p:txBody>
      </p:sp>
      <p:sp>
        <p:nvSpPr>
          <p:cNvPr id="4" name="Content Placeholder 2"/>
          <p:cNvSpPr txBox="1">
            <a:spLocks/>
          </p:cNvSpPr>
          <p:nvPr/>
        </p:nvSpPr>
        <p:spPr>
          <a:xfrm>
            <a:off x="1905000" y="4800600"/>
            <a:ext cx="5791200" cy="25146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vi-VN" sz="2000" b="1" dirty="0" smtClean="0">
                <a:solidFill>
                  <a:srgbClr val="FF0000"/>
                </a:solidFill>
                <a:latin typeface="Times New Roman" pitchFamily="18" charset="0"/>
                <a:cs typeface="Times New Roman" pitchFamily="18" charset="0"/>
              </a:rPr>
              <a:t>2.    Đồ dùng của trẻ:</a:t>
            </a:r>
          </a:p>
          <a:p>
            <a:pPr marL="514350" lvl="0" indent="-514350">
              <a:spcBef>
                <a:spcPct val="20000"/>
              </a:spcBef>
              <a:buFontTx/>
              <a:buChar char="-"/>
              <a:defRPr/>
            </a:pPr>
            <a:r>
              <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rPr>
              <a:t>Trang</a:t>
            </a:r>
            <a:r>
              <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rPr>
              <a:t> phục gọn gàng phù hợp gọn gàng</a:t>
            </a:r>
            <a:endParaRPr kumimoji="0" lang="en-US" sz="2000" b="0" i="0" u="none" strike="noStrike" kern="1200" cap="none" spc="0" normalizeH="0" noProof="0" dirty="0" smtClean="0">
              <a:ln>
                <a:noFill/>
              </a:ln>
              <a:effectLst/>
              <a:uLnTx/>
              <a:uFillTx/>
              <a:latin typeface="Times New Roman" pitchFamily="18" charset="0"/>
              <a:ea typeface="+mn-ea"/>
              <a:cs typeface="Times New Roman" pitchFamily="18" charset="0"/>
            </a:endParaRPr>
          </a:p>
          <a:p>
            <a:pPr marL="514350" lvl="0" indent="-514350">
              <a:spcBef>
                <a:spcPct val="20000"/>
              </a:spcBef>
              <a:defRPr/>
            </a:pPr>
            <a:endPar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9" dur="500"/>
                                        <p:tgtEl>
                                          <p:spTgt spid="3">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5" presetClass="entr" presetSubtype="0"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p:cTn id="54" dur="1000" fill="hold"/>
                                        <p:tgtEl>
                                          <p:spTgt spid="4"/>
                                        </p:tgtEl>
                                        <p:attrNameLst>
                                          <p:attrName>ppt_w</p:attrName>
                                        </p:attrNameLst>
                                      </p:cBhvr>
                                      <p:tavLst>
                                        <p:tav tm="0">
                                          <p:val>
                                            <p:strVal val="#ppt_w*0.70"/>
                                          </p:val>
                                        </p:tav>
                                        <p:tav tm="100000">
                                          <p:val>
                                            <p:strVal val="#ppt_w"/>
                                          </p:val>
                                        </p:tav>
                                      </p:tavLst>
                                    </p:anim>
                                    <p:anim calcmode="lin" valueType="num">
                                      <p:cBhvr>
                                        <p:cTn id="55" dur="1000" fill="hold"/>
                                        <p:tgtEl>
                                          <p:spTgt spid="4"/>
                                        </p:tgtEl>
                                        <p:attrNameLst>
                                          <p:attrName>ppt_h</p:attrName>
                                        </p:attrNameLst>
                                      </p:cBhvr>
                                      <p:tavLst>
                                        <p:tav tm="0">
                                          <p:val>
                                            <p:strVal val="#ppt_h"/>
                                          </p:val>
                                        </p:tav>
                                        <p:tav tm="100000">
                                          <p:val>
                                            <p:strVal val="#ppt_h"/>
                                          </p:val>
                                        </p:tav>
                                      </p:tavLst>
                                    </p:anim>
                                    <p:animEffect transition="in" filter="fade">
                                      <p:cBhvr>
                                        <p:cTn id="5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B0F0">
            <a:alpha val="41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839200" cy="762000"/>
          </a:xfrm>
        </p:spPr>
        <p:txBody>
          <a:bodyPr>
            <a:noAutofit/>
          </a:bodyPr>
          <a:lstStyle/>
          <a:p>
            <a:r>
              <a:rPr lang="en-US" sz="3200" b="1" dirty="0" smtClean="0">
                <a:solidFill>
                  <a:srgbClr val="FF0000"/>
                </a:solidFill>
                <a:latin typeface="Times New Roman" pitchFamily="18" charset="0"/>
                <a:cs typeface="Times New Roman" pitchFamily="18" charset="0"/>
              </a:rPr>
              <a:t>1. </a:t>
            </a:r>
            <a:r>
              <a:rPr lang="vi-VN" sz="3200" b="1" dirty="0" smtClean="0">
                <a:solidFill>
                  <a:srgbClr val="FF0000"/>
                </a:solidFill>
                <a:latin typeface="Times New Roman" pitchFamily="18" charset="0"/>
                <a:cs typeface="Times New Roman" pitchFamily="18" charset="0"/>
              </a:rPr>
              <a:t>Ổn định tổ chức: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Cô</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và</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trẻ</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hát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Màu</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hoa</a:t>
            </a:r>
            <a:r>
              <a:rPr lang="en-US" sz="3200" b="1" dirty="0" smtClean="0">
                <a:solidFill>
                  <a:srgbClr val="FF0000"/>
                </a:solidFill>
                <a:latin typeface="Times New Roman" pitchFamily="18" charset="0"/>
                <a:cs typeface="Times New Roman" pitchFamily="18" charset="0"/>
              </a:rPr>
              <a:t>”</a:t>
            </a:r>
            <a:endParaRPr lang="en-US" sz="3200" b="1" dirty="0">
              <a:solidFill>
                <a:srgbClr val="FF0000"/>
              </a:solidFill>
              <a:latin typeface="Times New Roman" pitchFamily="18" charset="0"/>
              <a:cs typeface="Times New Roman" pitchFamily="18" charset="0"/>
            </a:endParaRPr>
          </a:p>
        </p:txBody>
      </p:sp>
      <p:pic>
        <p:nvPicPr>
          <p:cNvPr id="8" name="Màu Hoa - Nhạc Thiếu Nhi Có Lời.mp4">
            <a:hlinkClick r:id="" action="ppaction://media"/>
          </p:cNvPr>
          <p:cNvPicPr>
            <a:picLocks noRot="1" noChangeAspect="1"/>
          </p:cNvPicPr>
          <p:nvPr>
            <a:videoFile r:link="rId1"/>
          </p:nvPr>
        </p:nvPicPr>
        <p:blipFill>
          <a:blip r:embed="rId3"/>
          <a:stretch>
            <a:fillRect/>
          </a:stretch>
        </p:blipFill>
        <p:spPr>
          <a:xfrm>
            <a:off x="457200" y="742950"/>
            <a:ext cx="8153400" cy="565785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5"/>
          <a:srcRect b="4444"/>
          <a:stretch>
            <a:fillRect/>
          </a:stretch>
        </p:blipFill>
        <p:spPr bwMode="auto">
          <a:xfrm>
            <a:off x="0" y="0"/>
            <a:ext cx="9144000" cy="6858000"/>
          </a:xfrm>
          <a:prstGeom prst="rect">
            <a:avLst/>
          </a:prstGeom>
          <a:noFill/>
          <a:ln w="9525">
            <a:noFill/>
            <a:miter lim="800000"/>
            <a:headEnd/>
            <a:tailEnd/>
          </a:ln>
        </p:spPr>
      </p:pic>
      <p:sp>
        <p:nvSpPr>
          <p:cNvPr id="143363" name="Text Box 3"/>
          <p:cNvSpPr txBox="1">
            <a:spLocks noChangeArrowheads="1"/>
          </p:cNvSpPr>
          <p:nvPr/>
        </p:nvSpPr>
        <p:spPr bwMode="auto">
          <a:xfrm>
            <a:off x="533400" y="0"/>
            <a:ext cx="8153400" cy="2739211"/>
          </a:xfrm>
          <a:prstGeom prst="rect">
            <a:avLst/>
          </a:prstGeom>
          <a:noFill/>
          <a:ln w="9525">
            <a:noFill/>
            <a:miter lim="800000"/>
            <a:headEnd/>
            <a:tailEnd/>
          </a:ln>
        </p:spPr>
        <p:txBody>
          <a:bodyPr>
            <a:spAutoFit/>
          </a:bodyPr>
          <a:lstStyle/>
          <a:p>
            <a:pPr marL="342900" indent="-342900" algn="ctr"/>
            <a:r>
              <a:rPr lang="en-US" sz="3200" b="1" dirty="0" smtClean="0">
                <a:solidFill>
                  <a:srgbClr val="FF0000"/>
                </a:solidFill>
                <a:latin typeface="Times New Roman" pitchFamily="18" charset="0"/>
                <a:cs typeface="Times New Roman" pitchFamily="18" charset="0"/>
              </a:rPr>
              <a:t>2. </a:t>
            </a:r>
            <a:r>
              <a:rPr lang="en-US" sz="3200" b="1" dirty="0" err="1" smtClean="0">
                <a:solidFill>
                  <a:srgbClr val="FF0000"/>
                </a:solidFill>
                <a:latin typeface="Times New Roman" pitchFamily="18" charset="0"/>
                <a:cs typeface="Times New Roman" pitchFamily="18" charset="0"/>
              </a:rPr>
              <a:t>Phương</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pháp</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hình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thức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tổ</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chức</a:t>
            </a:r>
            <a:r>
              <a:rPr lang="en-US" sz="3200" b="1" dirty="0" smtClean="0">
                <a:solidFill>
                  <a:srgbClr val="FF0000"/>
                </a:solidFill>
                <a:latin typeface="Times New Roman" pitchFamily="18" charset="0"/>
                <a:cs typeface="Times New Roman" pitchFamily="18" charset="0"/>
              </a:rPr>
              <a:t>:</a:t>
            </a:r>
          </a:p>
          <a:p>
            <a:pPr marL="342900" indent="-342900" algn="ctr"/>
            <a:r>
              <a:rPr lang="en-US" sz="3200" b="1" dirty="0" smtClean="0">
                <a:solidFill>
                  <a:srgbClr val="FF0000"/>
                </a:solidFill>
                <a:latin typeface="Times New Roman" pitchFamily="18" charset="0"/>
                <a:cs typeface="Times New Roman" pitchFamily="18" charset="0"/>
              </a:rPr>
              <a:t>a. </a:t>
            </a:r>
            <a:r>
              <a:rPr lang="en-US" sz="3200" b="1" dirty="0" err="1" smtClean="0">
                <a:solidFill>
                  <a:srgbClr val="FF0000"/>
                </a:solidFill>
                <a:latin typeface="Times New Roman" pitchFamily="18" charset="0"/>
                <a:cs typeface="Times New Roman" pitchFamily="18" charset="0"/>
              </a:rPr>
              <a:t>Khởi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endParaRPr lang="en-US" sz="3200" b="1" dirty="0" smtClean="0">
              <a:solidFill>
                <a:srgbClr val="FF0000"/>
              </a:solidFill>
              <a:latin typeface="Times New Roman" pitchFamily="18" charset="0"/>
              <a:cs typeface="Times New Roman" pitchFamily="18" charset="0"/>
            </a:endParaRPr>
          </a:p>
          <a:p>
            <a:pPr marL="342900" indent="-342900" algn="ctr"/>
            <a:endParaRPr lang="en-US" sz="6000" b="1" dirty="0">
              <a:solidFill>
                <a:srgbClr val="FF00FF"/>
              </a:solidFill>
              <a:latin typeface="Times New Roman" pitchFamily="18" charset="0"/>
              <a:cs typeface="Times New Roman" pitchFamily="18" charset="0"/>
            </a:endParaRPr>
          </a:p>
          <a:p>
            <a:pPr marL="342900" indent="-342900" algn="ctr"/>
            <a:endParaRPr lang="en-US" sz="4400" b="1" dirty="0">
              <a:solidFill>
                <a:srgbClr val="FF00FF"/>
              </a:solidFill>
              <a:latin typeface="Times New Roman" pitchFamily="18" charset="0"/>
              <a:cs typeface="Times New Roman" pitchFamily="18" charset="0"/>
            </a:endParaRPr>
          </a:p>
        </p:txBody>
      </p:sp>
      <p:pic>
        <p:nvPicPr>
          <p:cNvPr id="7" name="Đoàn tàu nhỏ xíu - Nhạc thiếu nhi.mp4">
            <a:hlinkClick r:id="" action="ppaction://media"/>
          </p:cNvPr>
          <p:cNvPicPr>
            <a:picLocks noRot="1" noChangeAspect="1"/>
          </p:cNvPicPr>
          <p:nvPr>
            <a:videoFile r:link="rId1"/>
          </p:nvPr>
        </p:nvPicPr>
        <p:blipFill>
          <a:blip r:embed="rId6" cstate="print"/>
          <a:stretch>
            <a:fillRect/>
          </a:stretch>
        </p:blipFill>
        <p:spPr>
          <a:xfrm>
            <a:off x="8458200" y="6172200"/>
            <a:ext cx="685800" cy="609600"/>
          </a:xfrm>
          <a:prstGeom prst="rect">
            <a:avLst/>
          </a:prstGeom>
        </p:spPr>
      </p:pic>
      <p:pic>
        <p:nvPicPr>
          <p:cNvPr id="6" name="Picture 5" descr="53933987_366090797448223_999743527514537984_n.jpg"/>
          <p:cNvPicPr>
            <a:picLocks noChangeAspect="1"/>
          </p:cNvPicPr>
          <p:nvPr/>
        </p:nvPicPr>
        <p:blipFill>
          <a:blip r:embed="rId7"/>
          <a:stretch>
            <a:fillRect/>
          </a:stretch>
        </p:blipFill>
        <p:spPr>
          <a:xfrm>
            <a:off x="1066800" y="1143000"/>
            <a:ext cx="7162800" cy="5372100"/>
          </a:xfrm>
          <a:prstGeom prst="rect">
            <a:avLst/>
          </a:prstGeom>
        </p:spPr>
      </p:pic>
      <p:pic>
        <p:nvPicPr>
          <p:cNvPr id="8" name="Biboxinhxich.mp3">
            <a:hlinkClick r:id="" action="ppaction://media"/>
          </p:cNvPr>
          <p:cNvPicPr>
            <a:picLocks noRot="1" noChangeAspect="1"/>
          </p:cNvPicPr>
          <p:nvPr>
            <a:audioFile r:link="rId2"/>
          </p:nvPr>
        </p:nvPicPr>
        <p:blipFill>
          <a:blip r:embed="rId8"/>
          <a:stretch>
            <a:fillRect/>
          </a:stretch>
        </p:blipFill>
        <p:spPr>
          <a:xfrm>
            <a:off x="8305800" y="3657600"/>
            <a:ext cx="533400" cy="533400"/>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5739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7"/>
                </p:tgtEl>
              </p:cMediaNode>
            </p:video>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7000" r="-27000"/>
          </a:stretch>
        </a:blipFill>
        <a:effectLst/>
      </p:bgPr>
    </p:bg>
    <p:spTree>
      <p:nvGrpSpPr>
        <p:cNvPr id="1" name=""/>
        <p:cNvGrpSpPr/>
        <p:nvPr/>
      </p:nvGrpSpPr>
      <p:grpSpPr>
        <a:xfrm>
          <a:off x="0" y="0"/>
          <a:ext cx="0" cy="0"/>
          <a:chOff x="0" y="0"/>
          <a:chExt cx="0" cy="0"/>
        </a:xfrm>
      </p:grpSpPr>
      <p:sp>
        <p:nvSpPr>
          <p:cNvPr id="47110" name="Text Box 6"/>
          <p:cNvSpPr txBox="1">
            <a:spLocks noChangeArrowheads="1"/>
          </p:cNvSpPr>
          <p:nvPr/>
        </p:nvSpPr>
        <p:spPr bwMode="auto">
          <a:xfrm>
            <a:off x="762000" y="609600"/>
            <a:ext cx="7772400" cy="2985433"/>
          </a:xfrm>
          <a:prstGeom prst="rect">
            <a:avLst/>
          </a:prstGeom>
          <a:noFill/>
          <a:ln w="9525">
            <a:noFill/>
            <a:miter lim="800000"/>
            <a:headEnd/>
            <a:tailEnd/>
          </a:ln>
        </p:spPr>
        <p:txBody>
          <a:bodyPr wrap="square">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3600" b="1" dirty="0" smtClean="0">
                <a:solidFill>
                  <a:srgbClr val="FF0000"/>
                </a:solidFill>
                <a:latin typeface="Times New Roman" pitchFamily="18" charset="0"/>
                <a:cs typeface="Times New Roman" pitchFamily="18" charset="0"/>
              </a:rPr>
              <a:t>b. </a:t>
            </a:r>
            <a:r>
              <a:rPr lang="en-US" sz="3600" b="1" dirty="0" err="1" smtClean="0">
                <a:solidFill>
                  <a:srgbClr val="FF0000"/>
                </a:solidFill>
                <a:latin typeface="Times New Roman" pitchFamily="18" charset="0"/>
                <a:cs typeface="Times New Roman" pitchFamily="18" charset="0"/>
              </a:rPr>
              <a:t>Trọng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động</a:t>
            </a:r>
            <a:endParaRPr lang="en-US" sz="3600" i="1" dirty="0">
              <a:solidFill>
                <a:srgbClr val="FF0000"/>
              </a:solidFill>
              <a:latin typeface="Times New Roman" pitchFamily="18" charset="0"/>
              <a:cs typeface="Times New Roman" pitchFamily="18" charset="0"/>
            </a:endParaRPr>
          </a:p>
          <a:p>
            <a:pPr algn="ct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Bài</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tập</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phát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triển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chung</a:t>
            </a:r>
            <a:r>
              <a:rPr lang="en-US" sz="3600" b="1" dirty="0" smtClean="0">
                <a:solidFill>
                  <a:srgbClr val="FF0000"/>
                </a:solidFill>
                <a:latin typeface="Times New Roman" pitchFamily="18" charset="0"/>
                <a:cs typeface="Times New Roman" pitchFamily="18" charset="0"/>
              </a:rPr>
              <a:t>: </a:t>
            </a:r>
          </a:p>
          <a:p>
            <a:pPr algn="ctr"/>
            <a:endParaRPr lang="en-US" sz="7200" b="1" dirty="0">
              <a:solidFill>
                <a:srgbClr val="9900CC"/>
              </a:solidFill>
              <a:latin typeface="Times New Roman" pitchFamily="18" charset="0"/>
              <a:cs typeface="Times New Roman" pitchFamily="18" charset="0"/>
            </a:endParaRPr>
          </a:p>
        </p:txBody>
      </p:sp>
      <p:pic>
        <p:nvPicPr>
          <p:cNvPr id="10" name="ConCaoCao-BaoNgu-2751662.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163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4447" y="-228600"/>
            <a:ext cx="9139553" cy="6858000"/>
          </a:xfrm>
          <a:prstGeom prst="rect">
            <a:avLst/>
          </a:prstGeom>
        </p:spPr>
      </p:pic>
      <p:sp>
        <p:nvSpPr>
          <p:cNvPr id="5" name="TextBox 4"/>
          <p:cNvSpPr txBox="1"/>
          <p:nvPr/>
        </p:nvSpPr>
        <p:spPr>
          <a:xfrm>
            <a:off x="457200" y="685800"/>
            <a:ext cx="82296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Vận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cơ</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bản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Bò</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thấp</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chui</a:t>
            </a:r>
            <a:r>
              <a:rPr lang="en-US" sz="3200" b="1" dirty="0" smtClean="0">
                <a:solidFill>
                  <a:srgbClr val="FF0000"/>
                </a:solidFill>
                <a:latin typeface="Times New Roman" pitchFamily="18" charset="0"/>
                <a:cs typeface="Times New Roman" pitchFamily="18" charset="0"/>
              </a:rPr>
              <a:t> qua </a:t>
            </a:r>
            <a:r>
              <a:rPr lang="en-US" sz="3200" b="1" dirty="0" err="1" smtClean="0">
                <a:solidFill>
                  <a:srgbClr val="FF0000"/>
                </a:solidFill>
                <a:latin typeface="Times New Roman" pitchFamily="18" charset="0"/>
                <a:cs typeface="Times New Roman" pitchFamily="18" charset="0"/>
              </a:rPr>
              <a:t>cổng</a:t>
            </a:r>
            <a:r>
              <a:rPr lang="en-US" sz="3200" b="1" dirty="0" smtClean="0">
                <a:solidFill>
                  <a:srgbClr val="FF0000"/>
                </a:solidFill>
                <a:latin typeface="Times New Roman" pitchFamily="18" charset="0"/>
                <a:cs typeface="Times New Roman" pitchFamily="18" charset="0"/>
              </a:rPr>
              <a:t>”</a:t>
            </a:r>
            <a:endParaRPr lang="en-US" sz="3200" b="1" dirty="0">
              <a:solidFill>
                <a:srgbClr val="FF0000"/>
              </a:solidFill>
              <a:latin typeface="Times New Roman" pitchFamily="18" charset="0"/>
              <a:cs typeface="Times New Roman" pitchFamily="18" charset="0"/>
            </a:endParaRPr>
          </a:p>
        </p:txBody>
      </p:sp>
      <p:sp>
        <p:nvSpPr>
          <p:cNvPr id="8" name="Rectangle 7"/>
          <p:cNvSpPr/>
          <p:nvPr/>
        </p:nvSpPr>
        <p:spPr>
          <a:xfrm>
            <a:off x="914400" y="1371600"/>
            <a:ext cx="7010400" cy="4832092"/>
          </a:xfrm>
          <a:prstGeom prst="rect">
            <a:avLst/>
          </a:prstGeom>
        </p:spPr>
        <p:txBody>
          <a:bodyPr wrap="square">
            <a:spAutoFit/>
          </a:bodyPr>
          <a:lstStyle/>
          <a:p>
            <a:pPr algn="just"/>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Cô</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làm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mẫu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lần</a:t>
            </a:r>
            <a:r>
              <a:rPr lang="en-US" sz="2800" dirty="0" smtClean="0">
                <a:solidFill>
                  <a:srgbClr val="7030A0"/>
                </a:solidFill>
                <a:latin typeface="Times New Roman" pitchFamily="18" charset="0"/>
                <a:cs typeface="Times New Roman" pitchFamily="18" charset="0"/>
              </a:rPr>
              <a:t> 1: </a:t>
            </a:r>
            <a:r>
              <a:rPr lang="en-US" sz="2800" dirty="0" err="1" smtClean="0">
                <a:solidFill>
                  <a:srgbClr val="7030A0"/>
                </a:solidFill>
                <a:latin typeface="Times New Roman" pitchFamily="18" charset="0"/>
                <a:cs typeface="Times New Roman" pitchFamily="18" charset="0"/>
              </a:rPr>
              <a:t>Không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giải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thích</a:t>
            </a:r>
            <a:r>
              <a:rPr lang="en-US" sz="2800" dirty="0" smtClean="0">
                <a:solidFill>
                  <a:srgbClr val="7030A0"/>
                </a:solidFill>
                <a:latin typeface="Times New Roman" pitchFamily="18" charset="0"/>
                <a:cs typeface="Times New Roman" pitchFamily="18" charset="0"/>
              </a:rPr>
              <a:t>     </a:t>
            </a:r>
          </a:p>
          <a:p>
            <a:pPr algn="just">
              <a:buFontTx/>
              <a:buChar char="-"/>
            </a:pPr>
            <a:r>
              <a:rPr lang="en-US" sz="2800" dirty="0" err="1" smtClean="0">
                <a:solidFill>
                  <a:srgbClr val="7030A0"/>
                </a:solidFill>
                <a:latin typeface="Times New Roman" pitchFamily="18" charset="0"/>
                <a:cs typeface="Times New Roman" pitchFamily="18" charset="0"/>
              </a:rPr>
              <a:t>Cô</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làm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mẫu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lần</a:t>
            </a:r>
            <a:r>
              <a:rPr lang="en-US" sz="2800" dirty="0" smtClean="0">
                <a:solidFill>
                  <a:srgbClr val="7030A0"/>
                </a:solidFill>
                <a:latin typeface="Times New Roman" pitchFamily="18" charset="0"/>
                <a:cs typeface="Times New Roman" pitchFamily="18" charset="0"/>
              </a:rPr>
              <a:t> 2: </a:t>
            </a:r>
            <a:r>
              <a:rPr lang="vi-VN" sz="2800" dirty="0" smtClean="0">
                <a:solidFill>
                  <a:srgbClr val="7030A0"/>
                </a:solidFill>
                <a:latin typeface="Times New Roman" pitchFamily="18" charset="0"/>
                <a:cs typeface="Times New Roman" pitchFamily="18" charset="0"/>
              </a:rPr>
              <a:t>Tư thế chuẩn bị, cô quỳ trước vạch chuẩn cô quỳ bằng hai đầu gối hai bàn tay chống xuống đất, mắt nhìn thẳng.Khi có hiệu lệnh “Bắt đầu”, cô nhịp nhàng bò bằng tay nọ chân kia, tay thẳng, đầu không cúi, mắt hướng nhìn về phía trước cô đều rồi khéo léo chui qua cổng để không chạm vào cổng. Sau khi chui qua cổng cô đứng lên rồi đi về cuối hàng.</a:t>
            </a:r>
            <a:endParaRPr lang="en-US" sz="2800" dirty="0" smtClean="0">
              <a:solidFill>
                <a:srgbClr val="7030A0"/>
              </a:solidFill>
              <a:latin typeface="Times New Roman" pitchFamily="18" charset="0"/>
              <a:cs typeface="Times New Roman" pitchFamily="18" charset="0"/>
            </a:endParaRPr>
          </a:p>
          <a:p>
            <a:pPr algn="just"/>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Lần</a:t>
            </a:r>
            <a:r>
              <a:rPr lang="en-US" sz="2800" dirty="0" smtClean="0">
                <a:solidFill>
                  <a:srgbClr val="7030A0"/>
                </a:solidFill>
                <a:latin typeface="Times New Roman" pitchFamily="18" charset="0"/>
                <a:cs typeface="Times New Roman" pitchFamily="18" charset="0"/>
              </a:rPr>
              <a:t> 3: </a:t>
            </a:r>
            <a:r>
              <a:rPr lang="en-US" sz="2800" dirty="0" err="1" smtClean="0">
                <a:solidFill>
                  <a:srgbClr val="7030A0"/>
                </a:solidFill>
                <a:latin typeface="Times New Roman" pitchFamily="18" charset="0"/>
                <a:cs typeface="Times New Roman" pitchFamily="18" charset="0"/>
              </a:rPr>
              <a:t>gọi</a:t>
            </a:r>
            <a:r>
              <a:rPr lang="en-US" sz="2800" dirty="0" smtClean="0">
                <a:solidFill>
                  <a:srgbClr val="7030A0"/>
                </a:solidFill>
                <a:latin typeface="Times New Roman" pitchFamily="18" charset="0"/>
                <a:cs typeface="Times New Roman" pitchFamily="18" charset="0"/>
              </a:rPr>
              <a:t> 2 </a:t>
            </a:r>
            <a:r>
              <a:rPr lang="en-US" sz="2800" dirty="0" err="1" smtClean="0">
                <a:solidFill>
                  <a:srgbClr val="7030A0"/>
                </a:solidFill>
                <a:latin typeface="Times New Roman" pitchFamily="18" charset="0"/>
                <a:cs typeface="Times New Roman" pitchFamily="18" charset="0"/>
              </a:rPr>
              <a:t>trẻ</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khá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lên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thực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hiện</a:t>
            </a:r>
            <a:endParaRPr lang="en-US" sz="2800" dirty="0">
              <a:solidFill>
                <a:srgbClr val="7030A0"/>
              </a:solidFill>
              <a:latin typeface="Times New Roman" pitchFamily="18" charset="0"/>
              <a:cs typeface="Times New Roman" pitchFamily="18" charset="0"/>
            </a:endParaRPr>
          </a:p>
        </p:txBody>
      </p:sp>
    </p:spTree>
  </p:cSld>
  <p:clrMapOvr>
    <a:masterClrMapping/>
  </p:clrMapOvr>
  <p:transition>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c1.jpg"/>
          <p:cNvPicPr>
            <a:picLocks noGrp="1" noChangeAspect="1"/>
          </p:cNvPicPr>
          <p:nvPr>
            <p:ph/>
          </p:nvPr>
        </p:nvPicPr>
        <p:blipFill>
          <a:blip r:embed="rId2"/>
          <a:stretch>
            <a:fillRect/>
          </a:stretch>
        </p:blipFill>
        <p:spPr>
          <a:xfrm>
            <a:off x="762000" y="914400"/>
            <a:ext cx="7620000" cy="5715000"/>
          </a:xfrm>
          <a:prstGeom prst="rect">
            <a:avLst/>
          </a:prstGeom>
        </p:spPr>
      </p:pic>
      <p:sp>
        <p:nvSpPr>
          <p:cNvPr id="4" name="TextBox 3"/>
          <p:cNvSpPr txBox="1"/>
          <p:nvPr/>
        </p:nvSpPr>
        <p:spPr>
          <a:xfrm>
            <a:off x="2133600" y="228600"/>
            <a:ext cx="34290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Trẻ</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thực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hiện</a:t>
            </a:r>
            <a:r>
              <a:rPr lang="en-US" sz="3200" b="1" dirty="0" smtClean="0">
                <a:solidFill>
                  <a:srgbClr val="FF0000"/>
                </a:solidFill>
                <a:latin typeface="Times New Roman" pitchFamily="18" charset="0"/>
                <a:cs typeface="Times New Roman" pitchFamily="18" charset="0"/>
              </a:rPr>
              <a:t>:</a:t>
            </a:r>
            <a:endParaRPr lang="en-US" sz="3200" b="1" dirty="0">
              <a:solidFill>
                <a:srgbClr val="FF0000"/>
              </a:solidFill>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7110" name="Text Box 6"/>
          <p:cNvSpPr txBox="1">
            <a:spLocks noChangeArrowheads="1"/>
          </p:cNvSpPr>
          <p:nvPr/>
        </p:nvSpPr>
        <p:spPr bwMode="auto">
          <a:xfrm>
            <a:off x="685800" y="228600"/>
            <a:ext cx="7772400" cy="584775"/>
          </a:xfrm>
          <a:prstGeom prst="rect">
            <a:avLst/>
          </a:prstGeom>
          <a:noFill/>
          <a:ln w="9525">
            <a:noFill/>
            <a:miter lim="800000"/>
            <a:headEnd/>
            <a:tailEnd/>
          </a:ln>
        </p:spPr>
        <p:txBody>
          <a:bodyPr wrap="square">
            <a:spAutoFit/>
          </a:bodyPr>
          <a:lstStyle/>
          <a:p>
            <a:pPr algn="ctr"/>
            <a:r>
              <a:rPr lang="en-US" sz="3200" b="1" dirty="0" smtClean="0">
                <a:solidFill>
                  <a:srgbClr val="FF0000"/>
                </a:solidFill>
                <a:latin typeface="Times New Roman" pitchFamily="18" charset="0"/>
                <a:cs typeface="Times New Roman" pitchFamily="18" charset="0"/>
              </a:rPr>
              <a:t>c. </a:t>
            </a:r>
            <a:r>
              <a:rPr lang="en-US" sz="3200" b="1" dirty="0" err="1" smtClean="0">
                <a:solidFill>
                  <a:srgbClr val="FF0000"/>
                </a:solidFill>
                <a:latin typeface="Times New Roman" pitchFamily="18" charset="0"/>
                <a:cs typeface="Times New Roman" pitchFamily="18" charset="0"/>
              </a:rPr>
              <a:t>Trò</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chơi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vận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r>
              <a:rPr lang="en-US" sz="3200" b="1" dirty="0" smtClean="0">
                <a:solidFill>
                  <a:srgbClr val="FF0000"/>
                </a:solidFill>
                <a:latin typeface="Times New Roman" pitchFamily="18" charset="0"/>
                <a:cs typeface="Times New Roman" pitchFamily="18" charset="0"/>
              </a:rPr>
              <a:t>: </a:t>
            </a:r>
            <a:r>
              <a:rPr lang="en-US" sz="3200" b="1" i="1" dirty="0" smtClean="0">
                <a:solidFill>
                  <a:srgbClr val="FF0000"/>
                </a:solidFill>
                <a:latin typeface="Times New Roman" pitchFamily="18" charset="0"/>
                <a:cs typeface="Times New Roman" pitchFamily="18" charset="0"/>
              </a:rPr>
              <a:t>“</a:t>
            </a:r>
            <a:r>
              <a:rPr lang="en-US" sz="3200" b="1" i="1" dirty="0" err="1" smtClean="0">
                <a:solidFill>
                  <a:srgbClr val="FF0000"/>
                </a:solidFill>
                <a:latin typeface="Times New Roman" pitchFamily="18" charset="0"/>
                <a:cs typeface="Times New Roman" pitchFamily="18" charset="0"/>
              </a:rPr>
              <a:t>Chuyền</a:t>
            </a:r>
            <a:r>
              <a:rPr lang="en-US" sz="3200" b="1" i="1" dirty="0" smtClean="0">
                <a:solidFill>
                  <a:srgbClr val="FF0000"/>
                </a:solidFill>
                <a:latin typeface="Times New Roman" pitchFamily="18" charset="0"/>
                <a:cs typeface="Times New Roman" pitchFamily="18" charset="0"/>
              </a:rPr>
              <a:t> </a:t>
            </a:r>
            <a:r>
              <a:rPr lang="en-US" sz="3200" b="1" i="1" dirty="0" err="1" smtClean="0">
                <a:solidFill>
                  <a:srgbClr val="FF0000"/>
                </a:solidFill>
                <a:latin typeface="Times New Roman" pitchFamily="18" charset="0"/>
                <a:cs typeface="Times New Roman" pitchFamily="18" charset="0"/>
              </a:rPr>
              <a:t>quả</a:t>
            </a:r>
            <a:r>
              <a:rPr lang="en-US" sz="3200" b="1" i="1" dirty="0" smtClean="0">
                <a:solidFill>
                  <a:srgbClr val="FF0000"/>
                </a:solidFill>
                <a:latin typeface="Times New Roman" pitchFamily="18" charset="0"/>
                <a:cs typeface="Times New Roman" pitchFamily="18" charset="0"/>
              </a:rPr>
              <a:t>”</a:t>
            </a:r>
          </a:p>
        </p:txBody>
      </p:sp>
      <p:sp>
        <p:nvSpPr>
          <p:cNvPr id="4" name="Text Box 6"/>
          <p:cNvSpPr txBox="1">
            <a:spLocks noChangeArrowheads="1"/>
          </p:cNvSpPr>
          <p:nvPr/>
        </p:nvSpPr>
        <p:spPr bwMode="auto">
          <a:xfrm>
            <a:off x="304800" y="762000"/>
            <a:ext cx="3733800" cy="5016758"/>
          </a:xfrm>
          <a:prstGeom prst="rect">
            <a:avLst/>
          </a:prstGeom>
          <a:noFill/>
          <a:ln w="9525">
            <a:noFill/>
            <a:miter lim="800000"/>
            <a:headEnd/>
            <a:tailEnd/>
          </a:ln>
        </p:spPr>
        <p:txBody>
          <a:bodyPr wrap="square">
            <a:spAutoFit/>
          </a:bodyPr>
          <a:lstStyle/>
          <a:p>
            <a:r>
              <a:rPr lang="vi-VN" sz="2400" b="1" i="1" dirty="0" smtClean="0"/>
              <a:t>  </a:t>
            </a:r>
            <a:r>
              <a:rPr lang="vi-VN" sz="1400" dirty="0" smtClean="0">
                <a:latin typeface="Times New Roman" pitchFamily="18" charset="0"/>
                <a:cs typeface="Times New Roman" pitchFamily="18" charset="0"/>
              </a:rPr>
              <a:t/>
            </a:r>
            <a:br>
              <a:rPr lang="vi-VN" sz="1400" dirty="0" smtClean="0">
                <a:latin typeface="Times New Roman" pitchFamily="18" charset="0"/>
                <a:cs typeface="Times New Roman" pitchFamily="18" charset="0"/>
              </a:rPr>
            </a:br>
            <a:endParaRPr lang="vi-VN" sz="1400" dirty="0" smtClean="0">
              <a:latin typeface="Times New Roman" pitchFamily="18" charset="0"/>
              <a:cs typeface="Times New Roman" pitchFamily="18" charset="0"/>
            </a:endParaRPr>
          </a:p>
          <a:p>
            <a:pPr algn="just"/>
            <a:r>
              <a:rPr lang="vi-VN" sz="1600" b="1" i="1" dirty="0" smtClean="0">
                <a:solidFill>
                  <a:srgbClr val="002060"/>
                </a:solidFill>
                <a:latin typeface="Times New Roman" pitchFamily="18" charset="0"/>
                <a:cs typeface="Times New Roman" pitchFamily="18" charset="0"/>
              </a:rPr>
              <a:t>CÁCH CHƠI :</a:t>
            </a:r>
            <a:r>
              <a:rPr lang="vi-VN" sz="1600" dirty="0" smtClean="0">
                <a:solidFill>
                  <a:srgbClr val="002060"/>
                </a:solidFill>
                <a:latin typeface="Times New Roman" pitchFamily="18" charset="0"/>
                <a:cs typeface="Times New Roman" pitchFamily="18" charset="0"/>
              </a:rPr>
              <a:t> Cô </a:t>
            </a:r>
            <a:r>
              <a:rPr lang="en-US" sz="1600" dirty="0" err="1" smtClean="0">
                <a:solidFill>
                  <a:srgbClr val="002060"/>
                </a:solidFill>
                <a:latin typeface="Times New Roman" pitchFamily="18" charset="0"/>
                <a:cs typeface="Times New Roman" pitchFamily="18" charset="0"/>
              </a:rPr>
              <a:t>Cô</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chia</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lớp</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làm</a:t>
            </a:r>
            <a:r>
              <a:rPr lang="en-US" sz="1600" dirty="0" smtClean="0">
                <a:solidFill>
                  <a:srgbClr val="002060"/>
                </a:solidFill>
                <a:latin typeface="Times New Roman" pitchFamily="18" charset="0"/>
                <a:cs typeface="Times New Roman" pitchFamily="18" charset="0"/>
              </a:rPr>
              <a:t> 2 </a:t>
            </a:r>
            <a:r>
              <a:rPr lang="en-US" sz="1600" dirty="0" err="1" smtClean="0">
                <a:solidFill>
                  <a:srgbClr val="002060"/>
                </a:solidFill>
                <a:latin typeface="Times New Roman" pitchFamily="18" charset="0"/>
                <a:cs typeface="Times New Roman" pitchFamily="18" charset="0"/>
              </a:rPr>
              <a:t>đội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chơi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Nhiệm</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vụ</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của</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các</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đội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là</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khi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có</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hiệu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lệnh</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bắt</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đầu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bạn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dầu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hàng</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lất</a:t>
            </a:r>
            <a:r>
              <a:rPr lang="en-US" sz="1600" dirty="0" smtClean="0">
                <a:solidFill>
                  <a:srgbClr val="002060"/>
                </a:solidFill>
                <a:latin typeface="Times New Roman" pitchFamily="18" charset="0"/>
                <a:cs typeface="Times New Roman" pitchFamily="18" charset="0"/>
              </a:rPr>
              <a:t> 1 </a:t>
            </a:r>
            <a:r>
              <a:rPr lang="en-US" sz="1600" dirty="0" err="1" smtClean="0">
                <a:solidFill>
                  <a:srgbClr val="002060"/>
                </a:solidFill>
                <a:latin typeface="Times New Roman" pitchFamily="18" charset="0"/>
                <a:cs typeface="Times New Roman" pitchFamily="18" charset="0"/>
              </a:rPr>
              <a:t>quả</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trong</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rổ</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chuyền</a:t>
            </a:r>
            <a:r>
              <a:rPr lang="en-US" sz="1600" dirty="0" smtClean="0">
                <a:solidFill>
                  <a:srgbClr val="002060"/>
                </a:solidFill>
                <a:latin typeface="Times New Roman" pitchFamily="18" charset="0"/>
                <a:cs typeface="Times New Roman" pitchFamily="18" charset="0"/>
              </a:rPr>
              <a:t> qua </a:t>
            </a:r>
            <a:r>
              <a:rPr lang="en-US" sz="1600" dirty="0" err="1" smtClean="0">
                <a:solidFill>
                  <a:srgbClr val="002060"/>
                </a:solidFill>
                <a:latin typeface="Times New Roman" pitchFamily="18" charset="0"/>
                <a:cs typeface="Times New Roman" pitchFamily="18" charset="0"/>
              </a:rPr>
              <a:t>đầu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cho</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bạn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đằng</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sau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lần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lượt</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chuyền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đến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bạn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cuối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cùng</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bạn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cuối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cùng</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để</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quả</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vào</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rổ</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và</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chạy</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lên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lấy</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quả</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tiếp</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theo</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rồi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chuyền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tiếp</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như</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vậy</a:t>
            </a:r>
            <a:r>
              <a:rPr lang="en-US" sz="1600" dirty="0" smtClean="0">
                <a:solidFill>
                  <a:srgbClr val="002060"/>
                </a:solidFill>
                <a:latin typeface="Times New Roman" pitchFamily="18" charset="0"/>
                <a:cs typeface="Times New Roman" pitchFamily="18" charset="0"/>
              </a:rPr>
              <a:t>.</a:t>
            </a:r>
          </a:p>
          <a:p>
            <a:pPr algn="just"/>
            <a:endParaRPr lang="en-US" sz="1600" dirty="0" smtClean="0">
              <a:solidFill>
                <a:srgbClr val="002060"/>
              </a:solidFill>
              <a:latin typeface="Times New Roman" pitchFamily="18" charset="0"/>
              <a:cs typeface="Times New Roman" pitchFamily="18" charset="0"/>
            </a:endParaRPr>
          </a:p>
          <a:p>
            <a:pPr algn="just"/>
            <a:r>
              <a:rPr lang="vi-VN" sz="1600" b="1" i="1" dirty="0" smtClean="0">
                <a:solidFill>
                  <a:srgbClr val="002060"/>
                </a:solidFill>
                <a:latin typeface="Times New Roman" pitchFamily="18" charset="0"/>
                <a:cs typeface="Times New Roman" pitchFamily="18" charset="0"/>
              </a:rPr>
              <a:t>LUẬT CHƠI</a:t>
            </a:r>
            <a:r>
              <a:rPr lang="vi-VN" sz="1600" dirty="0" smtClean="0">
                <a:solidFill>
                  <a:srgbClr val="002060"/>
                </a:solidFill>
                <a:latin typeface="Times New Roman" pitchFamily="18" charset="0"/>
                <a:cs typeface="Times New Roman" pitchFamily="18" charset="0"/>
              </a:rPr>
              <a:t>:</a:t>
            </a:r>
            <a:r>
              <a:rPr lang="en-US" sz="1600" dirty="0" smtClean="0">
                <a:solidFill>
                  <a:srgbClr val="002060"/>
                </a:solidFill>
                <a:latin typeface="Times New Roman" pitchFamily="18" charset="0"/>
                <a:cs typeface="Times New Roman" pitchFamily="18" charset="0"/>
              </a:rPr>
              <a:t> </a:t>
            </a:r>
          </a:p>
          <a:p>
            <a:pPr algn="just"/>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Nếu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bạn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nào</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làm</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rơi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quả</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thì</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quả</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đó</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sẽ</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không</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được</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tính</a:t>
            </a:r>
            <a:endParaRPr lang="en-US" sz="1600" dirty="0" smtClean="0">
              <a:solidFill>
                <a:srgbClr val="002060"/>
              </a:solidFill>
              <a:latin typeface="Times New Roman" pitchFamily="18" charset="0"/>
              <a:cs typeface="Times New Roman" pitchFamily="18" charset="0"/>
            </a:endParaRPr>
          </a:p>
          <a:p>
            <a:pPr algn="just"/>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Thời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gian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chơi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là</a:t>
            </a:r>
            <a:r>
              <a:rPr lang="en-US" sz="1600" dirty="0" smtClean="0">
                <a:solidFill>
                  <a:srgbClr val="002060"/>
                </a:solidFill>
                <a:latin typeface="Times New Roman" pitchFamily="18" charset="0"/>
                <a:cs typeface="Times New Roman" pitchFamily="18" charset="0"/>
              </a:rPr>
              <a:t> 1 </a:t>
            </a:r>
            <a:r>
              <a:rPr lang="en-US" sz="1600" dirty="0" err="1" smtClean="0">
                <a:solidFill>
                  <a:srgbClr val="002060"/>
                </a:solidFill>
                <a:latin typeface="Times New Roman" pitchFamily="18" charset="0"/>
                <a:cs typeface="Times New Roman" pitchFamily="18" charset="0"/>
              </a:rPr>
              <a:t>bản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nhạc</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nếu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đội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nào</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lấy</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được</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nhiều</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quả</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hơn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đội</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đó</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sẽ</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giành</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chiến</a:t>
            </a:r>
            <a:r>
              <a:rPr lang="en-US" sz="1600" dirty="0" smtClean="0">
                <a:solidFill>
                  <a:srgbClr val="002060"/>
                </a:solidFill>
                <a:latin typeface="Times New Roman" pitchFamily="18" charset="0"/>
                <a:cs typeface="Times New Roman" pitchFamily="18" charset="0"/>
              </a:rPr>
              <a:t> </a:t>
            </a:r>
            <a:r>
              <a:rPr lang="en-US" sz="1600" dirty="0" err="1" smtClean="0">
                <a:solidFill>
                  <a:srgbClr val="002060"/>
                </a:solidFill>
                <a:latin typeface="Times New Roman" pitchFamily="18" charset="0"/>
                <a:cs typeface="Times New Roman" pitchFamily="18" charset="0"/>
              </a:rPr>
              <a:t>thắng</a:t>
            </a:r>
            <a:endParaRPr lang="vi-VN" sz="1600" dirty="0" smtClean="0">
              <a:solidFill>
                <a:srgbClr val="002060"/>
              </a:solidFill>
              <a:latin typeface="Times New Roman" pitchFamily="18" charset="0"/>
              <a:cs typeface="Times New Roman" pitchFamily="18" charset="0"/>
            </a:endParaRPr>
          </a:p>
          <a:p>
            <a:pPr algn="just"/>
            <a:r>
              <a:rPr lang="vi-VN" sz="1600" b="1" dirty="0" smtClean="0">
                <a:solidFill>
                  <a:srgbClr val="002060"/>
                </a:solidFill>
                <a:latin typeface="Times New Roman" pitchFamily="18" charset="0"/>
                <a:cs typeface="Times New Roman" pitchFamily="18" charset="0"/>
              </a:rPr>
              <a:t>         </a:t>
            </a:r>
            <a:endParaRPr lang="vi-VN" sz="1400" dirty="0" smtClean="0">
              <a:solidFill>
                <a:srgbClr val="002060"/>
              </a:solidFill>
              <a:latin typeface="Times New Roman" pitchFamily="18" charset="0"/>
              <a:cs typeface="Times New Roman" pitchFamily="18" charset="0"/>
            </a:endParaRPr>
          </a:p>
          <a:p>
            <a:r>
              <a:rPr lang="vi-VN" sz="1400" dirty="0" smtClean="0">
                <a:solidFill>
                  <a:srgbClr val="002060"/>
                </a:solidFill>
                <a:latin typeface="Times New Roman" pitchFamily="18" charset="0"/>
                <a:cs typeface="Times New Roman" pitchFamily="18" charset="0"/>
              </a:rPr>
              <a:t> </a:t>
            </a:r>
          </a:p>
          <a:p>
            <a:pPr algn="just"/>
            <a:r>
              <a:rPr lang="en-US" sz="2800" i="1" dirty="0" smtClean="0">
                <a:solidFill>
                  <a:srgbClr val="9900CC"/>
                </a:solidFill>
                <a:latin typeface="Times New Roman" pitchFamily="18" charset="0"/>
                <a:cs typeface="Times New Roman" pitchFamily="18" charset="0"/>
              </a:rPr>
              <a:t> </a:t>
            </a:r>
          </a:p>
        </p:txBody>
      </p:sp>
      <p:pic>
        <p:nvPicPr>
          <p:cNvPr id="5" name="Picture 4" descr="Hình_Trò chơi chuyền bóng_.jpg"/>
          <p:cNvPicPr>
            <a:picLocks noChangeAspect="1"/>
          </p:cNvPicPr>
          <p:nvPr/>
        </p:nvPicPr>
        <p:blipFill>
          <a:blip r:embed="rId3"/>
          <a:stretch>
            <a:fillRect/>
          </a:stretch>
        </p:blipFill>
        <p:spPr>
          <a:xfrm>
            <a:off x="4267200" y="1295400"/>
            <a:ext cx="4800600" cy="4876800"/>
          </a:xfrm>
          <a:prstGeom prst="rect">
            <a:avLst/>
          </a:prstGeom>
        </p:spPr>
      </p:pic>
    </p:spTree>
  </p:cSld>
  <p:clrMapOvr>
    <a:masterClrMapping/>
  </p:clrMapOvr>
  <p:transition>
    <p:cover dir="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394</TotalTime>
  <Words>387</Words>
  <Application>Microsoft Office PowerPoint</Application>
  <PresentationFormat>On-screen Show (4:3)</PresentationFormat>
  <Paragraphs>57</Paragraphs>
  <Slides>11</Slides>
  <Notes>4</Notes>
  <HiddenSlides>0</HiddenSlides>
  <MMClips>8</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I: MỤC ĐÍCH – YÊU CẦU</vt:lpstr>
      <vt:lpstr>II: CHUẨN BỊ</vt:lpstr>
      <vt:lpstr>1. Ổn định tổ chức: Cô và trẻ hát bài “Màu hoa”</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TRAN MINH TUAN</cp:lastModifiedBy>
  <cp:revision>81</cp:revision>
  <dcterms:created xsi:type="dcterms:W3CDTF">2018-02-05T07:59:18Z</dcterms:created>
  <dcterms:modified xsi:type="dcterms:W3CDTF">2022-06-08T08:42:30Z</dcterms:modified>
</cp:coreProperties>
</file>