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70" r:id="rId4"/>
    <p:sldId id="271" r:id="rId5"/>
    <p:sldId id="272" r:id="rId6"/>
    <p:sldId id="262" r:id="rId7"/>
    <p:sldId id="261" r:id="rId8"/>
    <p:sldId id="273" r:id="rId9"/>
    <p:sldId id="263" r:id="rId10"/>
    <p:sldId id="264" r:id="rId11"/>
    <p:sldId id="274" r:id="rId12"/>
    <p:sldId id="266" r:id="rId13"/>
    <p:sldId id="265" r:id="rId14"/>
    <p:sldId id="267" r:id="rId15"/>
    <p:sldId id="268" r:id="rId16"/>
    <p:sldId id="259" r:id="rId17"/>
    <p:sldId id="26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1" autoAdjust="0"/>
    <p:restoredTop sz="94660"/>
  </p:normalViewPr>
  <p:slideViewPr>
    <p:cSldViewPr>
      <p:cViewPr varScale="1">
        <p:scale>
          <a:sx n="81" d="100"/>
          <a:sy n="81" d="100"/>
        </p:scale>
        <p:origin x="-1062"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3082561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15834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3499188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4282882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64688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295573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3446853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251603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1242617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1216870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2C402-4875-4CFE-B2AD-93D073752A20}"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E67ED-9631-4CCE-B185-4DB48E970375}" type="slidenum">
              <a:rPr lang="en-US" smtClean="0"/>
              <a:pPr/>
              <a:t>‹#›</a:t>
            </a:fld>
            <a:endParaRPr lang="en-US"/>
          </a:p>
        </p:txBody>
      </p:sp>
    </p:spTree>
    <p:extLst>
      <p:ext uri="{BB962C8B-B14F-4D97-AF65-F5344CB8AC3E}">
        <p14:creationId xmlns:p14="http://schemas.microsoft.com/office/powerpoint/2010/main" val="1473473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B2C402-4875-4CFE-B2AD-93D073752A20}"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AE67ED-9631-4CCE-B185-4DB48E970375}" type="slidenum">
              <a:rPr lang="en-US" smtClean="0"/>
              <a:pPr/>
              <a:t>‹#›</a:t>
            </a:fld>
            <a:endParaRPr lang="en-US"/>
          </a:p>
        </p:txBody>
      </p:sp>
    </p:spTree>
    <p:extLst>
      <p:ext uri="{BB962C8B-B14F-4D97-AF65-F5344CB8AC3E}">
        <p14:creationId xmlns:p14="http://schemas.microsoft.com/office/powerpoint/2010/main" val="2862319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9.gif"/><Relationship Id="rId3" Type="http://schemas.openxmlformats.org/officeDocument/2006/relationships/image" Target="../media/image25.gif"/><Relationship Id="rId7" Type="http://schemas.openxmlformats.org/officeDocument/2006/relationships/hyperlink" Target="http://www.wretch.cc/album/show.php?i=jao8825252&amp;b=1479&amp;f=1165109147&amp;p=261" TargetMode="External"/><Relationship Id="rId2" Type="http://schemas.openxmlformats.org/officeDocument/2006/relationships/image" Target="../media/image24.gif"/><Relationship Id="rId1" Type="http://schemas.openxmlformats.org/officeDocument/2006/relationships/slideLayout" Target="../slideLayouts/slideLayout2.xml"/><Relationship Id="rId6" Type="http://schemas.openxmlformats.org/officeDocument/2006/relationships/image" Target="../media/image28.gif"/><Relationship Id="rId5" Type="http://schemas.openxmlformats.org/officeDocument/2006/relationships/image" Target="../media/image27.gif"/><Relationship Id="rId10" Type="http://schemas.openxmlformats.org/officeDocument/2006/relationships/image" Target="../media/image31.gif"/><Relationship Id="rId4" Type="http://schemas.openxmlformats.org/officeDocument/2006/relationships/image" Target="../media/image26.gif"/><Relationship Id="rId9" Type="http://schemas.openxmlformats.org/officeDocument/2006/relationships/image" Target="../media/image30.gif"/></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5" name="Subtitle 2"/>
          <p:cNvSpPr txBox="1">
            <a:spLocks/>
          </p:cNvSpPr>
          <p:nvPr/>
        </p:nvSpPr>
        <p:spPr>
          <a:xfrm>
            <a:off x="1997118" y="3505200"/>
            <a:ext cx="5243945" cy="201583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dirty="0" err="1" smtClean="0">
                <a:solidFill>
                  <a:srgbClr val="7030A0"/>
                </a:solidFill>
                <a:latin typeface="Times New Roman" pitchFamily="18" charset="0"/>
                <a:cs typeface="Times New Roman" pitchFamily="18" charset="0"/>
              </a:rPr>
              <a:t>Đề</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tài</a:t>
            </a:r>
            <a:r>
              <a:rPr lang="en-US" sz="2400" b="1" dirty="0" smtClean="0">
                <a:solidFill>
                  <a:srgbClr val="7030A0"/>
                </a:solidFill>
                <a:latin typeface="Times New Roman" pitchFamily="18" charset="0"/>
                <a:cs typeface="Times New Roman" pitchFamily="18" charset="0"/>
              </a:rPr>
              <a:t>	 : </a:t>
            </a:r>
            <a:r>
              <a:rPr lang="vi-VN" sz="2400" b="1" dirty="0" smtClean="0">
                <a:solidFill>
                  <a:srgbClr val="7030A0"/>
                </a:solidFill>
                <a:latin typeface="Times New Roman" pitchFamily="18" charset="0"/>
                <a:cs typeface="Times New Roman" pitchFamily="18" charset="0"/>
              </a:rPr>
              <a:t>Cơ</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thể</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là</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của</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riêng</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bé</a:t>
            </a:r>
            <a:endParaRPr lang="en-US" sz="2400" b="1" dirty="0" smtClean="0">
              <a:solidFill>
                <a:srgbClr val="7030A0"/>
              </a:solidFill>
              <a:latin typeface="Times New Roman" pitchFamily="18" charset="0"/>
              <a:cs typeface="Times New Roman" pitchFamily="18" charset="0"/>
            </a:endParaRPr>
          </a:p>
          <a:p>
            <a:pPr marL="0" indent="0">
              <a:buNone/>
            </a:pPr>
            <a:r>
              <a:rPr lang="en-US" sz="2400" b="1" dirty="0" err="1" smtClean="0">
                <a:solidFill>
                  <a:srgbClr val="7030A0"/>
                </a:solidFill>
                <a:latin typeface="Times New Roman" pitchFamily="18" charset="0"/>
                <a:cs typeface="Times New Roman" pitchFamily="18" charset="0"/>
              </a:rPr>
              <a:t>Lứa</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tuổi</a:t>
            </a:r>
            <a:r>
              <a:rPr lang="en-US" sz="2400" b="1" dirty="0" smtClean="0">
                <a:solidFill>
                  <a:srgbClr val="7030A0"/>
                </a:solidFill>
                <a:latin typeface="Times New Roman" pitchFamily="18" charset="0"/>
                <a:cs typeface="Times New Roman" pitchFamily="18" charset="0"/>
              </a:rPr>
              <a:t>    : </a:t>
            </a:r>
            <a:r>
              <a:rPr lang="en-US" sz="2400" b="1" dirty="0" err="1" smtClean="0">
                <a:solidFill>
                  <a:srgbClr val="7030A0"/>
                </a:solidFill>
                <a:latin typeface="Times New Roman" pitchFamily="18" charset="0"/>
                <a:cs typeface="Times New Roman" pitchFamily="18" charset="0"/>
              </a:rPr>
              <a:t>Mẫu</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giáo</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bé</a:t>
            </a:r>
            <a:endParaRPr lang="en-US" sz="2400" b="1" dirty="0" smtClean="0">
              <a:solidFill>
                <a:srgbClr val="7030A0"/>
              </a:solidFill>
              <a:latin typeface="Times New Roman" pitchFamily="18" charset="0"/>
              <a:cs typeface="Times New Roman" pitchFamily="18" charset="0"/>
            </a:endParaRPr>
          </a:p>
          <a:p>
            <a:pPr marL="0" indent="0">
              <a:buNone/>
            </a:pPr>
            <a:r>
              <a:rPr lang="en-US" sz="2400" b="1" dirty="0" err="1" smtClean="0">
                <a:solidFill>
                  <a:srgbClr val="7030A0"/>
                </a:solidFill>
                <a:latin typeface="Times New Roman" pitchFamily="18" charset="0"/>
                <a:cs typeface="Times New Roman" pitchFamily="18" charset="0"/>
              </a:rPr>
              <a:t>Giáo</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viên</a:t>
            </a:r>
            <a:r>
              <a:rPr lang="en-US" sz="2400" b="1" dirty="0" smtClean="0">
                <a:solidFill>
                  <a:srgbClr val="7030A0"/>
                </a:solidFill>
                <a:latin typeface="Times New Roman" pitchFamily="18" charset="0"/>
                <a:cs typeface="Times New Roman" pitchFamily="18" charset="0"/>
              </a:rPr>
              <a:t>  : </a:t>
            </a:r>
            <a:r>
              <a:rPr lang="en-US" sz="2400" b="1" dirty="0" err="1" smtClean="0">
                <a:solidFill>
                  <a:srgbClr val="7030A0"/>
                </a:solidFill>
                <a:latin typeface="Times New Roman" pitchFamily="18" charset="0"/>
                <a:cs typeface="Times New Roman" pitchFamily="18" charset="0"/>
              </a:rPr>
              <a:t>Đoàn</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Thị</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Huyền</a:t>
            </a:r>
            <a:r>
              <a:rPr lang="en-US" sz="2400" b="1" dirty="0" smtClean="0">
                <a:solidFill>
                  <a:srgbClr val="7030A0"/>
                </a:solidFill>
                <a:latin typeface="Times New Roman" pitchFamily="18" charset="0"/>
                <a:cs typeface="Times New Roman" pitchFamily="18" charset="0"/>
              </a:rPr>
              <a:t> </a:t>
            </a:r>
            <a:r>
              <a:rPr lang="en-US" sz="2400" b="1" dirty="0" err="1" smtClean="0">
                <a:solidFill>
                  <a:srgbClr val="7030A0"/>
                </a:solidFill>
                <a:latin typeface="Times New Roman" pitchFamily="18" charset="0"/>
                <a:cs typeface="Times New Roman" pitchFamily="18" charset="0"/>
              </a:rPr>
              <a:t>Trang</a:t>
            </a:r>
            <a:endParaRPr lang="en-US" sz="2400" b="1" dirty="0" smtClean="0">
              <a:solidFill>
                <a:srgbClr val="7030A0"/>
              </a:solidFill>
              <a:latin typeface="Times New Roman" pitchFamily="18" charset="0"/>
              <a:cs typeface="Times New Roman" pitchFamily="18" charset="0"/>
            </a:endParaRPr>
          </a:p>
          <a:p>
            <a:endParaRPr lang="en-US" dirty="0"/>
          </a:p>
        </p:txBody>
      </p:sp>
      <p:sp>
        <p:nvSpPr>
          <p:cNvPr id="26" name="Title 3"/>
          <p:cNvSpPr txBox="1">
            <a:spLocks/>
          </p:cNvSpPr>
          <p:nvPr/>
        </p:nvSpPr>
        <p:spPr>
          <a:xfrm>
            <a:off x="1735414" y="2057400"/>
            <a:ext cx="6213631" cy="8540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600"/>
              </a:spcBef>
            </a:pPr>
            <a:r>
              <a:rPr lang="en-US" sz="3600" b="1" smtClean="0">
                <a:solidFill>
                  <a:srgbClr val="FF0000"/>
                </a:solidFill>
                <a:latin typeface="Times New Roman" pitchFamily="18" charset="0"/>
                <a:cs typeface="Times New Roman" pitchFamily="18" charset="0"/>
              </a:rPr>
              <a:t>KHÁM PHÁ KHOA HỌC</a:t>
            </a:r>
            <a:endParaRPr lang="en-US" sz="3600" b="1">
              <a:solidFill>
                <a:srgbClr val="FF0000"/>
              </a:solidFill>
              <a:latin typeface="Times New Roman" pitchFamily="18" charset="0"/>
              <a:cs typeface="Times New Roman" pitchFamily="18" charset="0"/>
            </a:endParaRPr>
          </a:p>
        </p:txBody>
      </p:sp>
      <p:sp>
        <p:nvSpPr>
          <p:cNvPr id="27" name="Title 1"/>
          <p:cNvSpPr txBox="1">
            <a:spLocks/>
          </p:cNvSpPr>
          <p:nvPr/>
        </p:nvSpPr>
        <p:spPr>
          <a:xfrm>
            <a:off x="1790700" y="64394"/>
            <a:ext cx="6172200" cy="6857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18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ỦY BAN NHÂN DÂN QUẬN LONG BIÊN</a:t>
            </a:r>
            <a:br>
              <a:rPr lang="en-US" sz="18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br>
            <a:r>
              <a:rPr lang="en-US" sz="18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18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28" name="Picture 27" descr="LOGO_final.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2341" y="924091"/>
            <a:ext cx="1181100" cy="101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5969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0600"/>
            <a:ext cx="9144000" cy="5867400"/>
          </a:xfrm>
          <a:prstGeom prst="rect">
            <a:avLst/>
          </a:prstGeom>
        </p:spPr>
      </p:pic>
      <p:sp>
        <p:nvSpPr>
          <p:cNvPr id="5" name="TextBox 4"/>
          <p:cNvSpPr txBox="1"/>
          <p:nvPr/>
        </p:nvSpPr>
        <p:spPr>
          <a:xfrm>
            <a:off x="2819400" y="228600"/>
            <a:ext cx="3733800" cy="769441"/>
          </a:xfrm>
          <a:prstGeom prst="rect">
            <a:avLst/>
          </a:prstGeom>
          <a:noFill/>
        </p:spPr>
        <p:txBody>
          <a:bodyPr wrap="square" rtlCol="0">
            <a:spAutoFit/>
          </a:bodyPr>
          <a:lstStyle/>
          <a:p>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Cái</a:t>
            </a:r>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mũi</a:t>
            </a:r>
            <a:r>
              <a:rPr lang="en-US" sz="4400" b="1" dirty="0" smtClean="0">
                <a:latin typeface="Times New Roman" pitchFamily="18" charset="0"/>
                <a:cs typeface="Times New Roman" pitchFamily="18" charset="0"/>
              </a:rPr>
              <a:t>.</a:t>
            </a:r>
            <a:endParaRPr lang="en-US" sz="4400" b="1" dirty="0">
              <a:latin typeface="Times New Roman" pitchFamily="18" charset="0"/>
              <a:cs typeface="Times New Roman" pitchFamily="18" charset="0"/>
            </a:endParaRPr>
          </a:p>
        </p:txBody>
      </p:sp>
    </p:spTree>
    <p:extLst>
      <p:ext uri="{BB962C8B-B14F-4D97-AF65-F5344CB8AC3E}">
        <p14:creationId xmlns:p14="http://schemas.microsoft.com/office/powerpoint/2010/main" val="343416224"/>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990600"/>
            <a:ext cx="6629400" cy="1200329"/>
          </a:xfrm>
          <a:prstGeom prst="rect">
            <a:avLst/>
          </a:prstGeom>
        </p:spPr>
        <p:txBody>
          <a:bodyPr wrap="square">
            <a:spAutoFit/>
          </a:bodyPr>
          <a:lstStyle/>
          <a:p>
            <a:r>
              <a:rPr lang="vi-VN" b="1"/>
              <a:t>* Mở rộng: </a:t>
            </a:r>
            <a:r>
              <a:rPr lang="vi-VN"/>
              <a:t>Ngoài các bộ phận mà cô và các con vừa tìm hiểu, trên cơ thể các con còn có bộ phận nào khác không? Hãy kể tên cho cô và các bạn cùng nghe? Các bộ phận đó dùng để làm gì (Miệng, tay, chân</a:t>
            </a:r>
            <a:r>
              <a:rPr lang="vi-VN" smtClean="0"/>
              <a:t>)</a:t>
            </a:r>
            <a:endParaRPr lang="vi-VN"/>
          </a:p>
        </p:txBody>
      </p:sp>
    </p:spTree>
    <p:extLst>
      <p:ext uri="{BB962C8B-B14F-4D97-AF65-F5344CB8AC3E}">
        <p14:creationId xmlns:p14="http://schemas.microsoft.com/office/powerpoint/2010/main" val="1119062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648691"/>
            <a:ext cx="5715000" cy="4343400"/>
          </a:xfrm>
        </p:spPr>
      </p:pic>
      <p:sp>
        <p:nvSpPr>
          <p:cNvPr id="5" name="TextBox 4"/>
          <p:cNvSpPr txBox="1"/>
          <p:nvPr/>
        </p:nvSpPr>
        <p:spPr>
          <a:xfrm>
            <a:off x="1828800" y="0"/>
            <a:ext cx="4191000" cy="769441"/>
          </a:xfrm>
          <a:prstGeom prst="rect">
            <a:avLst/>
          </a:prstGeom>
          <a:noFill/>
        </p:spPr>
        <p:txBody>
          <a:bodyPr wrap="square" rtlCol="0">
            <a:spAutoFit/>
          </a:bodyPr>
          <a:lstStyle/>
          <a:p>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Cái</a:t>
            </a:r>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miệng</a:t>
            </a:r>
            <a:r>
              <a:rPr lang="en-US" sz="4400" b="1" dirty="0" smtClean="0">
                <a:latin typeface="Times New Roman" pitchFamily="18" charset="0"/>
                <a:cs typeface="Times New Roman" pitchFamily="18" charset="0"/>
              </a:rPr>
              <a:t>.</a:t>
            </a:r>
            <a:endParaRPr lang="en-US" sz="4400" b="1" dirty="0">
              <a:latin typeface="Times New Roman" pitchFamily="18" charset="0"/>
              <a:cs typeface="Times New Roman" pitchFamily="18" charset="0"/>
            </a:endParaRPr>
          </a:p>
        </p:txBody>
      </p:sp>
      <p:sp>
        <p:nvSpPr>
          <p:cNvPr id="6" name="Rectangle 5"/>
          <p:cNvSpPr/>
          <p:nvPr/>
        </p:nvSpPr>
        <p:spPr>
          <a:xfrm>
            <a:off x="7391400" y="533400"/>
            <a:ext cx="1676400" cy="914400"/>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smtClean="0">
                <a:solidFill>
                  <a:schemeClr val="tx1"/>
                </a:solidFill>
                <a:latin typeface="Times New Roman" pitchFamily="18" charset="0"/>
                <a:cs typeface="Times New Roman" pitchFamily="18" charset="0"/>
              </a:rPr>
              <a:t>Môi</a:t>
            </a:r>
            <a:endParaRPr lang="en-US" sz="4800" b="1" dirty="0">
              <a:solidFill>
                <a:schemeClr val="tx1"/>
              </a:solidFill>
              <a:latin typeface="Times New Roman" pitchFamily="18" charset="0"/>
              <a:cs typeface="Times New Roman" pitchFamily="18" charset="0"/>
            </a:endParaRPr>
          </a:p>
        </p:txBody>
      </p:sp>
      <p:sp>
        <p:nvSpPr>
          <p:cNvPr id="9" name="Left Arrow 8"/>
          <p:cNvSpPr/>
          <p:nvPr/>
        </p:nvSpPr>
        <p:spPr>
          <a:xfrm rot="19985469">
            <a:off x="5100276" y="1787731"/>
            <a:ext cx="2372449" cy="208191"/>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2667000"/>
            <a:ext cx="1600200" cy="13716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smtClean="0">
                <a:solidFill>
                  <a:schemeClr val="tx1"/>
                </a:solidFill>
                <a:latin typeface="Times New Roman" pitchFamily="18" charset="0"/>
                <a:cs typeface="Times New Roman" pitchFamily="18" charset="0"/>
              </a:rPr>
              <a:t>Lưỡi</a:t>
            </a:r>
            <a:endParaRPr lang="en-US" sz="4800" b="1" dirty="0">
              <a:solidFill>
                <a:schemeClr val="tx1"/>
              </a:solidFill>
              <a:latin typeface="Times New Roman" pitchFamily="18" charset="0"/>
              <a:cs typeface="Times New Roman" pitchFamily="18" charset="0"/>
            </a:endParaRPr>
          </a:p>
        </p:txBody>
      </p:sp>
      <p:sp>
        <p:nvSpPr>
          <p:cNvPr id="11" name="Right Arrow 10"/>
          <p:cNvSpPr/>
          <p:nvPr/>
        </p:nvSpPr>
        <p:spPr>
          <a:xfrm>
            <a:off x="1676400" y="3352800"/>
            <a:ext cx="2133600" cy="3048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91400" y="4696691"/>
            <a:ext cx="1676400" cy="12954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smtClean="0">
                <a:solidFill>
                  <a:schemeClr val="tx1"/>
                </a:solidFill>
                <a:latin typeface="Times New Roman" pitchFamily="18" charset="0"/>
                <a:cs typeface="Times New Roman" pitchFamily="18" charset="0"/>
              </a:rPr>
              <a:t>Răng</a:t>
            </a:r>
            <a:endParaRPr lang="en-US" sz="4800" b="1" dirty="0">
              <a:solidFill>
                <a:schemeClr val="tx1"/>
              </a:solidFill>
              <a:latin typeface="Times New Roman" pitchFamily="18" charset="0"/>
              <a:cs typeface="Times New Roman" pitchFamily="18" charset="0"/>
            </a:endParaRPr>
          </a:p>
        </p:txBody>
      </p:sp>
      <p:sp>
        <p:nvSpPr>
          <p:cNvPr id="14" name="Left Arrow 13"/>
          <p:cNvSpPr/>
          <p:nvPr/>
        </p:nvSpPr>
        <p:spPr>
          <a:xfrm rot="2341086">
            <a:off x="4787406" y="3764190"/>
            <a:ext cx="2845788" cy="244019"/>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58514" cy="6844145"/>
          </a:xfrm>
        </p:spPr>
      </p:pic>
    </p:spTree>
    <p:extLst>
      <p:ext uri="{BB962C8B-B14F-4D97-AF65-F5344CB8AC3E}">
        <p14:creationId xmlns:p14="http://schemas.microsoft.com/office/powerpoint/2010/main" val="2002645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09" y="0"/>
            <a:ext cx="9116291" cy="6858000"/>
          </a:xfrm>
        </p:spPr>
      </p:pic>
    </p:spTree>
    <p:extLst>
      <p:ext uri="{BB962C8B-B14F-4D97-AF65-F5344CB8AC3E}">
        <p14:creationId xmlns:p14="http://schemas.microsoft.com/office/powerpoint/2010/main" val="10715541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215800771"/>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J1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7709" y="-49502"/>
            <a:ext cx="9144000" cy="6994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a:off x="1905000" y="2438400"/>
            <a:ext cx="4572000" cy="1754326"/>
          </a:xfrm>
          <a:prstGeom prst="rect">
            <a:avLst/>
          </a:prstGeom>
        </p:spPr>
        <p:txBody>
          <a:bodyPr>
            <a:spAutoFit/>
          </a:bodyPr>
          <a:lstStyle/>
          <a:p>
            <a:r>
              <a:rPr lang="vi-VN" b="1" i="1"/>
              <a:t>* Trò chơi:</a:t>
            </a:r>
            <a:endParaRPr lang="vi-VN"/>
          </a:p>
          <a:p>
            <a:r>
              <a:rPr lang="vi-VN"/>
              <a:t>TC 1: Thi xem ai nhanh</a:t>
            </a:r>
          </a:p>
          <a:p>
            <a:r>
              <a:rPr lang="vi-VN"/>
              <a:t>TC 2: Cô và trẻ hát và vận động theo lời bài hát “Hair, shoulder nee and toes”</a:t>
            </a:r>
            <a:r>
              <a:rPr lang="vi-VN" i="1"/>
              <a:t> </a:t>
            </a:r>
            <a:endParaRPr lang="vi-VN"/>
          </a:p>
          <a:p>
            <a:r>
              <a:rPr lang="vi-VN"/>
              <a:t>Cô giới thiệu trò chơi, luật chơi, cách chơi và tổ chức cho trẻ chơi.</a:t>
            </a:r>
          </a:p>
        </p:txBody>
      </p:sp>
    </p:spTree>
    <p:extLst>
      <p:ext uri="{BB962C8B-B14F-4D97-AF65-F5344CB8AC3E}">
        <p14:creationId xmlns:p14="http://schemas.microsoft.com/office/powerpoint/2010/main" val="283716776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descr="596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a:xfrm>
            <a:off x="0" y="0"/>
            <a:ext cx="9144000" cy="6324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4" descr="Engel50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762500"/>
            <a:ext cx="19050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maus_blum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00700" y="4000500"/>
            <a:ext cx="25527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62FC02CDCB14F6CAF21CEC124DDD1AE"/>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2895600"/>
            <a:ext cx="952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EC86B4260ABE4D00AED24191244CEFB6"/>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077200" y="838200"/>
            <a:ext cx="85725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maus_blum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4000500"/>
            <a:ext cx="25527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下一張(熱鍵:c)">
            <a:hlinkClick r:id="rId7"/>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153400" y="4343400"/>
            <a:ext cx="733425"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990600" y="1537855"/>
            <a:ext cx="7086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imes New Roman" pitchFamily="18" charset="0"/>
              </a:defRPr>
            </a:lvl1pPr>
            <a:lvl2pPr marL="742950" indent="-285750" eaLnBrk="0" hangingPunct="0">
              <a:defRPr>
                <a:solidFill>
                  <a:schemeClr val="tx1"/>
                </a:solidFill>
                <a:latin typeface="Times New Roman" pitchFamily="18" charset="0"/>
              </a:defRPr>
            </a:lvl2pPr>
            <a:lvl3pPr marL="1143000" indent="-228600" eaLnBrk="0" hangingPunct="0">
              <a:defRPr>
                <a:solidFill>
                  <a:schemeClr val="tx1"/>
                </a:solidFill>
                <a:latin typeface="Times New Roman" pitchFamily="18" charset="0"/>
              </a:defRPr>
            </a:lvl3pPr>
            <a:lvl4pPr marL="1600200" indent="-228600" eaLnBrk="0" hangingPunct="0">
              <a:defRPr>
                <a:solidFill>
                  <a:schemeClr val="tx1"/>
                </a:solidFill>
                <a:latin typeface="Times New Roman" pitchFamily="18" charset="0"/>
              </a:defRPr>
            </a:lvl4pPr>
            <a:lvl5pPr marL="2057400" indent="-228600" eaLnBrk="0" hangingPunct="0">
              <a:defRPr>
                <a:solidFill>
                  <a:schemeClr val="tx1"/>
                </a:solidFill>
                <a:latin typeface="Times New Roman" pitchFamily="18" charset="0"/>
              </a:defRPr>
            </a:lvl5pPr>
            <a:lvl6pPr marL="2514600" indent="-228600" eaLnBrk="0" fontAlgn="base" hangingPunct="0">
              <a:spcBef>
                <a:spcPct val="0"/>
              </a:spcBef>
              <a:spcAft>
                <a:spcPct val="0"/>
              </a:spcAft>
              <a:defRPr>
                <a:solidFill>
                  <a:schemeClr val="tx1"/>
                </a:solidFill>
                <a:latin typeface="Times New Roman" pitchFamily="18" charset="0"/>
              </a:defRPr>
            </a:lvl6pPr>
            <a:lvl7pPr marL="2971800" indent="-228600" eaLnBrk="0" fontAlgn="base" hangingPunct="0">
              <a:spcBef>
                <a:spcPct val="0"/>
              </a:spcBef>
              <a:spcAft>
                <a:spcPct val="0"/>
              </a:spcAft>
              <a:defRPr>
                <a:solidFill>
                  <a:schemeClr val="tx1"/>
                </a:solidFill>
                <a:latin typeface="Times New Roman" pitchFamily="18" charset="0"/>
              </a:defRPr>
            </a:lvl7pPr>
            <a:lvl8pPr marL="3429000" indent="-228600" eaLnBrk="0" fontAlgn="base" hangingPunct="0">
              <a:spcBef>
                <a:spcPct val="0"/>
              </a:spcBef>
              <a:spcAft>
                <a:spcPct val="0"/>
              </a:spcAft>
              <a:defRPr>
                <a:solidFill>
                  <a:schemeClr val="tx1"/>
                </a:solidFill>
                <a:latin typeface="Times New Roman" pitchFamily="18" charset="0"/>
              </a:defRPr>
            </a:lvl8pPr>
            <a:lvl9pPr marL="3886200" indent="-228600" eaLnBrk="0" fontAlgn="base" hangingPunct="0">
              <a:spcBef>
                <a:spcPct val="0"/>
              </a:spcBef>
              <a:spcAft>
                <a:spcPct val="0"/>
              </a:spcAft>
              <a:defRPr>
                <a:solidFill>
                  <a:schemeClr val="tx1"/>
                </a:solidFill>
                <a:latin typeface="Times New Roman" pitchFamily="18" charset="0"/>
              </a:defRPr>
            </a:lvl9pPr>
          </a:lstStyle>
          <a:p>
            <a:pPr algn="ctr" eaLnBrk="1" hangingPunct="1"/>
            <a:r>
              <a:rPr lang="en-US" sz="4400" b="1" dirty="0">
                <a:solidFill>
                  <a:srgbClr val="3333FF"/>
                </a:solidFill>
              </a:rPr>
              <a:t>KẾT THÚC </a:t>
            </a:r>
          </a:p>
        </p:txBody>
      </p:sp>
      <p:pic>
        <p:nvPicPr>
          <p:cNvPr id="14" name="Picture 14" descr="1"/>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2667000"/>
            <a:ext cx="662940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chuc"/>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1776845" y="0"/>
            <a:ext cx="533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420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3" descr="sunflowers_wave_hb"/>
          <p:cNvPicPr>
            <a:picLocks noGrp="1" noChangeAspect="1" noChangeArrowheads="1" noCrop="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2438400" y="3803716"/>
            <a:ext cx="3790950" cy="308892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Box 10"/>
          <p:cNvSpPr txBox="1"/>
          <p:nvPr/>
        </p:nvSpPr>
        <p:spPr>
          <a:xfrm>
            <a:off x="1524000" y="609600"/>
            <a:ext cx="5943600" cy="2308324"/>
          </a:xfrm>
          <a:prstGeom prst="rect">
            <a:avLst/>
          </a:prstGeom>
          <a:noFill/>
        </p:spPr>
        <p:txBody>
          <a:bodyPr wrap="square" rtlCol="0">
            <a:spAutoFit/>
          </a:bodyPr>
          <a:lstStyle/>
          <a:p>
            <a:pPr marL="457200" indent="-457200" algn="ctr">
              <a:buAutoNum type="arabicPeriod"/>
            </a:pPr>
            <a:r>
              <a:rPr lang="en-US" sz="4000" b="1" dirty="0" err="1" smtClean="0">
                <a:solidFill>
                  <a:srgbClr val="FF0000"/>
                </a:solidFill>
                <a:latin typeface="Times New Roman" pitchFamily="18" charset="0"/>
                <a:cs typeface="Times New Roman" pitchFamily="18" charset="0"/>
              </a:rPr>
              <a:t>Ổn</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định</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tổ</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chức</a:t>
            </a:r>
            <a:r>
              <a:rPr lang="en-US" sz="4000" b="1" dirty="0" smtClean="0">
                <a:solidFill>
                  <a:srgbClr val="FF0000"/>
                </a:solidFill>
                <a:latin typeface="Times New Roman" pitchFamily="18" charset="0"/>
                <a:cs typeface="Times New Roman" pitchFamily="18" charset="0"/>
              </a:rPr>
              <a:t>.</a:t>
            </a:r>
          </a:p>
          <a:p>
            <a:endParaRPr lang="en-US" sz="2400" b="1" dirty="0" smtClean="0">
              <a:latin typeface="Times New Roman" pitchFamily="18" charset="0"/>
              <a:cs typeface="Times New Roman" pitchFamily="18" charset="0"/>
            </a:endParaRPr>
          </a:p>
          <a:p>
            <a:r>
              <a:rPr lang="en-US" sz="4000" b="1"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Trẻ</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hát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vận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động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cùng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cô</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bài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hát</a:t>
            </a:r>
            <a:r>
              <a:rPr lang="en-US" sz="4000" dirty="0" smtClean="0">
                <a:latin typeface="Times New Roman" pitchFamily="18" charset="0"/>
                <a:cs typeface="Times New Roman" pitchFamily="18" charset="0"/>
              </a:rPr>
              <a:t> “ </a:t>
            </a:r>
            <a:r>
              <a:rPr lang="en-US" sz="4000" dirty="0" err="1" smtClean="0">
                <a:latin typeface="Times New Roman" pitchFamily="18" charset="0"/>
                <a:cs typeface="Times New Roman" pitchFamily="18" charset="0"/>
              </a:rPr>
              <a:t>Mời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bạn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ăn</a:t>
            </a:r>
            <a:r>
              <a:rPr lang="en-US" sz="4000" dirty="0" smtClean="0">
                <a:latin typeface="Times New Roman" pitchFamily="18" charset="0"/>
                <a:cs typeface="Times New Roman" pitchFamily="18" charset="0"/>
              </a:rPr>
              <a:t>”</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621809516"/>
      </p:ext>
    </p:ext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0782"/>
            <a:ext cx="8229600" cy="893618"/>
          </a:xfrm>
        </p:spPr>
        <p:txBody>
          <a:bodyPr>
            <a:normAutofit fontScale="90000"/>
          </a:bodyPr>
          <a:lstStyle/>
          <a:p>
            <a:r>
              <a:rPr lang="en-US" b="1" dirty="0" smtClean="0">
                <a:solidFill>
                  <a:srgbClr val="FF0000"/>
                </a:solidFill>
                <a:latin typeface="Times New Roman" pitchFamily="18" charset="0"/>
                <a:cs typeface="Times New Roman" pitchFamily="18" charset="0"/>
              </a:rPr>
              <a:t>2. </a:t>
            </a:r>
            <a:r>
              <a:rPr lang="en-US" b="1" dirty="0" err="1" smtClean="0">
                <a:solidFill>
                  <a:srgbClr val="FF0000"/>
                </a:solidFill>
                <a:latin typeface="Times New Roman" pitchFamily="18" charset="0"/>
                <a:cs typeface="Times New Roman" pitchFamily="18" charset="0"/>
              </a:rPr>
              <a:t>Phương</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pháp</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hình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thức</a:t>
            </a:r>
            <a:r>
              <a:rPr lang="en-US" b="1" dirty="0" smtClean="0">
                <a:solidFill>
                  <a:srgbClr val="FF0000"/>
                </a:solidFill>
                <a:latin typeface="Times New Roman" pitchFamily="18" charset="0"/>
                <a:cs typeface="Times New Roman" pitchFamily="18" charset="0"/>
              </a:rPr>
              <a:t> – </a:t>
            </a:r>
            <a:r>
              <a:rPr lang="en-US" b="1" dirty="0" err="1" smtClean="0">
                <a:solidFill>
                  <a:srgbClr val="FF0000"/>
                </a:solidFill>
                <a:latin typeface="Times New Roman" pitchFamily="18" charset="0"/>
                <a:cs typeface="Times New Roman" pitchFamily="18" charset="0"/>
              </a:rPr>
              <a:t>tổ</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914400" y="914400"/>
            <a:ext cx="7239000" cy="609600"/>
          </a:xfrm>
        </p:spPr>
        <p:txBody>
          <a:bodyPr>
            <a:normAutofit/>
          </a:bodyPr>
          <a:lstStyle/>
          <a:p>
            <a:pPr>
              <a:buNone/>
            </a:pPr>
            <a:r>
              <a:rPr lang="vi-VN" sz="2800" b="1" i="1" dirty="0" smtClean="0">
                <a:solidFill>
                  <a:srgbClr val="002060"/>
                </a:solidFill>
                <a:latin typeface="Times New Roman" pitchFamily="18" charset="0"/>
                <a:cs typeface="Times New Roman" pitchFamily="18" charset="0"/>
              </a:rPr>
              <a:t>a, Trò chuyện về các bộ phận trên cơ thể</a:t>
            </a:r>
            <a:r>
              <a:rPr lang="vi-VN" sz="2800" b="1" i="1" dirty="0" smtClean="0">
                <a:solidFill>
                  <a:srgbClr val="002060"/>
                </a:solidFill>
              </a:rPr>
              <a:t>.</a:t>
            </a:r>
            <a:endParaRPr lang="en-US" sz="2800" dirty="0">
              <a:solidFill>
                <a:srgbClr val="002060"/>
              </a:solidFill>
            </a:endParaRPr>
          </a:p>
        </p:txBody>
      </p:sp>
      <p:sp>
        <p:nvSpPr>
          <p:cNvPr id="4" name="Rectangle 3"/>
          <p:cNvSpPr/>
          <p:nvPr/>
        </p:nvSpPr>
        <p:spPr>
          <a:xfrm>
            <a:off x="1143000" y="1524000"/>
            <a:ext cx="3270447" cy="584775"/>
          </a:xfrm>
          <a:prstGeom prst="rect">
            <a:avLst/>
          </a:prstGeom>
        </p:spPr>
        <p:txBody>
          <a:bodyPr wrap="none">
            <a:spAutoFit/>
          </a:bodyPr>
          <a:lstStyle/>
          <a:p>
            <a:r>
              <a:rPr lang="en-US" sz="3200" b="1">
                <a:solidFill>
                  <a:srgbClr val="002060"/>
                </a:solidFill>
                <a:latin typeface="Times New Roman" pitchFamily="18" charset="0"/>
                <a:cs typeface="Times New Roman" pitchFamily="18" charset="0"/>
              </a:rPr>
              <a:t>* Khám phá </a:t>
            </a:r>
            <a:r>
              <a:rPr lang="en-US" sz="3200" b="1" smtClean="0">
                <a:solidFill>
                  <a:srgbClr val="002060"/>
                </a:solidFill>
                <a:latin typeface="Times New Roman" pitchFamily="18" charset="0"/>
                <a:cs typeface="Times New Roman" pitchFamily="18" charset="0"/>
              </a:rPr>
              <a:t>mắt:</a:t>
            </a:r>
            <a:endParaRPr lang="en-US" sz="3200">
              <a:solidFill>
                <a:srgbClr val="002060"/>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48292"/>
            <a:ext cx="3352800" cy="3352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718" y="3401092"/>
            <a:ext cx="3318164" cy="33181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3276600"/>
            <a:ext cx="3124200" cy="31242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152400"/>
            <a:ext cx="3124200" cy="3124200"/>
          </a:xfrm>
          <a:prstGeom prst="rect">
            <a:avLst/>
          </a:prstGeom>
        </p:spPr>
      </p:pic>
    </p:spTree>
    <p:extLst>
      <p:ext uri="{BB962C8B-B14F-4D97-AF65-F5344CB8AC3E}">
        <p14:creationId xmlns:p14="http://schemas.microsoft.com/office/powerpoint/2010/main" val="4202663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799" y="3443167"/>
            <a:ext cx="4160187" cy="322909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471681"/>
            <a:ext cx="4134402" cy="320058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01782"/>
            <a:ext cx="4114800" cy="304138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380999"/>
            <a:ext cx="4007787" cy="3062167"/>
          </a:xfrm>
          <a:prstGeom prst="rect">
            <a:avLst/>
          </a:prstGeom>
        </p:spPr>
      </p:pic>
    </p:spTree>
    <p:extLst>
      <p:ext uri="{BB962C8B-B14F-4D97-AF65-F5344CB8AC3E}">
        <p14:creationId xmlns:p14="http://schemas.microsoft.com/office/powerpoint/2010/main" val="831926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143000"/>
            <a:ext cx="9144000" cy="5714999"/>
          </a:xfrm>
        </p:spPr>
      </p:pic>
      <p:sp>
        <p:nvSpPr>
          <p:cNvPr id="5" name="TextBox 4"/>
          <p:cNvSpPr txBox="1"/>
          <p:nvPr/>
        </p:nvSpPr>
        <p:spPr>
          <a:xfrm>
            <a:off x="13855" y="6927"/>
            <a:ext cx="5410200" cy="769441"/>
          </a:xfrm>
          <a:prstGeom prst="rect">
            <a:avLst/>
          </a:prstGeom>
          <a:noFill/>
        </p:spPr>
        <p:txBody>
          <a:bodyPr wrap="square" rtlCol="0">
            <a:spAutoFit/>
          </a:bodyPr>
          <a:lstStyle/>
          <a:p>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Đôi</a:t>
            </a:r>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mắt</a:t>
            </a:r>
            <a:r>
              <a:rPr lang="en-US" sz="4400" b="1" dirty="0" smtClean="0">
                <a:latin typeface="Times New Roman" pitchFamily="18" charset="0"/>
                <a:cs typeface="Times New Roman" pitchFamily="18" charset="0"/>
              </a:rPr>
              <a:t>.</a:t>
            </a:r>
            <a:endParaRPr lang="en-US" sz="4400" b="1" dirty="0">
              <a:latin typeface="Times New Roman" pitchFamily="18" charset="0"/>
              <a:cs typeface="Times New Roman" pitchFamily="18" charset="0"/>
            </a:endParaRPr>
          </a:p>
        </p:txBody>
      </p:sp>
    </p:spTree>
    <p:extLst>
      <p:ext uri="{BB962C8B-B14F-4D97-AF65-F5344CB8AC3E}">
        <p14:creationId xmlns:p14="http://schemas.microsoft.com/office/powerpoint/2010/main" val="2758802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5479385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304800"/>
            <a:ext cx="8229600" cy="2349361"/>
          </a:xfrm>
          <a:prstGeom prst="rect">
            <a:avLst/>
          </a:prstGeom>
        </p:spPr>
        <p:txBody>
          <a:bodyPr wrap="square">
            <a:spAutoFit/>
          </a:bodyPr>
          <a:lstStyle/>
          <a:p>
            <a:r>
              <a:rPr lang="en-US" sz="4400" b="1" baseline="-25000" smtClean="0">
                <a:latin typeface="Times New Roman" pitchFamily="18" charset="0"/>
                <a:cs typeface="Times New Roman" pitchFamily="18" charset="0"/>
              </a:rPr>
              <a:t>* </a:t>
            </a:r>
            <a:r>
              <a:rPr lang="vi-VN" sz="4400" b="1" baseline="-25000" smtClean="0">
                <a:latin typeface="Times New Roman" pitchFamily="18" charset="0"/>
                <a:cs typeface="Times New Roman" pitchFamily="18" charset="0"/>
              </a:rPr>
              <a:t>Khám </a:t>
            </a:r>
            <a:r>
              <a:rPr lang="vi-VN" sz="4400" b="1" baseline="-25000">
                <a:latin typeface="Times New Roman" pitchFamily="18" charset="0"/>
                <a:cs typeface="Times New Roman" pitchFamily="18" charset="0"/>
              </a:rPr>
              <a:t>phá đôi </a:t>
            </a:r>
            <a:r>
              <a:rPr lang="vi-VN" sz="4400" b="1" baseline="-25000" smtClean="0">
                <a:latin typeface="Times New Roman" pitchFamily="18" charset="0"/>
                <a:cs typeface="Times New Roman" pitchFamily="18" charset="0"/>
              </a:rPr>
              <a:t>tai</a:t>
            </a:r>
            <a:endParaRPr lang="en-US" sz="4400" b="1" baseline="-25000" smtClean="0">
              <a:latin typeface="Times New Roman" pitchFamily="18" charset="0"/>
              <a:cs typeface="Times New Roman" pitchFamily="18" charset="0"/>
            </a:endParaRPr>
          </a:p>
          <a:p>
            <a:endParaRPr lang="en-US" sz="3200" baseline="-25000" smtClean="0">
              <a:latin typeface="Times New Roman" pitchFamily="18" charset="0"/>
              <a:cs typeface="Times New Roman" pitchFamily="18" charset="0"/>
            </a:endParaRPr>
          </a:p>
          <a:p>
            <a:r>
              <a:rPr lang="en-US" sz="3200" smtClean="0">
                <a:latin typeface="Times New Roman" pitchFamily="18" charset="0"/>
                <a:cs typeface="Times New Roman" pitchFamily="18" charset="0"/>
              </a:rPr>
              <a:t>- </a:t>
            </a:r>
            <a:r>
              <a:rPr lang="vi-VN" sz="3200" smtClean="0">
                <a:latin typeface="Times New Roman" pitchFamily="18" charset="0"/>
                <a:cs typeface="Times New Roman" pitchFamily="18" charset="0"/>
              </a:rPr>
              <a:t> </a:t>
            </a:r>
            <a:r>
              <a:rPr lang="vi-VN" sz="3200">
                <a:latin typeface="Times New Roman" pitchFamily="18" charset="0"/>
                <a:cs typeface="Times New Roman" pitchFamily="18" charset="0"/>
              </a:rPr>
              <a:t>Cô có món quà tặng cho các con, cho trẻ nhắm mắt nghe âm thanh đoán quà.</a:t>
            </a:r>
          </a:p>
          <a:p>
            <a:r>
              <a:rPr lang="vi-VN" sz="3200">
                <a:latin typeface="Times New Roman" pitchFamily="18" charset="0"/>
                <a:cs typeface="Times New Roman" pitchFamily="18" charset="0"/>
              </a:rPr>
              <a:t>- Cô cho trẻ âm thanh mà cô đã chuẩn bị</a:t>
            </a:r>
          </a:p>
        </p:txBody>
      </p:sp>
    </p:spTree>
    <p:extLst>
      <p:ext uri="{BB962C8B-B14F-4D97-AF65-F5344CB8AC3E}">
        <p14:creationId xmlns:p14="http://schemas.microsoft.com/office/powerpoint/2010/main" val="2350168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0"/>
            <a:ext cx="3581400" cy="769441"/>
          </a:xfrm>
          <a:prstGeom prst="rect">
            <a:avLst/>
          </a:prstGeom>
          <a:noFill/>
        </p:spPr>
        <p:txBody>
          <a:bodyPr wrap="square" rtlCol="0">
            <a:spAutoFit/>
          </a:bodyPr>
          <a:lstStyle/>
          <a:p>
            <a:pPr algn="ctr"/>
            <a:r>
              <a:rPr lang="en-US" sz="4400" b="1" dirty="0" smtClean="0">
                <a:latin typeface="Times New Roman" pitchFamily="18" charset="0"/>
                <a:cs typeface="Times New Roman" pitchFamily="18" charset="0"/>
              </a:rPr>
              <a:t>* </a:t>
            </a:r>
            <a:r>
              <a:rPr lang="en-US" sz="4400" b="1" dirty="0" err="1" smtClean="0">
                <a:latin typeface="Times New Roman" pitchFamily="18" charset="0"/>
                <a:cs typeface="Times New Roman" pitchFamily="18" charset="0"/>
              </a:rPr>
              <a:t>Cái</a:t>
            </a:r>
            <a:r>
              <a:rPr lang="en-US" sz="4400" b="1" dirty="0" smtClean="0">
                <a:latin typeface="Times New Roman" pitchFamily="18" charset="0"/>
                <a:cs typeface="Times New Roman" pitchFamily="18" charset="0"/>
              </a:rPr>
              <a:t> tai.</a:t>
            </a:r>
            <a:endParaRPr lang="en-US" sz="4400" b="1" dirty="0">
              <a:latin typeface="Times New Roman" pitchFamily="18" charset="0"/>
              <a:cs typeface="Times New Roman"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9144000" cy="5715000"/>
          </a:xfrm>
          <a:prstGeom prst="rect">
            <a:avLst/>
          </a:prstGeom>
        </p:spPr>
      </p:pic>
    </p:spTree>
    <p:extLst>
      <p:ext uri="{BB962C8B-B14F-4D97-AF65-F5344CB8AC3E}">
        <p14:creationId xmlns:p14="http://schemas.microsoft.com/office/powerpoint/2010/main" val="111562533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95</Words>
  <Application>Microsoft Office PowerPoint</Application>
  <PresentationFormat>On-screen Show (4:3)</PresentationFormat>
  <Paragraphs>28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2. Phương pháp hình thức –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TRAN MINH TUAN</cp:lastModifiedBy>
  <cp:revision>13</cp:revision>
  <dcterms:created xsi:type="dcterms:W3CDTF">2017-10-10T13:57:27Z</dcterms:created>
  <dcterms:modified xsi:type="dcterms:W3CDTF">2022-06-08T08:32:11Z</dcterms:modified>
</cp:coreProperties>
</file>