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80" r:id="rId5"/>
    <p:sldId id="285" r:id="rId6"/>
    <p:sldId id="279" r:id="rId7"/>
    <p:sldId id="278" r:id="rId8"/>
    <p:sldId id="263" r:id="rId9"/>
    <p:sldId id="274" r:id="rId10"/>
    <p:sldId id="262" r:id="rId11"/>
    <p:sldId id="273" r:id="rId12"/>
    <p:sldId id="272" r:id="rId13"/>
    <p:sldId id="271" r:id="rId14"/>
    <p:sldId id="286" r:id="rId15"/>
    <p:sldId id="283" r:id="rId16"/>
    <p:sldId id="275" r:id="rId17"/>
    <p:sldId id="28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6C92-1FC3-4BAE-AC89-8E7A2CF47CBF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ECD0-F136-4DEB-9118-3D05C5F029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6C92-1FC3-4BAE-AC89-8E7A2CF47CBF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ECD0-F136-4DEB-9118-3D05C5F029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6C92-1FC3-4BAE-AC89-8E7A2CF47CBF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ECD0-F136-4DEB-9118-3D05C5F029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6C92-1FC3-4BAE-AC89-8E7A2CF47CBF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ECD0-F136-4DEB-9118-3D05C5F029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6C92-1FC3-4BAE-AC89-8E7A2CF47CBF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ECD0-F136-4DEB-9118-3D05C5F029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6C92-1FC3-4BAE-AC89-8E7A2CF47CBF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ECD0-F136-4DEB-9118-3D05C5F029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6C92-1FC3-4BAE-AC89-8E7A2CF47CBF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ECD0-F136-4DEB-9118-3D05C5F029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6C92-1FC3-4BAE-AC89-8E7A2CF47CBF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ECD0-F136-4DEB-9118-3D05C5F029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6C92-1FC3-4BAE-AC89-8E7A2CF47CBF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ECD0-F136-4DEB-9118-3D05C5F029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6C92-1FC3-4BAE-AC89-8E7A2CF47CBF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ECD0-F136-4DEB-9118-3D05C5F029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C6C92-1FC3-4BAE-AC89-8E7A2CF47CBF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DECD0-F136-4DEB-9118-3D05C5F029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C6C92-1FC3-4BAE-AC89-8E7A2CF47CBF}" type="datetimeFigureOut">
              <a:rPr lang="en-US" smtClean="0"/>
              <a:pPr/>
              <a:t>08/06/2022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DECD0-F136-4DEB-9118-3D05C5F0290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L&#7899;p%20m&#7851;u%20gi&#225;o%20b&#233;%20C1\N&#259;m%20h&#7885;c%202019%20-%202020\B&#7843;ng%20t&#432;&#417;ng%20t&#225;c\Trang\tH&#193;NG%2011%20-%20%20V&#259;n%20h&#7885;c-%20C&#244;%20gi&#225;o%20c&#7911;a%20con\B&#224;i%20th&#417;%20c&#244;%20gi&#225;o%20c&#7911;a%20con.%20B&#224;i%20th&#417;%20C&#244;%20d&#7841;y.%20Th&#417;%20theo%20ch&#7911;%20&#273;&#7873;%20tr&#432;&#7901;ng%20l&#7899;p.%20Th&#417;%20hay%20cho%20b&#233;..mp4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D:\L&#7899;p%20m&#7851;u%20gi&#225;o%20b&#233;%20C1\N&#259;m%20h&#7885;c%202019%20-%202020\B&#7843;ng%20t&#432;&#417;ng%20t&#225;c\Trang\Th&#225;ng%2011%20-%20%20V&#259;n%20h&#7885;c-%20C&#244;%20gi&#225;o%20c&#7911;a%20con\C&#244;%20V&#224;%20M&#7865;%20La&#768;%20Hai%20C&#244;%20Gia&#769;o.mp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90700" y="64394"/>
            <a:ext cx="6172200" cy="6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000" b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ỦY BAN NHÂN DÂN QUẬN LONG BIÊN</a:t>
            </a:r>
            <a:br>
              <a:rPr lang="en-US" sz="2000" b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2000" b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TRƯỜNG MẦM NON GIA THƯỢNG</a:t>
            </a:r>
            <a:endParaRPr lang="en-US" sz="2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340064" y="3505200"/>
            <a:ext cx="4822736" cy="25484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    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con</a:t>
            </a:r>
          </a:p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    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	    : 24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: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Huyền</a:t>
            </a:r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endParaRPr lang="en-US" sz="2000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</a:p>
          <a:p>
            <a:pPr algn="l"/>
            <a:r>
              <a:rPr lang="en-US" sz="2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endParaRPr lang="en-US" sz="2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90700" y="1981200"/>
            <a:ext cx="5486400" cy="132343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GIÁO </a:t>
            </a:r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ÁN</a:t>
            </a:r>
          </a:p>
          <a:p>
            <a:pPr algn="ctr">
              <a:defRPr/>
            </a:pPr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LÀM QUEN VĂN HỌC</a:t>
            </a:r>
            <a:endParaRPr lang="en-US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6" descr="LOGO_fina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550" y="838200"/>
            <a:ext cx="1181100" cy="1012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nen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638800"/>
            <a:ext cx="9144000" cy="121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90600" y="914400"/>
            <a:ext cx="81534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vi-VN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Đàm thoại với trẻ theo nội dung bài thơ</a:t>
            </a:r>
            <a:r>
              <a:rPr lang="en-US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vi-VN" sz="2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Mỗi khi đến lớp các con thấy ai? Cô giáo đón các con như thế nào?</a:t>
            </a:r>
          </a:p>
          <a:p>
            <a:r>
              <a:rPr lang="vi-VN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Giọng cô nói thế nào? Ai có thể đọc được đoạn thơ nói lên những điều đó?</a:t>
            </a:r>
          </a:p>
          <a:p>
            <a:r>
              <a:rPr lang="vi-VN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Đối với các bạn hay nghịch cô giáo như thế nào? Còn các bạn chăm ngoan thì sao?</a:t>
            </a:r>
          </a:p>
          <a:p>
            <a:r>
              <a:rPr lang="vi-VN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Các con có yêu quý cô giáo của mình không? Để được các cô yêu quý các con phải làm gì?</a:t>
            </a:r>
          </a:p>
          <a:p>
            <a:r>
              <a:rPr lang="vi-VN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vi-VN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 dục: </a:t>
            </a:r>
            <a:r>
              <a:rPr lang="vi-VN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 con đi học ngoan, vâng lời cô giáo, yêu thương và giúp đỡ cô những công việc vừa sức của mình.</a:t>
            </a:r>
            <a:endParaRPr lang="vi-VN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90700" y="64394"/>
            <a:ext cx="6172200" cy="6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en-US" sz="2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4019550" y="6168980"/>
            <a:ext cx="2362200" cy="533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b="1" smtClean="0">
              <a:solidFill>
                <a:srgbClr val="87309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81200" y="1600200"/>
            <a:ext cx="59436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 cả lớp đọc thơ, tổ- nhóm- cá nhân trẻ đọc thơ. (Cho trẻ đọc thơ theo các hình thức to- nhỏ; Đọc nối tiếp; Đọc theo tay nhịp của cô. (Cô bao quát động viên trẻ đọc thơ)</a:t>
            </a:r>
            <a:endParaRPr lang="en-US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6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ài thơ cô giáo của con. Bài thơ Cô dạy. Thơ theo chủ đề trường lớp. Thơ hay cho bé.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14400" y="838200"/>
            <a:ext cx="7772400" cy="58293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600200" y="76200"/>
            <a:ext cx="59057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2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sĩ</a:t>
            </a:r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5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90700" y="64394"/>
            <a:ext cx="6172200" cy="6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en-US" sz="2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85800" y="0"/>
            <a:ext cx="807720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pt-B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Kết thúc: </a:t>
            </a:r>
          </a:p>
          <a:p>
            <a:pPr algn="ctr">
              <a:defRPr/>
            </a:pPr>
            <a:r>
              <a:rPr lang="pt-BR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 và trẻ hát bài hát: “Cô và mẹ”</a:t>
            </a:r>
            <a:endParaRPr lang="en-US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4019550" y="6168980"/>
            <a:ext cx="2362200" cy="533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b="1" smtClean="0">
              <a:solidFill>
                <a:srgbClr val="87309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Cô Và Mẹ Là Hai Cô Giáo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90600" y="914400"/>
            <a:ext cx="7620000" cy="571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143000" y="456247"/>
            <a:ext cx="6705600" cy="6401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MỤC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ĐÍCH – YÊU CẦU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Kiến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thức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Trẻ biết  tên bài thơ, tên tác giả, hiểu nội dung bài thơ.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2. Kỹ năng:</a:t>
            </a:r>
            <a:endParaRPr lang="vi-V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- Trẻ đọc thuộc bài thơ.</a:t>
            </a:r>
          </a:p>
          <a:p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- Bước đầu biết đọc thơ diễn cảm.</a:t>
            </a:r>
          </a:p>
          <a:p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- Trẻ cảm nhận được từng nhịp điệu của bài thơ.</a:t>
            </a:r>
          </a:p>
          <a:p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3. Thái độ:</a:t>
            </a:r>
            <a:endParaRPr lang="vi-VN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000" dirty="0" smtClean="0">
                <a:latin typeface="Times New Roman" pitchFamily="18" charset="0"/>
                <a:cs typeface="Times New Roman" pitchFamily="18" charset="0"/>
              </a:rPr>
              <a:t>- Giáo dục trẻ biết yêu thương cô giáo và giúp đỡ cô những công việc vừa sức của mình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</a:t>
            </a:r>
            <a:r>
              <a:rPr kumimoji="0" lang="en-US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Chuẩn</a:t>
            </a:r>
            <a:r>
              <a:rPr kumimoji="0" lang="en-US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bị</a:t>
            </a:r>
            <a:r>
              <a:rPr kumimoji="0" lang="en-US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Đồ dùng của cô: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t-BR" sz="2000" dirty="0" smtClean="0">
                <a:latin typeface="Times New Roman" pitchFamily="18" charset="0"/>
                <a:cs typeface="Times New Roman" pitchFamily="18" charset="0"/>
              </a:rPr>
              <a:t>- Giáo án điện tử, bảng tưởng tác, nhạc bài hát lớp chúng mình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t-BR" sz="2000" dirty="0" smtClean="0">
                <a:latin typeface="Times New Roman" pitchFamily="18" charset="0"/>
                <a:cs typeface="Times New Roman" pitchFamily="18" charset="0"/>
              </a:rPr>
              <a:t>- Rối các nhân vật trong truyện.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t-BR" sz="2000" dirty="0" smtClean="0">
                <a:latin typeface="Times New Roman" pitchFamily="18" charset="0"/>
                <a:cs typeface="Times New Roman" pitchFamily="18" charset="0"/>
              </a:rPr>
              <a:t>- Nhạc các bài hát trong chủ điểm.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vi-VN" sz="2000" b="1" dirty="0" smtClean="0">
                <a:latin typeface="Times New Roman" pitchFamily="18" charset="0"/>
                <a:cs typeface="Times New Roman" pitchFamily="18" charset="0"/>
              </a:rPr>
              <a:t>Đồ dùng của trẻ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pt-BR" sz="2000" dirty="0" smtClean="0">
                <a:latin typeface="Times New Roman" pitchFamily="18" charset="0"/>
                <a:cs typeface="Times New Roman" pitchFamily="18" charset="0"/>
              </a:rPr>
              <a:t>Chỗ ngồi cho trẻ.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t-BR" sz="2000" dirty="0" smtClean="0">
                <a:latin typeface="Times New Roman" pitchFamily="18" charset="0"/>
                <a:cs typeface="Times New Roman" pitchFamily="18" charset="0"/>
              </a:rPr>
              <a:t>- Trang phục gọn gàng.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90700" y="64394"/>
            <a:ext cx="6172200" cy="6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en-US" sz="2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00200" y="1828800"/>
            <a:ext cx="6172200" cy="193899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742950" indent="-742950" algn="ctr">
              <a:buAutoNum type="arabicPeriod"/>
              <a:defRPr/>
            </a:pPr>
            <a:r>
              <a:rPr lang="en-US" sz="40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742950" indent="-742950" algn="ctr">
              <a:defRPr/>
            </a:pPr>
            <a:r>
              <a:rPr lang="en-US" sz="40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40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4019550" y="6168980"/>
            <a:ext cx="2362200" cy="533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b="1" smtClean="0">
              <a:solidFill>
                <a:srgbClr val="87309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ải xuố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33400"/>
            <a:ext cx="7391400" cy="59190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90700" y="64394"/>
            <a:ext cx="6172200" cy="6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en-US" sz="2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0" y="1524000"/>
            <a:ext cx="7010400" cy="64633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vi-VN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36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4019550" y="6168980"/>
            <a:ext cx="2362200" cy="533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b="1" smtClean="0">
              <a:solidFill>
                <a:srgbClr val="87309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38400" y="243840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32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bộ</a:t>
            </a:r>
            <a:endParaRPr lang="en-US" sz="32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85800" y="2057400"/>
            <a:ext cx="8229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2895600"/>
            <a:ext cx="51054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en-US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90700" y="64394"/>
            <a:ext cx="6172200" cy="6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en-US" sz="2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4019550" y="6168980"/>
            <a:ext cx="2362200" cy="533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b="1" smtClean="0">
              <a:solidFill>
                <a:srgbClr val="87309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05000" y="1752600"/>
            <a:ext cx="6019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N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ói về tình cảm của cô giáo đối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với các học trò nhỏ của mình, cô rất yêu thương các bạn ngoan, biết vâng lờicô.Nhưng cô không thích những bạn hay nghịch phá.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Bạn nào cũng đều yêu quý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dirty="0" smtClean="0"/>
              <a:t/>
            </a:r>
            <a:br>
              <a:rPr lang="vi-VN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90700" y="64394"/>
            <a:ext cx="6172200" cy="6857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en-US" sz="2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3400" y="1600200"/>
            <a:ext cx="8839200" cy="175432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 ĐỌC LẦN 2: </a:t>
            </a:r>
          </a:p>
          <a:p>
            <a:pPr algn="ctr">
              <a:defRPr/>
            </a:pPr>
            <a:r>
              <a:rPr lang="en-US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 HỢP GIÁO ÁN ĐIỆN TỬ</a:t>
            </a:r>
          </a:p>
          <a:p>
            <a:pPr algn="ctr">
              <a:defRPr/>
            </a:pPr>
            <a:r>
              <a:rPr lang="en-US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ĐÀM THOẠI TRÍCH DẪN</a:t>
            </a:r>
            <a:endParaRPr lang="en-US" sz="36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4019550" y="6168980"/>
            <a:ext cx="2362200" cy="533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b="1" smtClean="0">
              <a:solidFill>
                <a:srgbClr val="87309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352</Words>
  <Application>Microsoft Office PowerPoint</Application>
  <PresentationFormat>On-screen Show (4:3)</PresentationFormat>
  <Paragraphs>48</Paragraphs>
  <Slides>17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TRAN MINH TUAN</cp:lastModifiedBy>
  <cp:revision>23</cp:revision>
  <dcterms:created xsi:type="dcterms:W3CDTF">2019-02-13T06:10:57Z</dcterms:created>
  <dcterms:modified xsi:type="dcterms:W3CDTF">2022-06-08T08:34:23Z</dcterms:modified>
</cp:coreProperties>
</file>