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73" r:id="rId3"/>
    <p:sldId id="268" r:id="rId4"/>
    <p:sldId id="259" r:id="rId5"/>
    <p:sldId id="277" r:id="rId6"/>
    <p:sldId id="272" r:id="rId7"/>
    <p:sldId id="279" r:id="rId8"/>
    <p:sldId id="276" r:id="rId9"/>
    <p:sldId id="27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FF"/>
    <a:srgbClr val="99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1A63-B286-42B7-AF80-5835F41F5EE6}" type="datetimeFigureOut">
              <a:rPr lang="en-US" smtClean="0"/>
              <a:t>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5EB84-5D89-49B2-8479-E64C9577A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595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1A63-B286-42B7-AF80-5835F41F5EE6}" type="datetimeFigureOut">
              <a:rPr lang="en-US" smtClean="0"/>
              <a:t>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5EB84-5D89-49B2-8479-E64C9577A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633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1A63-B286-42B7-AF80-5835F41F5EE6}" type="datetimeFigureOut">
              <a:rPr lang="en-US" smtClean="0"/>
              <a:t>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5EB84-5D89-49B2-8479-E64C9577A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693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1A63-B286-42B7-AF80-5835F41F5EE6}" type="datetimeFigureOut">
              <a:rPr lang="en-US" smtClean="0"/>
              <a:t>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5EB84-5D89-49B2-8479-E64C9577A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463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1A63-B286-42B7-AF80-5835F41F5EE6}" type="datetimeFigureOut">
              <a:rPr lang="en-US" smtClean="0"/>
              <a:t>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5EB84-5D89-49B2-8479-E64C9577A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634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1A63-B286-42B7-AF80-5835F41F5EE6}" type="datetimeFigureOut">
              <a:rPr lang="en-US" smtClean="0"/>
              <a:t>1/9/2019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5EB84-5D89-49B2-8479-E64C9577A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208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1A63-B286-42B7-AF80-5835F41F5EE6}" type="datetimeFigureOut">
              <a:rPr lang="en-US" smtClean="0"/>
              <a:t>1/9/2019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5EB84-5D89-49B2-8479-E64C9577A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326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1A63-B286-42B7-AF80-5835F41F5EE6}" type="datetimeFigureOut">
              <a:rPr lang="en-US" smtClean="0"/>
              <a:t>1/9/2019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5EB84-5D89-49B2-8479-E64C9577A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004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1A63-B286-42B7-AF80-5835F41F5EE6}" type="datetimeFigureOut">
              <a:rPr lang="en-US" smtClean="0"/>
              <a:t>1/9/2019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5EB84-5D89-49B2-8479-E64C9577A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5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1A63-B286-42B7-AF80-5835F41F5EE6}" type="datetimeFigureOut">
              <a:rPr lang="en-US" smtClean="0"/>
              <a:t>1/9/2019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5EB84-5D89-49B2-8479-E64C9577A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006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1A63-B286-42B7-AF80-5835F41F5EE6}" type="datetimeFigureOut">
              <a:rPr lang="en-US" smtClean="0"/>
              <a:t>1/9/2019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5EB84-5D89-49B2-8479-E64C9577A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457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DA1A63-B286-42B7-AF80-5835F41F5EE6}" type="datetimeFigureOut">
              <a:rPr lang="en-US" smtClean="0"/>
              <a:t>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C5EB84-5D89-49B2-8479-E64C9577A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702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4.pn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Kết quả hình ảnh cho hinh nen don gi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715"/>
            <a:ext cx="9144000" cy="6883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81400" y="1828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 descr="Kết quả hình ảnh cho hinh nen power point de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996" y="-242546"/>
            <a:ext cx="917863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WordArt 4"/>
          <p:cNvSpPr>
            <a:spLocks noChangeArrowheads="1" noChangeShapeType="1" noTextEdit="1"/>
          </p:cNvSpPr>
          <p:nvPr/>
        </p:nvSpPr>
        <p:spPr bwMode="auto">
          <a:xfrm>
            <a:off x="457200" y="304800"/>
            <a:ext cx="8323263" cy="3189753"/>
          </a:xfrm>
          <a:prstGeom prst="rect">
            <a:avLst/>
          </a:prstGeom>
        </p:spPr>
        <p:txBody>
          <a:bodyPr spcFirstLastPara="1" wrap="none" numCol="1" fromWordArt="1">
            <a:prstTxWarp prst="textArchUp">
              <a:avLst>
                <a:gd name="adj" fmla="val 10800004"/>
              </a:avLst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6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7" name="Picture 6" descr="C:\Users\Welcome\Downloads\LOGO_final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144893"/>
            <a:ext cx="1679828" cy="1522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087034" y="2769811"/>
            <a:ext cx="59618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Giờ học: Phát triển ngôn ngữ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05851" y="5526098"/>
            <a:ext cx="27671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Năm học 2018-2019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Mau-Hoa-beat-Mam-no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85800" y="5959733"/>
            <a:ext cx="609600" cy="6096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479798" y="120134"/>
            <a:ext cx="62780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000" dirty="0" smtClean="0">
                <a:latin typeface="+mj-lt"/>
              </a:rPr>
              <a:t>PHÒNG GIÁO DỤC VÀ ĐÀO TẠO QUẬN LONG BIÊN</a:t>
            </a:r>
            <a:endParaRPr lang="en-US" sz="2000" dirty="0"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76079" y="658892"/>
            <a:ext cx="44491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000" b="1" dirty="0" smtClean="0">
                <a:latin typeface="+mj-lt"/>
              </a:rPr>
              <a:t>TRƯỜNG MẦM NON GIA THƯỢNG</a:t>
            </a:r>
            <a:endParaRPr lang="en-US" sz="2000" b="1" dirty="0"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83873" y="3516968"/>
            <a:ext cx="5223755" cy="460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Đề tài: Thơ: “ Đi dép”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90800" y="4143359"/>
            <a:ext cx="4374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Giáo viên: Nguyễn Thị Hồng Hoa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33902" y="4512691"/>
            <a:ext cx="38603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Lứa tuổi: Nhà trẻ 24-36 tháng</a:t>
            </a:r>
          </a:p>
          <a:p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Thời gian: 12-15 phút.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15" descr="C:\Users\Welcome\Downloads\LOGO_final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297293"/>
            <a:ext cx="1679828" cy="1522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880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4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21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istrator\Desktop\hoa anh pp\images (1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667000" y="457200"/>
            <a:ext cx="421782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Mục đích- yêu cầu</a:t>
            </a:r>
          </a:p>
        </p:txBody>
      </p:sp>
      <p:sp>
        <p:nvSpPr>
          <p:cNvPr id="3" name="Rectangle 2"/>
          <p:cNvSpPr/>
          <p:nvPr/>
        </p:nvSpPr>
        <p:spPr>
          <a:xfrm>
            <a:off x="1066800" y="1475837"/>
            <a:ext cx="6934200" cy="4018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</a:pPr>
            <a:r>
              <a:rPr lang="pt-BR" sz="24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* Kiến thức:</a:t>
            </a:r>
            <a:endParaRPr lang="en-US" sz="2400" dirty="0">
              <a:solidFill>
                <a:srgbClr val="0000FF"/>
              </a:solidFill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400" dirty="0">
                <a:solidFill>
                  <a:srgbClr val="0000FF"/>
                </a:solidFill>
                <a:latin typeface="Times New Roman"/>
                <a:ea typeface=".VnTime"/>
                <a:cs typeface="Times New Roman"/>
              </a:rPr>
              <a:t>-Trẻ biết tên thơ, biết nội dung bài thơ: “Chân thấy êm khi được đi dép, dép thấy vui khi được chân đi”.</a:t>
            </a:r>
            <a:endParaRPr lang="en-US" sz="2400" dirty="0">
              <a:solidFill>
                <a:srgbClr val="0000FF"/>
              </a:solidFill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400" b="1" dirty="0">
                <a:solidFill>
                  <a:srgbClr val="0000FF"/>
                </a:solidFill>
                <a:latin typeface="Times New Roman"/>
                <a:ea typeface=".VnTime"/>
                <a:cs typeface="Times New Roman"/>
              </a:rPr>
              <a:t>* Kỹ năng</a:t>
            </a:r>
            <a:r>
              <a:rPr lang="en-US" sz="2400" dirty="0">
                <a:solidFill>
                  <a:srgbClr val="0000FF"/>
                </a:solidFill>
                <a:latin typeface="Times New Roman"/>
                <a:ea typeface=".VnTime"/>
                <a:cs typeface="Times New Roman"/>
              </a:rPr>
              <a:t>:</a:t>
            </a:r>
            <a:endParaRPr lang="en-US" sz="2400" dirty="0">
              <a:solidFill>
                <a:srgbClr val="0000FF"/>
              </a:solidFill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400" dirty="0">
                <a:solidFill>
                  <a:srgbClr val="0000FF"/>
                </a:solidFill>
                <a:latin typeface="Times New Roman"/>
                <a:ea typeface=".VnTime"/>
                <a:cs typeface="Times New Roman"/>
              </a:rPr>
              <a:t>-Trả lời to rõ ràng các câu hỏi theo nội dung thơ.</a:t>
            </a:r>
            <a:endParaRPr lang="en-US" sz="2400" dirty="0">
              <a:solidFill>
                <a:srgbClr val="0000FF"/>
              </a:solidFill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400" dirty="0">
                <a:solidFill>
                  <a:srgbClr val="0000FF"/>
                </a:solidFill>
                <a:latin typeface="Times New Roman"/>
                <a:ea typeface=".VnTime"/>
                <a:cs typeface="Times New Roman"/>
              </a:rPr>
              <a:t>- Đọc thuộc được bài thơ.</a:t>
            </a:r>
            <a:endParaRPr lang="en-US" sz="2400" dirty="0">
              <a:solidFill>
                <a:srgbClr val="0000FF"/>
              </a:solidFill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400" b="1" dirty="0">
                <a:solidFill>
                  <a:srgbClr val="0000FF"/>
                </a:solidFill>
                <a:latin typeface="Times New Roman"/>
                <a:ea typeface=".VnTime"/>
                <a:cs typeface="Times New Roman"/>
              </a:rPr>
              <a:t>* Thái độ:</a:t>
            </a:r>
            <a:endParaRPr lang="en-US" sz="2400" dirty="0">
              <a:solidFill>
                <a:srgbClr val="0000FF"/>
              </a:solidFill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400" dirty="0">
                <a:solidFill>
                  <a:srgbClr val="0000FF"/>
                </a:solidFill>
                <a:latin typeface="Times New Roman"/>
                <a:ea typeface=".VnTime"/>
                <a:cs typeface="Times New Roman"/>
              </a:rPr>
              <a:t> -Trẻ ngoan, hứng thú </a:t>
            </a:r>
            <a:endParaRPr lang="en-US" sz="2400" dirty="0">
              <a:solidFill>
                <a:srgbClr val="0000FF"/>
              </a:solidFill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400" dirty="0">
                <a:solidFill>
                  <a:srgbClr val="0000FF"/>
                </a:solidFill>
                <a:latin typeface="Times New Roman"/>
                <a:ea typeface=".VnTime"/>
                <a:cs typeface="Times New Roman"/>
              </a:rPr>
              <a:t>tham gia vào hoạt động. </a:t>
            </a:r>
            <a:endParaRPr lang="en-US" sz="2400" dirty="0">
              <a:solidFill>
                <a:srgbClr val="0000FF"/>
              </a:solidFill>
              <a:ea typeface="Calibri"/>
              <a:cs typeface="Times New Roman"/>
            </a:endParaRPr>
          </a:p>
          <a:p>
            <a:r>
              <a:rPr lang="en-US" sz="2400" dirty="0">
                <a:solidFill>
                  <a:srgbClr val="0000FF"/>
                </a:solidFill>
                <a:latin typeface="Times New Roman"/>
                <a:ea typeface=".VnTime"/>
              </a:rPr>
              <a:t>- GD: Giữ gìn vệ sinh sạch sẽ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Kết quả hình ảnh cho hinh nen don gia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715"/>
            <a:ext cx="9144000" cy="6883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581400" y="1828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 descr="Kết quả hình ảnh cho hinh nen power point dep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996" y="-242546"/>
            <a:ext cx="917863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WordArt 4"/>
          <p:cNvSpPr>
            <a:spLocks noChangeArrowheads="1" noChangeShapeType="1" noTextEdit="1"/>
          </p:cNvSpPr>
          <p:nvPr/>
        </p:nvSpPr>
        <p:spPr bwMode="auto">
          <a:xfrm>
            <a:off x="457200" y="304800"/>
            <a:ext cx="8323263" cy="3189753"/>
          </a:xfrm>
          <a:prstGeom prst="rect">
            <a:avLst/>
          </a:prstGeom>
        </p:spPr>
        <p:txBody>
          <a:bodyPr spcFirstLastPara="1" wrap="none" numCol="1" fromWordArt="1">
            <a:prstTxWarp prst="textArchUp">
              <a:avLst>
                <a:gd name="adj" fmla="val 10800004"/>
              </a:avLst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6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9" name="Picture 8" descr="C:\Users\Welcome\Downloads\LOGO_final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144893"/>
            <a:ext cx="1679828" cy="1522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087034" y="2769811"/>
            <a:ext cx="59618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Giờ học: Phát triển ngôn ngữ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05851" y="5526098"/>
            <a:ext cx="27671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Năm học 2018-2019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Mau-Hoa-beat-Mam-no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85800" y="5959733"/>
            <a:ext cx="609600" cy="6096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479798" y="120134"/>
            <a:ext cx="62780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000" dirty="0" smtClean="0">
                <a:latin typeface="+mj-lt"/>
              </a:rPr>
              <a:t>PHÒNG GIÁO DỤC VÀ ĐÀO TẠO QUẬN LONG BIÊN</a:t>
            </a:r>
            <a:endParaRPr lang="en-US" sz="2000" dirty="0"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76079" y="658892"/>
            <a:ext cx="44491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000" b="1" dirty="0" smtClean="0">
                <a:latin typeface="+mj-lt"/>
              </a:rPr>
              <a:t>TRƯỜNG MẦM NON GIA THƯỢNG</a:t>
            </a:r>
            <a:endParaRPr lang="en-US" sz="2000" b="1" dirty="0">
              <a:latin typeface="+mj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583873" y="3516968"/>
            <a:ext cx="5223755" cy="460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Đề tài: Thơ: “ Đi dép”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90800" y="4143359"/>
            <a:ext cx="4374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Giáo viên: Nguyễn Thị Hồng Hoa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733902" y="4512691"/>
            <a:ext cx="38603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Lứa tuổi: Nhà trẻ 24-36 tháng</a:t>
            </a:r>
          </a:p>
          <a:p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Thời gian: 12-15 phút.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17" descr="C:\Users\Welcome\Downloads\LOGO_final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297293"/>
            <a:ext cx="1679828" cy="1522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1794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4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21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istrator\Desktop\hoa anh pp\images (9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0" y="-13855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123209" y="1676400"/>
            <a:ext cx="4953000" cy="3253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* Đồ dùng của cô:</a:t>
            </a:r>
            <a:endParaRPr lang="en-US" sz="2400" dirty="0">
              <a:solidFill>
                <a:srgbClr val="FF0000"/>
              </a:solidFill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3200" dirty="0">
                <a:solidFill>
                  <a:srgbClr val="FF0000"/>
                </a:solidFill>
                <a:latin typeface="Times New Roman"/>
                <a:ea typeface=".VnTime"/>
                <a:cs typeface="Times New Roman"/>
              </a:rPr>
              <a:t>-Pownpoint minh họa thơ.</a:t>
            </a:r>
            <a:endParaRPr lang="en-US" sz="2400" dirty="0">
              <a:solidFill>
                <a:srgbClr val="FF0000"/>
              </a:solidFill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3200" dirty="0">
                <a:solidFill>
                  <a:srgbClr val="FF0000"/>
                </a:solidFill>
                <a:latin typeface="Times New Roman"/>
                <a:ea typeface=".VnTime"/>
                <a:cs typeface="Times New Roman"/>
              </a:rPr>
              <a:t>- Nhạc bài “Đôi dép”</a:t>
            </a:r>
            <a:endParaRPr lang="en-US" sz="2400" dirty="0">
              <a:solidFill>
                <a:srgbClr val="FF0000"/>
              </a:solidFill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3200" b="1" dirty="0">
                <a:solidFill>
                  <a:srgbClr val="FF0000"/>
                </a:solidFill>
                <a:latin typeface="Times New Roman"/>
                <a:ea typeface=".VnTime"/>
                <a:cs typeface="Times New Roman"/>
              </a:rPr>
              <a:t>* Đồ dùng của trẻ:</a:t>
            </a:r>
            <a:endParaRPr lang="en-US" sz="2400" dirty="0">
              <a:solidFill>
                <a:srgbClr val="FF0000"/>
              </a:solidFill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3200" dirty="0">
                <a:solidFill>
                  <a:srgbClr val="FF0000"/>
                </a:solidFill>
                <a:latin typeface="Times New Roman"/>
                <a:ea typeface=".VnTime"/>
                <a:cs typeface="Times New Roman"/>
              </a:rPr>
              <a:t>- Trang phục gọn gàng.</a:t>
            </a:r>
            <a:endParaRPr lang="en-US" sz="2400" dirty="0">
              <a:solidFill>
                <a:srgbClr val="FF0000"/>
              </a:solidFill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3200" dirty="0">
                <a:solidFill>
                  <a:srgbClr val="FF0000"/>
                </a:solidFill>
                <a:latin typeface="Times New Roman"/>
                <a:ea typeface=".VnTime"/>
                <a:cs typeface="Times New Roman"/>
              </a:rPr>
              <a:t>- Tranh đôi dép để tô màu</a:t>
            </a:r>
            <a:endParaRPr lang="en-US" sz="2400" dirty="0">
              <a:solidFill>
                <a:srgbClr val="FF0000"/>
              </a:solidFill>
              <a:ea typeface="Calibri"/>
              <a:cs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95600" y="657577"/>
            <a:ext cx="3200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Chuẩn bị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3736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istrator\Desktop\hoa anh pp\20-hinh-nen-don-gian-danh-cho-nguoi-thich-su-don-gian-1486868702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708" y="0"/>
            <a:ext cx="9143999" cy="689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332115" y="6927"/>
            <a:ext cx="385394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Cách tiến hành</a:t>
            </a:r>
            <a:endParaRPr lang="en-US" sz="4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47800" y="776881"/>
            <a:ext cx="5883630" cy="12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Bef>
                <a:spcPts val="600"/>
              </a:spcBef>
            </a:pPr>
            <a:r>
              <a:rPr lang="pt-BR" sz="2400" b="1" dirty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1. Ổn định tổ chức: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lvl="0" indent="-342900">
              <a:lnSpc>
                <a:spcPct val="107000"/>
              </a:lnSpc>
              <a:buFontTx/>
              <a:buChar char="-"/>
            </a:pPr>
            <a:r>
              <a:rPr lang="en-US" sz="2400" dirty="0">
                <a:solidFill>
                  <a:srgbClr val="0000FF"/>
                </a:solidFill>
                <a:latin typeface="Times New Roman"/>
                <a:ea typeface="Times New Roman"/>
              </a:rPr>
              <a:t>Cô và trẻ cùng hát 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  <a:ea typeface="Times New Roman"/>
              </a:rPr>
              <a:t>bài hát: “Đôi </a:t>
            </a:r>
            <a:r>
              <a:rPr lang="en-US" sz="2400" dirty="0">
                <a:solidFill>
                  <a:srgbClr val="0000FF"/>
                </a:solidFill>
                <a:latin typeface="Times New Roman"/>
                <a:ea typeface="Times New Roman"/>
              </a:rPr>
              <a:t>dép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  <a:ea typeface="Times New Roman"/>
              </a:rPr>
              <a:t>”.</a:t>
            </a:r>
          </a:p>
          <a:p>
            <a:pPr marL="342900" lvl="0" indent="-342900">
              <a:lnSpc>
                <a:spcPct val="107000"/>
              </a:lnSpc>
              <a:buFontTx/>
              <a:buChar char="-"/>
            </a:pPr>
            <a:r>
              <a:rPr lang="en-US" sz="2400" dirty="0" smtClean="0">
                <a:latin typeface="Times New Roman"/>
                <a:ea typeface="Times New Roman"/>
              </a:rPr>
              <a:t> 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Đàm thoại dẫn dắt vào bài.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2050" name="Picture 2" descr="C:\Users\Administrator\Desktop\dep4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054730"/>
            <a:ext cx="6248400" cy="4574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8061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dministrator\Desktop\hoa anh pp\images 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439" y="27708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133600" y="838200"/>
            <a:ext cx="5606022" cy="5222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07000"/>
              </a:lnSpc>
            </a:pPr>
            <a:r>
              <a:rPr lang="pt-BR" sz="2800" b="1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2. </a:t>
            </a:r>
            <a:r>
              <a:rPr lang="en-US" sz="2800" b="1" dirty="0" smtClean="0">
                <a:solidFill>
                  <a:srgbClr val="0000FF"/>
                </a:solidFill>
                <a:latin typeface="Times New Roman"/>
                <a:ea typeface="Calibri"/>
                <a:cs typeface="Times New Roman"/>
              </a:rPr>
              <a:t>Phương pháp, hình thức tổ chức</a:t>
            </a:r>
            <a:r>
              <a:rPr lang="vi-VN" sz="2400" b="1" dirty="0" smtClean="0">
                <a:solidFill>
                  <a:srgbClr val="0000FF"/>
                </a:solidFill>
                <a:latin typeface="Times New Roman"/>
                <a:ea typeface="Calibri"/>
                <a:cs typeface="Times New Roman"/>
              </a:rPr>
              <a:t>:</a:t>
            </a:r>
            <a:endParaRPr lang="en-US" dirty="0">
              <a:solidFill>
                <a:srgbClr val="0000FF"/>
              </a:solidFill>
              <a:ea typeface="Calibri"/>
              <a:cs typeface="Times New Rom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90600" y="1447800"/>
            <a:ext cx="7091922" cy="5032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BR" sz="2000" dirty="0">
                <a:solidFill>
                  <a:srgbClr val="0000FF"/>
                </a:solidFill>
                <a:latin typeface="Times New Roman"/>
                <a:ea typeface=".VnTime"/>
                <a:cs typeface="Times New Roman"/>
              </a:rPr>
              <a:t>* Cô đọc thơ cho trẻ nghe:</a:t>
            </a:r>
            <a:endParaRPr lang="en-US" sz="1600" dirty="0">
              <a:solidFill>
                <a:srgbClr val="0000FF"/>
              </a:solidFill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BR" sz="2000" dirty="0">
                <a:solidFill>
                  <a:srgbClr val="0000FF"/>
                </a:solidFill>
                <a:latin typeface="Times New Roman"/>
                <a:ea typeface=".VnTime"/>
                <a:cs typeface="Times New Roman"/>
              </a:rPr>
              <a:t>- Cô giới thiệu tên thơ tên tác giả.</a:t>
            </a:r>
            <a:endParaRPr lang="en-US" sz="1600" dirty="0">
              <a:solidFill>
                <a:srgbClr val="0000FF"/>
              </a:solidFill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BR" sz="2000" dirty="0">
                <a:solidFill>
                  <a:srgbClr val="0000FF"/>
                </a:solidFill>
                <a:latin typeface="Times New Roman"/>
                <a:ea typeface=".VnTime"/>
                <a:cs typeface="Times New Roman"/>
              </a:rPr>
              <a:t>- Cô đọc lần 1: Không tranh .  Hỏi tên thơ, tên tác giả?</a:t>
            </a:r>
            <a:endParaRPr lang="en-US" sz="1600" dirty="0">
              <a:solidFill>
                <a:srgbClr val="0000FF"/>
              </a:solidFill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BR" sz="2000" dirty="0">
                <a:solidFill>
                  <a:srgbClr val="0000FF"/>
                </a:solidFill>
                <a:latin typeface="Times New Roman"/>
                <a:ea typeface=".VnTime"/>
                <a:cs typeface="Times New Roman"/>
              </a:rPr>
              <a:t>- Cô đọc lần 2 dùng </a:t>
            </a:r>
            <a:r>
              <a:rPr lang="en-US" sz="2000" dirty="0">
                <a:solidFill>
                  <a:srgbClr val="0000FF"/>
                </a:solidFill>
                <a:latin typeface="Times New Roman"/>
                <a:ea typeface=".VnTime"/>
                <a:cs typeface="Times New Roman"/>
              </a:rPr>
              <a:t> Pownpoint</a:t>
            </a:r>
            <a:r>
              <a:rPr lang="pt-BR" sz="2000" dirty="0">
                <a:solidFill>
                  <a:srgbClr val="0000FF"/>
                </a:solidFill>
                <a:latin typeface="Times New Roman"/>
                <a:ea typeface=".VnTime"/>
                <a:cs typeface="Times New Roman"/>
              </a:rPr>
              <a:t>  minh họa và đàm thoại theo nội dung thơ: </a:t>
            </a:r>
            <a:r>
              <a:rPr lang="en-US" sz="2000" dirty="0">
                <a:solidFill>
                  <a:srgbClr val="0000FF"/>
                </a:solidFill>
                <a:latin typeface="Times New Roman"/>
                <a:ea typeface=".VnTime"/>
                <a:cs typeface="Times New Roman"/>
              </a:rPr>
              <a:t>Chân thấy êm khi được đi dép, dép thấy vui khi được chân đi.</a:t>
            </a:r>
            <a:endParaRPr lang="en-US" sz="1600" dirty="0">
              <a:solidFill>
                <a:srgbClr val="0000FF"/>
              </a:solidFill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BR" sz="2000" dirty="0">
                <a:solidFill>
                  <a:srgbClr val="0000FF"/>
                </a:solidFill>
                <a:latin typeface="Times New Roman"/>
                <a:ea typeface=".VnTime"/>
                <a:cs typeface="Times New Roman"/>
              </a:rPr>
              <a:t>+ Bài thơ nói đến cái gì? (đôi dép)</a:t>
            </a:r>
            <a:endParaRPr lang="en-US" sz="1600" dirty="0">
              <a:solidFill>
                <a:srgbClr val="0000FF"/>
              </a:solidFill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BR" sz="2000" dirty="0">
                <a:solidFill>
                  <a:srgbClr val="0000FF"/>
                </a:solidFill>
                <a:latin typeface="Times New Roman"/>
                <a:ea typeface=".VnTime"/>
                <a:cs typeface="Times New Roman"/>
              </a:rPr>
              <a:t>+ </a:t>
            </a:r>
            <a:r>
              <a:rPr lang="pt-BR" sz="20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Chân cảm thấy như thế nào khi đi dép?</a:t>
            </a:r>
            <a:endParaRPr lang="en-US" sz="1600" dirty="0">
              <a:solidFill>
                <a:srgbClr val="0000FF"/>
              </a:solidFill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BR" sz="20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   </a:t>
            </a:r>
            <a:r>
              <a:rPr lang="en-US" sz="20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“Chân được đi dép</a:t>
            </a:r>
            <a:endParaRPr lang="en-US" sz="1600" dirty="0">
              <a:solidFill>
                <a:srgbClr val="0000FF"/>
              </a:solidFill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0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     Thấy êm êm là”</a:t>
            </a:r>
            <a:endParaRPr lang="en-US" sz="1600" dirty="0">
              <a:solidFill>
                <a:srgbClr val="0000FF"/>
              </a:solidFill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BR" sz="20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- Dép thấy như thế nào? </a:t>
            </a:r>
            <a:endParaRPr lang="en-US" sz="1600" dirty="0">
              <a:solidFill>
                <a:srgbClr val="0000FF"/>
              </a:solidFill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0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   “Dép cũng vui lắm</a:t>
            </a:r>
            <a:endParaRPr lang="en-US" sz="1600" dirty="0">
              <a:solidFill>
                <a:srgbClr val="0000FF"/>
              </a:solidFill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0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     Được đi khắp nhà”</a:t>
            </a:r>
            <a:endParaRPr lang="en-US" sz="1600" dirty="0">
              <a:solidFill>
                <a:srgbClr val="0000FF"/>
              </a:solidFill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BR" sz="2000" dirty="0">
                <a:solidFill>
                  <a:srgbClr val="0000FF"/>
                </a:solidFill>
                <a:latin typeface="Times New Roman"/>
                <a:ea typeface=".VnTime"/>
                <a:cs typeface="Times New Roman"/>
              </a:rPr>
              <a:t>(Mỗi câu hỏi mời 4-5 trẻ trả lời)</a:t>
            </a:r>
            <a:endParaRPr lang="en-US" sz="1600" dirty="0">
              <a:solidFill>
                <a:srgbClr val="0000FF"/>
              </a:solidFill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0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- Cô đọc thơ lần 3: Khuyến khích trẻ đọc cùng cô.</a:t>
            </a:r>
            <a:endParaRPr lang="en-US" sz="1600" dirty="0">
              <a:solidFill>
                <a:srgbClr val="0000FF"/>
              </a:solidFill>
              <a:ea typeface="Calibri"/>
              <a:cs typeface="Times New Roman"/>
            </a:endParaRPr>
          </a:p>
        </p:txBody>
      </p:sp>
      <p:pic>
        <p:nvPicPr>
          <p:cNvPr id="8" name="Nhac khong lo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934200" y="14547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471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8899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Administrator\Desktop\hoa anh pp\images (6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838200" y="914400"/>
            <a:ext cx="6934200" cy="3648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</a:pP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* Nghe hát: Đi nhà trẻ.</a:t>
            </a:r>
            <a:endParaRPr lang="en-US" b="1" dirty="0">
              <a:solidFill>
                <a:srgbClr val="0000FF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>
              <a:lnSpc>
                <a:spcPct val="107000"/>
              </a:lnSpc>
            </a:pP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- Cô giới thiệu tên bài hát, tên tác giả</a:t>
            </a:r>
            <a:endParaRPr lang="en-US" dirty="0">
              <a:solidFill>
                <a:srgbClr val="0000FF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>
              <a:lnSpc>
                <a:spcPct val="107000"/>
              </a:lnSpc>
            </a:pPr>
            <a:r>
              <a:rPr lang="pt-BR" sz="2400" dirty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- Cô hát Lần 1(Có đàn): Hỏi trẻ tên bài hát?</a:t>
            </a:r>
            <a:endParaRPr lang="en-US" dirty="0">
              <a:solidFill>
                <a:srgbClr val="0000FF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>
              <a:lnSpc>
                <a:spcPct val="107000"/>
              </a:lnSpc>
            </a:pPr>
            <a:r>
              <a:rPr lang="pt-BR" sz="2400" dirty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- Cô hát Lần 2: Cô đệm đàn và hát. Giới thỉệu nội dung bài hát: “Đến lớp nhà trẻ, các bé được vui chơi, cùng chơi nhiều đồ chơi như ô tô, tàu hỏa, thật vui khi được xếp hình xây nhà cửa bé sẽ thành thợ xây tương lai”. 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Còn các con thì sao, sau này muốn làm gì?</a:t>
            </a:r>
            <a:endParaRPr lang="en-US" dirty="0">
              <a:solidFill>
                <a:srgbClr val="0000FF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>
              <a:lnSpc>
                <a:spcPct val="107000"/>
              </a:lnSpc>
            </a:pPr>
            <a:r>
              <a:rPr lang="pt-BR" sz="2400" dirty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- </a:t>
            </a:r>
            <a:r>
              <a:rPr lang="pt-BR" sz="2400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Hát </a:t>
            </a:r>
            <a:r>
              <a:rPr lang="pt-BR" sz="2400" dirty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lần </a:t>
            </a:r>
            <a:r>
              <a:rPr lang="pt-BR" sz="2400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3: Cho trẻ xem video các bạn hát và hát theo.</a:t>
            </a:r>
            <a:endParaRPr lang="en-US" dirty="0">
              <a:solidFill>
                <a:srgbClr val="0000FF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0075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-30163"/>
            <a:ext cx="9163050" cy="6919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447800" y="2641926"/>
            <a:ext cx="6248400" cy="2529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sz="36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* Dạy trẻ đọc thơ:</a:t>
            </a:r>
            <a:endParaRPr lang="en-US" sz="3600" dirty="0">
              <a:solidFill>
                <a:srgbClr val="FF0000"/>
              </a:solidFill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8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- Cô cho cả lớp đọc 2-3 lần</a:t>
            </a:r>
            <a:r>
              <a:rPr lang="en-US" sz="280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. </a:t>
            </a:r>
            <a:r>
              <a:rPr lang="en-US" sz="28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Mời tổ nhóm cá nhân trẻ đọc</a:t>
            </a:r>
            <a:endParaRPr lang="en-US" sz="2800" dirty="0">
              <a:solidFill>
                <a:srgbClr val="FF0000"/>
              </a:solidFill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BR" sz="280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- Cô </a:t>
            </a:r>
            <a:r>
              <a:rPr lang="pt-BR" sz="28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chú ý sửa sai cho trẻ, khuyến khích trẻ đọc thơ..</a:t>
            </a:r>
            <a:endParaRPr lang="en-US" sz="2800" dirty="0">
              <a:solidFill>
                <a:srgbClr val="FF0000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91404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dministrator\Desktop\hoa anh pp\images (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914400" y="3013502"/>
            <a:ext cx="6934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2400" b="1" dirty="0">
                <a:solidFill>
                  <a:srgbClr val="FF00FF"/>
                </a:solidFill>
                <a:latin typeface="Times New Roman"/>
                <a:ea typeface="Times New Roman"/>
              </a:rPr>
              <a:t>3. Kết Thúc:</a:t>
            </a:r>
            <a:r>
              <a:rPr lang="pt-BR" sz="2400" dirty="0">
                <a:solidFill>
                  <a:srgbClr val="FF00FF"/>
                </a:solidFill>
                <a:latin typeface="Times New Roman"/>
                <a:ea typeface="Times New Roman"/>
              </a:rPr>
              <a:t> Cô nhận xét động </a:t>
            </a:r>
            <a:r>
              <a:rPr lang="pt-BR" sz="2400" dirty="0" smtClean="0">
                <a:solidFill>
                  <a:srgbClr val="FF00FF"/>
                </a:solidFill>
                <a:latin typeface="Times New Roman"/>
                <a:ea typeface="Times New Roman"/>
              </a:rPr>
              <a:t>viên, </a:t>
            </a:r>
            <a:r>
              <a:rPr lang="pt-BR" sz="2400" dirty="0">
                <a:solidFill>
                  <a:srgbClr val="FF00FF"/>
                </a:solidFill>
                <a:latin typeface="Times New Roman"/>
                <a:ea typeface="Times New Roman"/>
              </a:rPr>
              <a:t>khuyến khích trẻ.</a:t>
            </a:r>
            <a:endParaRPr lang="en-US" sz="2400" dirty="0">
              <a:solidFill>
                <a:srgbClr val="FF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466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Administrator\Desktop\hoa anh pp\images (10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0068"/>
            <a:ext cx="9164782" cy="6918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950656" y="2318266"/>
            <a:ext cx="7242688" cy="210133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Xin chân thành cảm ơn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98403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</TotalTime>
  <Words>597</Words>
  <Application>Microsoft Office PowerPoint</Application>
  <PresentationFormat>On-screen Show (4:3)</PresentationFormat>
  <Paragraphs>61</Paragraphs>
  <Slides>9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huy_ctn</dc:creator>
  <cp:lastModifiedBy>huy_ctn</cp:lastModifiedBy>
  <cp:revision>29</cp:revision>
  <dcterms:created xsi:type="dcterms:W3CDTF">2017-10-30T05:50:21Z</dcterms:created>
  <dcterms:modified xsi:type="dcterms:W3CDTF">2019-01-09T04:21:03Z</dcterms:modified>
</cp:coreProperties>
</file>