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3" r:id="rId3"/>
    <p:sldId id="268" r:id="rId4"/>
    <p:sldId id="259" r:id="rId5"/>
    <p:sldId id="277" r:id="rId6"/>
    <p:sldId id="281" r:id="rId7"/>
    <p:sldId id="282" r:id="rId8"/>
    <p:sldId id="279" r:id="rId9"/>
    <p:sldId id="280" r:id="rId10"/>
    <p:sldId id="276" r:id="rId11"/>
    <p:sldId id="27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660"/>
  </p:normalViewPr>
  <p:slideViewPr>
    <p:cSldViewPr>
      <p:cViewPr varScale="1">
        <p:scale>
          <a:sx n="69" d="100"/>
          <a:sy n="69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95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33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93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63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34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0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326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0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006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57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A1A63-B286-42B7-AF80-5835F41F5EE6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EB84-5D89-49B2-8479-E64C9577A1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0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media" Target="../media/media4.mp4"/><Relationship Id="rId7" Type="http://schemas.openxmlformats.org/officeDocument/2006/relationships/image" Target="../media/image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4.mp4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ết quả hình ảnh cho hinh nen don gi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15"/>
            <a:ext cx="9144000" cy="688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Kết quả hình ảnh cho hinh nen power point de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9" y="-12858"/>
            <a:ext cx="91786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87034" y="2769811"/>
            <a:ext cx="58641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 học: Phát triển thẩm mỹ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88448" y="5307254"/>
            <a:ext cx="2767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học 2021-2022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Mau-Hoa-beat-Mam-n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5800" y="5959733"/>
            <a:ext cx="609600" cy="609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79798" y="120134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solidFill>
                  <a:srgbClr val="0000FF"/>
                </a:solidFill>
                <a:latin typeface="+mj-lt"/>
              </a:rPr>
              <a:t>PHÒNG GIÁO DỤC VÀ ĐÀO TẠO QUẬN LONG BIÊN</a:t>
            </a:r>
            <a:endParaRPr lang="en-US" sz="20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9325" y="421933"/>
            <a:ext cx="5302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b="1" dirty="0" smtClean="0">
                <a:solidFill>
                  <a:srgbClr val="0000FF"/>
                </a:solidFill>
                <a:latin typeface="+mj-lt"/>
              </a:rPr>
              <a:t>TRƯỜNG MẦM NON GIA THƯỢNG</a:t>
            </a:r>
            <a:endParaRPr lang="en-US" sz="24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83873" y="3516968"/>
            <a:ext cx="5223755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 tài: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Vẽ ông mặt trời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8474" y="4822574"/>
            <a:ext cx="4451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 viên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Nguyễn Thị Hồng Hoa.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70451" y="4004474"/>
            <a:ext cx="38603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Lứa tuổi: Nhà trẻ 24-36 tháng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Thời gian: 12-15 phút.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586" y="1063724"/>
            <a:ext cx="1568404" cy="1530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8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2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hoa anh pp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14400" y="990600"/>
            <a:ext cx="69342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4000" b="1" dirty="0">
                <a:solidFill>
                  <a:srgbClr val="FF00FF"/>
                </a:solidFill>
                <a:latin typeface="Times New Roman"/>
                <a:ea typeface="Times New Roman"/>
              </a:rPr>
              <a:t>3. </a:t>
            </a:r>
            <a:r>
              <a:rPr lang="pt-BR" sz="4000" b="1">
                <a:solidFill>
                  <a:srgbClr val="FF00FF"/>
                </a:solidFill>
                <a:latin typeface="Times New Roman"/>
                <a:ea typeface="Times New Roman"/>
              </a:rPr>
              <a:t>Kết </a:t>
            </a:r>
            <a:r>
              <a:rPr lang="pt-BR" sz="4000" b="1" smtClean="0">
                <a:solidFill>
                  <a:srgbClr val="FF00FF"/>
                </a:solidFill>
                <a:latin typeface="Times New Roman"/>
                <a:ea typeface="Times New Roman"/>
              </a:rPr>
              <a:t>thúc</a:t>
            </a:r>
            <a:r>
              <a:rPr lang="pt-BR" sz="4000" b="1">
                <a:solidFill>
                  <a:srgbClr val="FF00FF"/>
                </a:solidFill>
                <a:latin typeface="Times New Roman"/>
                <a:ea typeface="Times New Roman"/>
              </a:rPr>
              <a:t>:</a:t>
            </a:r>
            <a:r>
              <a:rPr lang="pt-BR" sz="4000">
                <a:solidFill>
                  <a:srgbClr val="FF00FF"/>
                </a:solidFill>
                <a:latin typeface="Times New Roman"/>
                <a:ea typeface="Times New Roman"/>
              </a:rPr>
              <a:t> </a:t>
            </a:r>
            <a:endParaRPr lang="pt-BR" sz="4000" smtClean="0">
              <a:solidFill>
                <a:srgbClr val="FF00FF"/>
              </a:solidFill>
              <a:latin typeface="Times New Roman"/>
              <a:ea typeface="Times New Roman"/>
            </a:endParaRPr>
          </a:p>
          <a:p>
            <a:pPr lvl="0" algn="ctr"/>
            <a:endParaRPr lang="pt-BR" sz="4000" smtClean="0">
              <a:solidFill>
                <a:srgbClr val="FF00FF"/>
              </a:solidFill>
              <a:latin typeface="Times New Roman"/>
              <a:ea typeface="Times New Roman"/>
            </a:endParaRPr>
          </a:p>
          <a:p>
            <a:pPr lvl="0"/>
            <a:r>
              <a:rPr lang="pt-BR" sz="2400" smtClean="0">
                <a:solidFill>
                  <a:srgbClr val="0000FF"/>
                </a:solidFill>
                <a:latin typeface="Times New Roman"/>
                <a:ea typeface="Times New Roman"/>
              </a:rPr>
              <a:t>              Cô </a:t>
            </a:r>
            <a:r>
              <a:rPr lang="pt-BR" sz="2400" dirty="0">
                <a:solidFill>
                  <a:srgbClr val="0000FF"/>
                </a:solidFill>
                <a:latin typeface="Times New Roman"/>
                <a:ea typeface="Times New Roman"/>
              </a:rPr>
              <a:t>nhận xét động </a:t>
            </a:r>
            <a:r>
              <a:rPr lang="pt-BR" sz="2400" dirty="0" smtClean="0">
                <a:solidFill>
                  <a:srgbClr val="0000FF"/>
                </a:solidFill>
                <a:latin typeface="Times New Roman"/>
                <a:ea typeface="Times New Roman"/>
              </a:rPr>
              <a:t>viên, </a:t>
            </a:r>
            <a:r>
              <a:rPr lang="pt-BR" sz="2400" dirty="0">
                <a:solidFill>
                  <a:srgbClr val="0000FF"/>
                </a:solidFill>
                <a:latin typeface="Times New Roman"/>
                <a:ea typeface="Times New Roman"/>
              </a:rPr>
              <a:t>khuyến khích trẻ.</a:t>
            </a:r>
            <a:endParaRPr 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46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Administrator\Desktop\hoa anh pp\images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068"/>
            <a:ext cx="9164782" cy="691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950656" y="2318266"/>
            <a:ext cx="7242688" cy="21013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Xin chân thành cảm ơn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84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67000" y="457200"/>
            <a:ext cx="42178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 đích- yêu cầu</a:t>
            </a:r>
          </a:p>
        </p:txBody>
      </p:sp>
      <p:sp>
        <p:nvSpPr>
          <p:cNvPr id="3" name="Rectangle 2"/>
          <p:cNvSpPr/>
          <p:nvPr/>
        </p:nvSpPr>
        <p:spPr>
          <a:xfrm>
            <a:off x="394855" y="1185309"/>
            <a:ext cx="8229600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1. Kiến thức</a:t>
            </a:r>
            <a:r>
              <a:rPr lang="en-US" sz="2400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: </a:t>
            </a:r>
            <a:endParaRPr lang="en-US" sz="2400" dirty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r>
              <a:rPr lang="en-US" sz="2400" dirty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Trẻ biết 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vẽ ông mặt trời.</a:t>
            </a:r>
            <a:r>
              <a:rPr lang="pt-BR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Trẻ cảm nhận được vẻ đẹp của bài vẽ qua màu sắc đã tô.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Gọi được tên sản phẩm của mình.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Biết vẽ theo sự hướng dẫn của cô</a:t>
            </a:r>
            <a:r>
              <a:rPr lang="pt-BR" sz="2400" dirty="0" smtClean="0">
                <a:solidFill>
                  <a:srgbClr val="0000FF"/>
                </a:solidFill>
              </a:rPr>
              <a:t>.</a:t>
            </a:r>
            <a:endParaRPr lang="en-US" sz="2400" dirty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PT" sz="24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* Kĩ năng:</a:t>
            </a:r>
            <a:endParaRPr lang="en-US" sz="2400" dirty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- Trẻ có kỹ năng </a:t>
            </a:r>
            <a:r>
              <a:rPr lang="en-US" sz="2400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di màu đều tay, mịn, không di màu ra ngoài hình.</a:t>
            </a:r>
            <a:endParaRPr lang="en-US" sz="2400" dirty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*Thái độ:</a:t>
            </a:r>
            <a:endParaRPr lang="en-US" sz="2400" dirty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- Trẻ hứng thú khi tham gia vào hoạt động dán ngôi nhà.</a:t>
            </a:r>
          </a:p>
          <a:p>
            <a:r>
              <a:rPr lang="en-US" sz="2400" dirty="0">
                <a:solidFill>
                  <a:srgbClr val="0000FF"/>
                </a:solidFill>
                <a:latin typeface="Times New Roman"/>
                <a:ea typeface="Calibri"/>
              </a:rPr>
              <a:t>- Trẻ có ý thức giữ gìn sản phẩm của mình tạo ra.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7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hoa anh pp\images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0" y="-13855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123208" y="1454727"/>
            <a:ext cx="6182591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32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Đồ 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dùng của cô</a:t>
            </a:r>
            <a:r>
              <a:rPr lang="en-US" sz="32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:</a:t>
            </a:r>
          </a:p>
          <a:p>
            <a:r>
              <a:rPr lang="pt-BR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Tranh mẫu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Bút sáp màu.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Hệ thống câu hỏi đàm thoại 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b="1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*</a:t>
            </a:r>
            <a:r>
              <a:rPr lang="en-US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Đồ dùng của trẻ:</a:t>
            </a:r>
            <a:r>
              <a:rPr lang="en-US" sz="3200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en-US" sz="3200" dirty="0" smtClean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Vở bé tập tạo hình.</a:t>
            </a:r>
          </a:p>
          <a:p>
            <a:r>
              <a:rPr lang="pt-BR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Trang phục gọn gàng.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Chỗ ngồi cho trẻ.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US" sz="3200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5600" y="657577"/>
            <a:ext cx="32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73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hoa anh pp\20-hinh-nen-don-gian-danh-cho-nguoi-thich-su-don-gian-1486868702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44" y="6927"/>
            <a:ext cx="9143999" cy="689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32115" y="6927"/>
            <a:ext cx="38539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Cách tiến hành</a:t>
            </a:r>
            <a:endParaRPr lang="en-US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1295400"/>
            <a:ext cx="9005455" cy="2024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07000"/>
              </a:lnSpc>
              <a:spcBef>
                <a:spcPts val="600"/>
              </a:spcBef>
              <a:buAutoNum type="arabicPeriod"/>
            </a:pPr>
            <a:r>
              <a:rPr lang="pt-BR" sz="36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Ổn </a:t>
            </a:r>
            <a:r>
              <a:rPr lang="pt-BR" sz="3600" b="1" dirty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định tổ </a:t>
            </a:r>
            <a:r>
              <a:rPr lang="pt-BR" sz="3600" b="1" dirty="0" smtClean="0">
                <a:solidFill>
                  <a:srgbClr val="0000FF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chức:</a:t>
            </a:r>
            <a:endParaRPr lang="en-US" sz="3600" dirty="0">
              <a:solidFill>
                <a:srgbClr val="0000FF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571500" lvl="0" indent="-571500">
              <a:lnSpc>
                <a:spcPct val="107000"/>
              </a:lnSpc>
              <a:spcBef>
                <a:spcPts val="600"/>
              </a:spcBef>
              <a:buFontTx/>
              <a:buChar char="-"/>
            </a:pPr>
            <a:r>
              <a:rPr lang="en-US" sz="3600" smtClean="0">
                <a:solidFill>
                  <a:srgbClr val="0000FF"/>
                </a:solidFill>
                <a:latin typeface="Times New Roman"/>
                <a:ea typeface="Times New Roman"/>
              </a:rPr>
              <a:t>Cô </a:t>
            </a:r>
            <a:r>
              <a:rPr lang="en-US" sz="3600" dirty="0">
                <a:solidFill>
                  <a:srgbClr val="0000FF"/>
                </a:solidFill>
                <a:latin typeface="Times New Roman"/>
                <a:ea typeface="Times New Roman"/>
              </a:rPr>
              <a:t>và trẻ cùng hát bài</a:t>
            </a:r>
            <a:r>
              <a:rPr lang="en-US" sz="3600">
                <a:solidFill>
                  <a:srgbClr val="0000FF"/>
                </a:solidFill>
                <a:latin typeface="Times New Roman"/>
                <a:ea typeface="Times New Roman"/>
              </a:rPr>
              <a:t>: </a:t>
            </a:r>
            <a:endParaRPr lang="en-US" sz="3600">
              <a:solidFill>
                <a:srgbClr val="0000FF"/>
              </a:solidFill>
              <a:latin typeface="Times New Roman"/>
              <a:ea typeface="Times New Roman"/>
            </a:endParaRPr>
          </a:p>
          <a:p>
            <a:pPr lvl="0">
              <a:lnSpc>
                <a:spcPct val="107000"/>
              </a:lnSpc>
              <a:spcBef>
                <a:spcPts val="600"/>
              </a:spcBef>
            </a:pPr>
            <a:r>
              <a:rPr lang="en-US" sz="3600" smtClean="0">
                <a:solidFill>
                  <a:srgbClr val="0000FF"/>
                </a:solidFill>
                <a:latin typeface="Times New Roman"/>
                <a:ea typeface="Times New Roman"/>
              </a:rPr>
              <a:t>    “</a:t>
            </a:r>
            <a:r>
              <a:rPr lang="en-US" sz="3600" smtClean="0">
                <a:solidFill>
                  <a:srgbClr val="0000FF"/>
                </a:solidFill>
                <a:latin typeface="Times New Roman"/>
                <a:ea typeface="Times New Roman"/>
              </a:rPr>
              <a:t>Cháu </a:t>
            </a:r>
            <a:r>
              <a:rPr lang="en-US" sz="3600" smtClean="0">
                <a:solidFill>
                  <a:srgbClr val="0000FF"/>
                </a:solidFill>
                <a:latin typeface="Times New Roman"/>
                <a:ea typeface="Times New Roman"/>
              </a:rPr>
              <a:t>vẽ ông mặt trời” </a:t>
            </a:r>
            <a:endParaRPr lang="en-US" sz="3600" dirty="0">
              <a:solidFill>
                <a:srgbClr val="0000FF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" name="Chau-Ve-Ong-Mat-Troi-Huong-L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04855" y="37251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6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hoa anh p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434" y="0"/>
            <a:ext cx="9213433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68989" y="295159"/>
            <a:ext cx="5606022" cy="5222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</a:pPr>
            <a:r>
              <a:rPr lang="pt-BR" sz="2800" b="1" dirty="0" smtClean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2. </a:t>
            </a:r>
            <a:r>
              <a:rPr lang="en-US" sz="2800" b="1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Phương pháp, hình thức tổ chức</a:t>
            </a:r>
            <a:r>
              <a:rPr lang="vi-VN" sz="2400" b="1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:</a:t>
            </a:r>
            <a:endParaRPr lang="en-US" dirty="0">
              <a:solidFill>
                <a:srgbClr val="0000FF"/>
              </a:solidFill>
              <a:ea typeface="Calibri"/>
              <a:cs typeface="Times New Roma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63344" y="826713"/>
            <a:ext cx="50770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i="1" smtClean="0">
                <a:latin typeface="Times New Roman"/>
                <a:ea typeface="Calibri"/>
              </a:rPr>
              <a:t> </a:t>
            </a:r>
            <a:r>
              <a:rPr lang="fr-FR" sz="2800" i="1" dirty="0">
                <a:solidFill>
                  <a:srgbClr val="0000FF"/>
                </a:solidFill>
                <a:latin typeface="Times New Roman"/>
                <a:ea typeface="Calibri"/>
              </a:rPr>
              <a:t>Quan sát và nhận xét</a:t>
            </a:r>
            <a:r>
              <a:rPr lang="fr-FR" sz="2800" i="1">
                <a:solidFill>
                  <a:srgbClr val="0000FF"/>
                </a:solidFill>
                <a:latin typeface="Times New Roman"/>
                <a:ea typeface="Calibri"/>
              </a:rPr>
              <a:t> </a:t>
            </a:r>
            <a:r>
              <a:rPr lang="fr-FR" sz="2800" i="1" smtClean="0">
                <a:solidFill>
                  <a:srgbClr val="0000FF"/>
                </a:solidFill>
                <a:latin typeface="Times New Roman"/>
                <a:ea typeface="Calibri"/>
              </a:rPr>
              <a:t>tranh mẫu: </a:t>
            </a:r>
            <a:endParaRPr lang="en-US" sz="2800" dirty="0">
              <a:solidFill>
                <a:srgbClr val="0000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524000"/>
            <a:ext cx="76200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7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1" y="0"/>
            <a:ext cx="91821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1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533400"/>
            <a:ext cx="67818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8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30163"/>
            <a:ext cx="9163050" cy="691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47800" y="457200"/>
            <a:ext cx="6248400" cy="114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360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* </a:t>
            </a:r>
            <a:r>
              <a:rPr lang="en-US" sz="36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Cô làm mẫu:</a:t>
            </a:r>
            <a:endParaRPr lang="en-US" sz="36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2800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-</a:t>
            </a:r>
            <a:endParaRPr lang="en-US" sz="2800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pic>
        <p:nvPicPr>
          <p:cNvPr id="3" name="RiverFlowsInYou-Yiruma-29675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00200" y="464127"/>
            <a:ext cx="609600" cy="609600"/>
          </a:xfrm>
          <a:prstGeom prst="rect">
            <a:avLst/>
          </a:prstGeom>
        </p:spPr>
      </p:pic>
      <p:pic>
        <p:nvPicPr>
          <p:cNvPr id="6" name="lam mãu ve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 rot="5400000">
            <a:off x="2369127" y="152400"/>
            <a:ext cx="4724400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40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13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hoa anh pp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83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71800" y="1295400"/>
            <a:ext cx="2880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6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*Trẻ thực hiện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0" y="2745736"/>
            <a:ext cx="5486400" cy="200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3600" i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*</a:t>
            </a:r>
            <a:r>
              <a:rPr lang="fr-FR" sz="3600" i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  Nhận xét sản phẩm : </a:t>
            </a:r>
            <a:endParaRPr lang="en-US" sz="3600" dirty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- Cô cho trẻ mang sản phẩm lên trưng bày.</a:t>
            </a:r>
            <a:endParaRPr lang="en-US" sz="2400" dirty="0">
              <a:solidFill>
                <a:srgbClr val="0000FF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400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- Cô nhận xét chung sản phẩm, khuyến </a:t>
            </a:r>
            <a:r>
              <a:rPr lang="pt-BR" sz="2400" dirty="0" smtClean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khích, </a:t>
            </a:r>
            <a:r>
              <a:rPr lang="pt-BR" sz="2400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</a:rPr>
              <a:t>động viên trẻ.</a:t>
            </a:r>
            <a:endParaRPr lang="en-US" sz="2400" dirty="0">
              <a:solidFill>
                <a:srgbClr val="0000FF"/>
              </a:solidFill>
              <a:effectLst/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6" name="Nhac khong lo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59762" y="2209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01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9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281</Words>
  <Application>Microsoft Office PowerPoint</Application>
  <PresentationFormat>On-screen Show (4:3)</PresentationFormat>
  <Paragraphs>43</Paragraphs>
  <Slides>11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TRAN MINH TUAN</cp:lastModifiedBy>
  <cp:revision>39</cp:revision>
  <dcterms:created xsi:type="dcterms:W3CDTF">2017-10-30T05:50:21Z</dcterms:created>
  <dcterms:modified xsi:type="dcterms:W3CDTF">2022-06-10T12:25:48Z</dcterms:modified>
</cp:coreProperties>
</file>