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4" r:id="rId5"/>
    <p:sldId id="271" r:id="rId6"/>
    <p:sldId id="293" r:id="rId7"/>
    <p:sldId id="279" r:id="rId8"/>
    <p:sldId id="287" r:id="rId9"/>
    <p:sldId id="288" r:id="rId10"/>
    <p:sldId id="289" r:id="rId11"/>
    <p:sldId id="290" r:id="rId12"/>
    <p:sldId id="284" r:id="rId13"/>
    <p:sldId id="285" r:id="rId14"/>
    <p:sldId id="286" r:id="rId15"/>
    <p:sldId id="275"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0" d="100"/>
          <a:sy n="110" d="100"/>
        </p:scale>
        <p:origin x="1644" y="10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84F914E-DE05-49E5-9D5F-4C1386879DEE}" type="datetimeFigureOut">
              <a:rPr lang="en-US" smtClean="0"/>
              <a:pPr/>
              <a:t>5/22/2022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4F914E-DE05-49E5-9D5F-4C1386879DEE}" type="datetimeFigureOut">
              <a:rPr lang="en-US" smtClean="0"/>
              <a:pPr/>
              <a:t>5/22/2022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4F914E-DE05-49E5-9D5F-4C1386879DEE}" type="datetimeFigureOut">
              <a:rPr lang="en-US" smtClean="0"/>
              <a:pPr/>
              <a:t>5/22/2022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4F914E-DE05-49E5-9D5F-4C1386879DEE}" type="datetimeFigureOut">
              <a:rPr lang="en-US" smtClean="0"/>
              <a:pPr/>
              <a:t>5/22/2022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84F914E-DE05-49E5-9D5F-4C1386879DEE}" type="datetimeFigureOut">
              <a:rPr lang="en-US" smtClean="0"/>
              <a:pPr/>
              <a:t>5/22/2022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84F914E-DE05-49E5-9D5F-4C1386879DEE}" type="datetimeFigureOut">
              <a:rPr lang="en-US" smtClean="0"/>
              <a:pPr/>
              <a:t>5/22/2022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84F914E-DE05-49E5-9D5F-4C1386879DEE}" type="datetimeFigureOut">
              <a:rPr lang="en-US" smtClean="0"/>
              <a:pPr/>
              <a:t>5/22/2022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84F914E-DE05-49E5-9D5F-4C1386879DEE}" type="datetimeFigureOut">
              <a:rPr lang="en-US" smtClean="0"/>
              <a:pPr/>
              <a:t>5/22/2022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4F914E-DE05-49E5-9D5F-4C1386879DEE}" type="datetimeFigureOut">
              <a:rPr lang="en-US" smtClean="0"/>
              <a:pPr/>
              <a:t>5/22/2022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84F914E-DE05-49E5-9D5F-4C1386879DEE}" type="datetimeFigureOut">
              <a:rPr lang="en-US" smtClean="0"/>
              <a:pPr/>
              <a:t>5/22/2022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84F914E-DE05-49E5-9D5F-4C1386879DEE}" type="datetimeFigureOut">
              <a:rPr lang="en-US" smtClean="0"/>
              <a:pPr/>
              <a:t>5/22/2022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4F914E-DE05-49E5-9D5F-4C1386879DEE}" type="datetimeFigureOut">
              <a:rPr lang="en-US" smtClean="0"/>
              <a:pPr/>
              <a:t>5/22/2022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211745-1440-415F-88FD-88CD51FA104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4.pn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350519"/>
            <a:ext cx="7772400" cy="609600"/>
          </a:xfrm>
        </p:spPr>
        <p:txBody>
          <a:bodyPr>
            <a:normAutofit fontScale="90000"/>
          </a:bodyPr>
          <a:lstStyle/>
          <a:p>
            <a:r>
              <a:rPr lang="en-US" sz="2000" b="1" dirty="0" smtClean="0">
                <a:solidFill>
                  <a:schemeClr val="tx2"/>
                </a:solidFill>
                <a:latin typeface="Times New Roman" pitchFamily="18" charset="0"/>
                <a:cs typeface="Times New Roman" pitchFamily="18" charset="0"/>
              </a:rPr>
              <a:t/>
            </a:r>
            <a:br>
              <a:rPr lang="en-US" sz="2000" b="1" dirty="0" smtClean="0">
                <a:solidFill>
                  <a:schemeClr val="tx2"/>
                </a:solidFill>
                <a:latin typeface="Times New Roman" pitchFamily="18" charset="0"/>
                <a:cs typeface="Times New Roman" pitchFamily="18" charset="0"/>
              </a:rPr>
            </a:br>
            <a:r>
              <a:rPr lang="en-US" sz="2700" b="1" dirty="0" smtClean="0">
                <a:solidFill>
                  <a:schemeClr val="tx2"/>
                </a:solidFill>
                <a:latin typeface="Times New Roman" pitchFamily="18" charset="0"/>
                <a:cs typeface="Times New Roman" pitchFamily="18" charset="0"/>
              </a:rPr>
              <a:t>PHÒNG GD-ĐT QUẬN LONG BIÊN</a:t>
            </a:r>
            <a:br>
              <a:rPr lang="en-US" sz="2700" b="1" dirty="0" smtClean="0">
                <a:solidFill>
                  <a:schemeClr val="tx2"/>
                </a:solidFill>
                <a:latin typeface="Times New Roman" pitchFamily="18" charset="0"/>
                <a:cs typeface="Times New Roman" pitchFamily="18" charset="0"/>
              </a:rPr>
            </a:br>
            <a:r>
              <a:rPr lang="en-US" sz="2700" b="1" dirty="0" smtClean="0">
                <a:solidFill>
                  <a:schemeClr val="tx2"/>
                </a:solidFill>
                <a:latin typeface="Times New Roman" pitchFamily="18" charset="0"/>
                <a:cs typeface="Times New Roman" pitchFamily="18" charset="0"/>
              </a:rPr>
              <a:t>TRƯỜNG MẦM NON GIA THƯỢNG</a:t>
            </a:r>
            <a:br>
              <a:rPr lang="en-US" sz="2700" b="1" dirty="0" smtClean="0">
                <a:solidFill>
                  <a:schemeClr val="tx2"/>
                </a:solidFill>
                <a:latin typeface="Times New Roman" pitchFamily="18" charset="0"/>
                <a:cs typeface="Times New Roman" pitchFamily="18" charset="0"/>
              </a:rPr>
            </a:br>
            <a:r>
              <a:rPr lang="en-US" sz="2700" dirty="0" smtClean="0">
                <a:latin typeface="Times New Roman" pitchFamily="18" charset="0"/>
                <a:cs typeface="Times New Roman" pitchFamily="18" charset="0"/>
              </a:rPr>
              <a:t/>
            </a:r>
            <a:br>
              <a:rPr lang="en-US" sz="2700" dirty="0" smtClean="0">
                <a:latin typeface="Times New Roman" pitchFamily="18" charset="0"/>
                <a:cs typeface="Times New Roman" pitchFamily="18" charset="0"/>
              </a:rPr>
            </a:br>
            <a:endParaRPr lang="en-US" sz="2700" dirty="0">
              <a:latin typeface="Times New Roman" pitchFamily="18" charset="0"/>
              <a:cs typeface="Times New Roman" pitchFamily="18" charset="0"/>
            </a:endParaRPr>
          </a:p>
        </p:txBody>
      </p:sp>
      <p:sp>
        <p:nvSpPr>
          <p:cNvPr id="3" name="Subtitle 2"/>
          <p:cNvSpPr>
            <a:spLocks noGrp="1"/>
          </p:cNvSpPr>
          <p:nvPr>
            <p:ph type="subTitle" idx="1"/>
          </p:nvPr>
        </p:nvSpPr>
        <p:spPr>
          <a:xfrm>
            <a:off x="914400" y="2057400"/>
            <a:ext cx="7315200" cy="4191000"/>
          </a:xfrm>
        </p:spPr>
        <p:txBody>
          <a:bodyPr>
            <a:normAutofit/>
          </a:bodyPr>
          <a:lstStyle/>
          <a:p>
            <a:r>
              <a:rPr lang="en-US" b="1" dirty="0" smtClean="0">
                <a:ln w="18000">
                  <a:solidFill>
                    <a:schemeClr val="tx2">
                      <a:lumMod val="60000"/>
                      <a:lumOff val="40000"/>
                    </a:schemeClr>
                  </a:solidFill>
                  <a:prstDash val="solid"/>
                  <a:miter lim="800000"/>
                </a:ln>
                <a:solidFill>
                  <a:srgbClr val="FF0000"/>
                </a:solidFill>
                <a:effectLst>
                  <a:outerShdw blurRad="25500" dist="23000" dir="7020000" algn="tl">
                    <a:srgbClr val="000000">
                      <a:alpha val="50000"/>
                    </a:srgbClr>
                  </a:outerShdw>
                </a:effectLst>
              </a:rPr>
              <a:t>LÀM QUEN VĂN HỌC</a:t>
            </a:r>
          </a:p>
          <a:p>
            <a:r>
              <a:rPr lang="en-US" sz="2800" b="1" dirty="0" err="1" smtClean="0">
                <a:solidFill>
                  <a:schemeClr val="tx2"/>
                </a:solidFill>
                <a:latin typeface="Times New Roman" pitchFamily="18" charset="0"/>
                <a:cs typeface="Times New Roman" pitchFamily="18" charset="0"/>
              </a:rPr>
              <a:t>Đề</a:t>
            </a:r>
            <a:r>
              <a:rPr lang="en-US" sz="2800" b="1" dirty="0" smtClean="0">
                <a:solidFill>
                  <a:schemeClr val="tx2"/>
                </a:solidFill>
                <a:latin typeface="Times New Roman" pitchFamily="18" charset="0"/>
                <a:cs typeface="Times New Roman" pitchFamily="18" charset="0"/>
              </a:rPr>
              <a:t> </a:t>
            </a:r>
            <a:r>
              <a:rPr lang="en-US" sz="2800" b="1" dirty="0" err="1" smtClean="0">
                <a:solidFill>
                  <a:schemeClr val="tx2"/>
                </a:solidFill>
                <a:latin typeface="Times New Roman" pitchFamily="18" charset="0"/>
                <a:cs typeface="Times New Roman" pitchFamily="18" charset="0"/>
              </a:rPr>
              <a:t>tài</a:t>
            </a:r>
            <a:r>
              <a:rPr lang="en-US" sz="2800" b="1" dirty="0" smtClean="0">
                <a:solidFill>
                  <a:schemeClr val="tx2"/>
                </a:solidFill>
                <a:latin typeface="Times New Roman" pitchFamily="18" charset="0"/>
                <a:cs typeface="Times New Roman" pitchFamily="18" charset="0"/>
              </a:rPr>
              <a:t>: </a:t>
            </a:r>
            <a:r>
              <a:rPr lang="en-US" sz="2800" b="1" dirty="0" err="1" smtClean="0">
                <a:solidFill>
                  <a:schemeClr val="tx2"/>
                </a:solidFill>
                <a:latin typeface="Times New Roman" pitchFamily="18" charset="0"/>
                <a:cs typeface="Times New Roman" pitchFamily="18" charset="0"/>
              </a:rPr>
              <a:t>Truyện</a:t>
            </a:r>
            <a:r>
              <a:rPr lang="en-US" sz="2800" b="1" dirty="0" smtClean="0">
                <a:solidFill>
                  <a:schemeClr val="tx2"/>
                </a:solidFill>
                <a:latin typeface="Times New Roman" pitchFamily="18" charset="0"/>
                <a:cs typeface="Times New Roman" pitchFamily="18" charset="0"/>
              </a:rPr>
              <a:t>:“ Ai </a:t>
            </a:r>
            <a:r>
              <a:rPr lang="en-US" sz="2800" b="1" dirty="0" err="1" smtClean="0">
                <a:solidFill>
                  <a:schemeClr val="tx2"/>
                </a:solidFill>
                <a:latin typeface="Times New Roman" pitchFamily="18" charset="0"/>
                <a:cs typeface="Times New Roman" pitchFamily="18" charset="0"/>
              </a:rPr>
              <a:t>quan</a:t>
            </a:r>
            <a:r>
              <a:rPr lang="en-US" sz="2800" b="1" dirty="0" smtClean="0">
                <a:solidFill>
                  <a:schemeClr val="tx2"/>
                </a:solidFill>
                <a:latin typeface="Times New Roman" pitchFamily="18" charset="0"/>
                <a:cs typeface="Times New Roman" pitchFamily="18" charset="0"/>
              </a:rPr>
              <a:t> </a:t>
            </a:r>
            <a:r>
              <a:rPr lang="en-US" sz="2800" b="1" dirty="0" err="1" smtClean="0">
                <a:solidFill>
                  <a:schemeClr val="tx2"/>
                </a:solidFill>
                <a:latin typeface="Times New Roman" pitchFamily="18" charset="0"/>
                <a:cs typeface="Times New Roman" pitchFamily="18" charset="0"/>
              </a:rPr>
              <a:t>trọng</a:t>
            </a:r>
            <a:r>
              <a:rPr lang="en-US" sz="2800" b="1" dirty="0" smtClean="0">
                <a:solidFill>
                  <a:schemeClr val="tx2"/>
                </a:solidFill>
                <a:latin typeface="Times New Roman" pitchFamily="18" charset="0"/>
                <a:cs typeface="Times New Roman" pitchFamily="18" charset="0"/>
              </a:rPr>
              <a:t> </a:t>
            </a:r>
            <a:r>
              <a:rPr lang="en-US" sz="2800" b="1" dirty="0" err="1" smtClean="0">
                <a:solidFill>
                  <a:schemeClr val="tx2"/>
                </a:solidFill>
                <a:latin typeface="Times New Roman" pitchFamily="18" charset="0"/>
                <a:cs typeface="Times New Roman" pitchFamily="18" charset="0"/>
              </a:rPr>
              <a:t>nhất</a:t>
            </a:r>
            <a:r>
              <a:rPr lang="en-US" sz="2800" b="1" dirty="0" smtClean="0">
                <a:solidFill>
                  <a:schemeClr val="tx2"/>
                </a:solidFill>
                <a:latin typeface="Times New Roman" pitchFamily="18" charset="0"/>
                <a:cs typeface="Times New Roman" pitchFamily="18" charset="0"/>
              </a:rPr>
              <a:t>”</a:t>
            </a:r>
          </a:p>
          <a:p>
            <a:r>
              <a:rPr lang="en-US" sz="2400" dirty="0" err="1" smtClean="0">
                <a:solidFill>
                  <a:schemeClr val="tx2"/>
                </a:solidFill>
                <a:latin typeface="Times New Roman" pitchFamily="18" charset="0"/>
                <a:cs typeface="Times New Roman" pitchFamily="18" charset="0"/>
              </a:rPr>
              <a:t>Lứa</a:t>
            </a:r>
            <a:r>
              <a:rPr lang="en-US" sz="2400" dirty="0" smtClean="0">
                <a:solidFill>
                  <a:schemeClr val="tx2"/>
                </a:solidFill>
                <a:latin typeface="Times New Roman" pitchFamily="18" charset="0"/>
                <a:cs typeface="Times New Roman" pitchFamily="18" charset="0"/>
              </a:rPr>
              <a:t> </a:t>
            </a:r>
            <a:r>
              <a:rPr lang="en-US" sz="2400" dirty="0" err="1" smtClean="0">
                <a:solidFill>
                  <a:schemeClr val="tx2"/>
                </a:solidFill>
                <a:latin typeface="Times New Roman" pitchFamily="18" charset="0"/>
                <a:cs typeface="Times New Roman" pitchFamily="18" charset="0"/>
              </a:rPr>
              <a:t>tuổi</a:t>
            </a:r>
            <a:r>
              <a:rPr lang="en-US" sz="2400" dirty="0" smtClean="0">
                <a:solidFill>
                  <a:schemeClr val="tx2"/>
                </a:solidFill>
                <a:latin typeface="Times New Roman" pitchFamily="18" charset="0"/>
                <a:cs typeface="Times New Roman" pitchFamily="18" charset="0"/>
              </a:rPr>
              <a:t>: </a:t>
            </a:r>
            <a:r>
              <a:rPr lang="en-US" sz="2400" dirty="0" err="1" smtClean="0">
                <a:solidFill>
                  <a:schemeClr val="tx2"/>
                </a:solidFill>
                <a:latin typeface="Times New Roman" pitchFamily="18" charset="0"/>
                <a:cs typeface="Times New Roman" pitchFamily="18" charset="0"/>
              </a:rPr>
              <a:t>Mẫu</a:t>
            </a:r>
            <a:r>
              <a:rPr lang="en-US" sz="2400" dirty="0" smtClean="0">
                <a:solidFill>
                  <a:schemeClr val="tx2"/>
                </a:solidFill>
                <a:latin typeface="Times New Roman" pitchFamily="18" charset="0"/>
                <a:cs typeface="Times New Roman" pitchFamily="18" charset="0"/>
              </a:rPr>
              <a:t> </a:t>
            </a:r>
            <a:r>
              <a:rPr lang="en-US" sz="2400" dirty="0" err="1" smtClean="0">
                <a:solidFill>
                  <a:schemeClr val="tx2"/>
                </a:solidFill>
                <a:latin typeface="Times New Roman" pitchFamily="18" charset="0"/>
                <a:cs typeface="Times New Roman" pitchFamily="18" charset="0"/>
              </a:rPr>
              <a:t>giáo</a:t>
            </a:r>
            <a:r>
              <a:rPr lang="en-US" sz="2400" dirty="0" smtClean="0">
                <a:solidFill>
                  <a:schemeClr val="tx2"/>
                </a:solidFill>
                <a:latin typeface="Times New Roman" pitchFamily="18" charset="0"/>
                <a:cs typeface="Times New Roman" pitchFamily="18" charset="0"/>
              </a:rPr>
              <a:t> </a:t>
            </a:r>
            <a:r>
              <a:rPr lang="en-US" sz="2400" dirty="0" err="1" smtClean="0">
                <a:solidFill>
                  <a:schemeClr val="tx2"/>
                </a:solidFill>
                <a:latin typeface="Times New Roman" pitchFamily="18" charset="0"/>
                <a:cs typeface="Times New Roman" pitchFamily="18" charset="0"/>
              </a:rPr>
              <a:t>lớn</a:t>
            </a:r>
            <a:endParaRPr lang="en-US" sz="2400" dirty="0" smtClean="0">
              <a:solidFill>
                <a:schemeClr val="tx2"/>
              </a:solidFill>
              <a:latin typeface="Times New Roman" pitchFamily="18" charset="0"/>
              <a:cs typeface="Times New Roman" pitchFamily="18" charset="0"/>
            </a:endParaRPr>
          </a:p>
          <a:p>
            <a:r>
              <a:rPr lang="en-US" sz="2400" dirty="0" err="1" smtClean="0">
                <a:solidFill>
                  <a:schemeClr val="tx2"/>
                </a:solidFill>
                <a:latin typeface="Times New Roman" pitchFamily="18" charset="0"/>
                <a:cs typeface="Times New Roman" pitchFamily="18" charset="0"/>
              </a:rPr>
              <a:t>Thời</a:t>
            </a:r>
            <a:r>
              <a:rPr lang="en-US" sz="2400" dirty="0" smtClean="0">
                <a:solidFill>
                  <a:schemeClr val="tx2"/>
                </a:solidFill>
                <a:latin typeface="Times New Roman" pitchFamily="18" charset="0"/>
                <a:cs typeface="Times New Roman" pitchFamily="18" charset="0"/>
              </a:rPr>
              <a:t> </a:t>
            </a:r>
            <a:r>
              <a:rPr lang="en-US" sz="2400" dirty="0" smtClean="0">
                <a:solidFill>
                  <a:schemeClr val="tx2"/>
                </a:solidFill>
                <a:latin typeface="Times New Roman" pitchFamily="18" charset="0"/>
                <a:cs typeface="Times New Roman" pitchFamily="18" charset="0"/>
              </a:rPr>
              <a:t>gian: 25-30 phút</a:t>
            </a:r>
          </a:p>
          <a:p>
            <a:r>
              <a:rPr lang="en-US" sz="2400" dirty="0" err="1" smtClean="0">
                <a:solidFill>
                  <a:schemeClr val="tx2"/>
                </a:solidFill>
                <a:latin typeface="Times New Roman" pitchFamily="18" charset="0"/>
                <a:cs typeface="Times New Roman" pitchFamily="18" charset="0"/>
              </a:rPr>
              <a:t>Người</a:t>
            </a:r>
            <a:r>
              <a:rPr lang="en-US" sz="2400" dirty="0" smtClean="0">
                <a:solidFill>
                  <a:schemeClr val="tx2"/>
                </a:solidFill>
                <a:latin typeface="Times New Roman" pitchFamily="18" charset="0"/>
                <a:cs typeface="Times New Roman" pitchFamily="18" charset="0"/>
              </a:rPr>
              <a:t> </a:t>
            </a:r>
            <a:r>
              <a:rPr lang="en-US" sz="2400" dirty="0" err="1" smtClean="0">
                <a:solidFill>
                  <a:schemeClr val="tx2"/>
                </a:solidFill>
                <a:latin typeface="Times New Roman" pitchFamily="18" charset="0"/>
                <a:cs typeface="Times New Roman" pitchFamily="18" charset="0"/>
              </a:rPr>
              <a:t>thực</a:t>
            </a:r>
            <a:r>
              <a:rPr lang="en-US" sz="2400" dirty="0" smtClean="0">
                <a:solidFill>
                  <a:schemeClr val="tx2"/>
                </a:solidFill>
                <a:latin typeface="Times New Roman" pitchFamily="18" charset="0"/>
                <a:cs typeface="Times New Roman" pitchFamily="18" charset="0"/>
              </a:rPr>
              <a:t> </a:t>
            </a:r>
            <a:r>
              <a:rPr lang="en-US" sz="2400" dirty="0" err="1" smtClean="0">
                <a:solidFill>
                  <a:schemeClr val="tx2"/>
                </a:solidFill>
                <a:latin typeface="Times New Roman" pitchFamily="18" charset="0"/>
                <a:cs typeface="Times New Roman" pitchFamily="18" charset="0"/>
              </a:rPr>
              <a:t>hiện</a:t>
            </a:r>
            <a:r>
              <a:rPr lang="en-US" sz="2400" dirty="0" smtClean="0">
                <a:solidFill>
                  <a:schemeClr val="tx2"/>
                </a:solidFill>
                <a:latin typeface="Times New Roman" pitchFamily="18" charset="0"/>
                <a:cs typeface="Times New Roman" pitchFamily="18" charset="0"/>
              </a:rPr>
              <a:t>: </a:t>
            </a:r>
            <a:r>
              <a:rPr lang="en-US" sz="2400" dirty="0" err="1" smtClean="0">
                <a:solidFill>
                  <a:schemeClr val="tx2"/>
                </a:solidFill>
                <a:latin typeface="Times New Roman" pitchFamily="18" charset="0"/>
                <a:cs typeface="Times New Roman" pitchFamily="18" charset="0"/>
              </a:rPr>
              <a:t>Âu</a:t>
            </a:r>
            <a:r>
              <a:rPr lang="en-US" sz="2400" dirty="0" smtClean="0">
                <a:solidFill>
                  <a:schemeClr val="tx2"/>
                </a:solidFill>
                <a:latin typeface="Times New Roman" pitchFamily="18" charset="0"/>
                <a:cs typeface="Times New Roman" pitchFamily="18" charset="0"/>
              </a:rPr>
              <a:t> </a:t>
            </a:r>
            <a:r>
              <a:rPr lang="en-US" sz="2400" dirty="0" err="1" smtClean="0">
                <a:solidFill>
                  <a:schemeClr val="tx2"/>
                </a:solidFill>
                <a:latin typeface="Times New Roman" pitchFamily="18" charset="0"/>
                <a:cs typeface="Times New Roman" pitchFamily="18" charset="0"/>
              </a:rPr>
              <a:t>Thị</a:t>
            </a:r>
            <a:r>
              <a:rPr lang="en-US" sz="2400" dirty="0" smtClean="0">
                <a:solidFill>
                  <a:schemeClr val="tx2"/>
                </a:solidFill>
                <a:latin typeface="Times New Roman" pitchFamily="18" charset="0"/>
                <a:cs typeface="Times New Roman" pitchFamily="18" charset="0"/>
              </a:rPr>
              <a:t> Thu </a:t>
            </a:r>
            <a:r>
              <a:rPr lang="en-US" sz="2400" dirty="0" err="1" smtClean="0">
                <a:solidFill>
                  <a:schemeClr val="tx2"/>
                </a:solidFill>
                <a:latin typeface="Times New Roman" pitchFamily="18" charset="0"/>
                <a:cs typeface="Times New Roman" pitchFamily="18" charset="0"/>
              </a:rPr>
              <a:t>Huyền</a:t>
            </a:r>
            <a:endParaRPr lang="en-US" sz="2400" dirty="0">
              <a:solidFill>
                <a:schemeClr val="tx2"/>
              </a:solidFill>
              <a:latin typeface="Times New Roman" pitchFamily="18" charset="0"/>
              <a:cs typeface="Times New Roman" pitchFamily="18" charset="0"/>
            </a:endParaRPr>
          </a:p>
        </p:txBody>
      </p:sp>
      <p:pic>
        <p:nvPicPr>
          <p:cNvPr id="5" name="Picture 4" descr="LOGO_final.jpg"/>
          <p:cNvPicPr>
            <a:picLocks noChangeAspect="1"/>
          </p:cNvPicPr>
          <p:nvPr/>
        </p:nvPicPr>
        <p:blipFill>
          <a:blip r:embed="rId2">
            <a:clrChange>
              <a:clrFrom>
                <a:srgbClr val="FFFFFE"/>
              </a:clrFrom>
              <a:clrTo>
                <a:srgbClr val="FFFFFE">
                  <a:alpha val="0"/>
                </a:srgbClr>
              </a:clrTo>
            </a:clrChange>
          </a:blip>
          <a:stretch>
            <a:fillRect/>
          </a:stretch>
        </p:blipFill>
        <p:spPr>
          <a:xfrm flipH="1">
            <a:off x="3657600" y="762000"/>
            <a:ext cx="1143001" cy="1097281"/>
          </a:xfrm>
          <a:prstGeom prst="rect">
            <a:avLst/>
          </a:prstGeom>
          <a:noFill/>
        </p:spPr>
      </p:pic>
      <p:sp>
        <p:nvSpPr>
          <p:cNvPr id="6" name="Rectangle 5"/>
          <p:cNvSpPr/>
          <p:nvPr/>
        </p:nvSpPr>
        <p:spPr>
          <a:xfrm>
            <a:off x="2895600" y="6052692"/>
            <a:ext cx="4127500" cy="523220"/>
          </a:xfrm>
          <a:prstGeom prst="rect">
            <a:avLst/>
          </a:prstGeom>
        </p:spPr>
        <p:txBody>
          <a:bodyPr wrap="square">
            <a:spAutoFit/>
          </a:bodyPr>
          <a:lstStyle/>
          <a:p>
            <a:pPr lvl="0">
              <a:spcBef>
                <a:spcPct val="20000"/>
              </a:spcBef>
            </a:pPr>
            <a:r>
              <a:rPr lang="en-US" sz="2800" b="1" dirty="0" err="1" smtClean="0">
                <a:solidFill>
                  <a:srgbClr val="1F497D"/>
                </a:solidFill>
                <a:latin typeface="Times New Roman" pitchFamily="18" charset="0"/>
                <a:cs typeface="Times New Roman" pitchFamily="18" charset="0"/>
              </a:rPr>
              <a:t>Năm</a:t>
            </a:r>
            <a:r>
              <a:rPr lang="en-US" sz="2800" b="1" dirty="0" smtClean="0">
                <a:solidFill>
                  <a:srgbClr val="1F497D"/>
                </a:solidFill>
                <a:latin typeface="Times New Roman" pitchFamily="18" charset="0"/>
                <a:cs typeface="Times New Roman" pitchFamily="18" charset="0"/>
              </a:rPr>
              <a:t> </a:t>
            </a:r>
            <a:r>
              <a:rPr lang="en-US" sz="2800" b="1" dirty="0" err="1" smtClean="0">
                <a:solidFill>
                  <a:srgbClr val="1F497D"/>
                </a:solidFill>
                <a:latin typeface="Times New Roman" pitchFamily="18" charset="0"/>
                <a:cs typeface="Times New Roman" pitchFamily="18" charset="0"/>
              </a:rPr>
              <a:t>học</a:t>
            </a:r>
            <a:r>
              <a:rPr lang="en-US" sz="2800" b="1" dirty="0" smtClean="0">
                <a:solidFill>
                  <a:srgbClr val="1F497D"/>
                </a:solidFill>
                <a:latin typeface="Times New Roman" pitchFamily="18" charset="0"/>
                <a:cs typeface="Times New Roman" pitchFamily="18" charset="0"/>
              </a:rPr>
              <a:t>: 2021-2022</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90800" y="762000"/>
            <a:ext cx="4251102" cy="5334000"/>
          </a:xfrm>
          <a:prstGeom prst="rect">
            <a:avLst/>
          </a:prstGeom>
        </p:spPr>
      </p:pic>
    </p:spTree>
    <p:extLst>
      <p:ext uri="{BB962C8B-B14F-4D97-AF65-F5344CB8AC3E}">
        <p14:creationId xmlns:p14="http://schemas.microsoft.com/office/powerpoint/2010/main" val="1177463167"/>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7000" y="609600"/>
            <a:ext cx="4015103" cy="5384465"/>
          </a:xfrm>
          <a:prstGeom prst="rect">
            <a:avLst/>
          </a:prstGeom>
        </p:spPr>
      </p:pic>
    </p:spTree>
    <p:extLst>
      <p:ext uri="{BB962C8B-B14F-4D97-AF65-F5344CB8AC3E}">
        <p14:creationId xmlns:p14="http://schemas.microsoft.com/office/powerpoint/2010/main" val="1063431385"/>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0"/>
            <a:ext cx="8991600" cy="2514600"/>
          </a:xfrm>
        </p:spPr>
        <p:txBody>
          <a:bodyPr>
            <a:noAutofit/>
          </a:bodyPr>
          <a:lstStyle/>
          <a:p>
            <a:r>
              <a:rPr lang="vi-VN" sz="2800" b="1" i="1" dirty="0"/>
              <a:t>* Đàm thoại giúp trẻ hiểu nội dung truyện</a:t>
            </a:r>
            <a:r>
              <a:rPr lang="vi-VN" sz="1600" b="1" i="1" dirty="0"/>
              <a:t>:</a:t>
            </a:r>
            <a:r>
              <a:rPr lang="vi-VN" sz="1600" dirty="0"/>
              <a:t/>
            </a:r>
            <a:br>
              <a:rPr lang="vi-VN" sz="1600" dirty="0"/>
            </a:br>
            <a:r>
              <a:rPr lang="en-US" sz="2000" dirty="0" smtClean="0"/>
              <a:t>                       </a:t>
            </a:r>
            <a:r>
              <a:rPr lang="vi-VN" sz="2000" dirty="0" smtClean="0"/>
              <a:t>- </a:t>
            </a:r>
            <a:r>
              <a:rPr lang="vi-VN" sz="2000" dirty="0"/>
              <a:t>Chúng mình vừa được nghe câu truyện gì?</a:t>
            </a:r>
            <a:br>
              <a:rPr lang="vi-VN" sz="2000" dirty="0"/>
            </a:br>
            <a:r>
              <a:rPr lang="en-US" sz="2000" dirty="0" smtClean="0"/>
              <a:t>   </a:t>
            </a:r>
            <a:r>
              <a:rPr lang="vi-VN" sz="2000" dirty="0" smtClean="0"/>
              <a:t>- </a:t>
            </a:r>
            <a:r>
              <a:rPr lang="vi-VN" sz="2000" dirty="0"/>
              <a:t>Trong câu truyện có những ai?</a:t>
            </a:r>
            <a:br>
              <a:rPr lang="vi-VN" sz="2000" dirty="0"/>
            </a:br>
            <a:r>
              <a:rPr lang="vi-VN" sz="2000" dirty="0"/>
              <a:t> </a:t>
            </a:r>
            <a:r>
              <a:rPr lang="en-US" sz="2000" dirty="0" smtClean="0"/>
              <a:t>                                            </a:t>
            </a:r>
            <a:r>
              <a:rPr lang="vi-VN" sz="2000" dirty="0" smtClean="0"/>
              <a:t>- </a:t>
            </a:r>
            <a:r>
              <a:rPr lang="vi-VN" sz="2000" dirty="0"/>
              <a:t>Bé Lan được mẹ chuẩn bị những gì cho năm học mới</a:t>
            </a:r>
            <a:r>
              <a:rPr lang="vi-VN" sz="2000" dirty="0" smtClean="0"/>
              <a:t>?</a:t>
            </a:r>
            <a:r>
              <a:rPr lang="en-US" sz="2000" dirty="0" smtClean="0"/>
              <a:t/>
            </a:r>
            <a:br>
              <a:rPr lang="en-US" sz="2000" dirty="0" smtClean="0"/>
            </a:br>
            <a:r>
              <a:rPr lang="vi-VN" sz="2000" dirty="0" smtClean="0"/>
              <a:t>- </a:t>
            </a:r>
            <a:r>
              <a:rPr lang="vi-VN" sz="2000" dirty="0"/>
              <a:t>Các chữ cái nói gì với nhau?</a:t>
            </a:r>
            <a:br>
              <a:rPr lang="vi-VN" sz="2000" dirty="0"/>
            </a:br>
            <a:r>
              <a:rPr lang="en-US" sz="2000" dirty="0" smtClean="0"/>
              <a:t>                      </a:t>
            </a:r>
            <a:r>
              <a:rPr lang="vi-VN" sz="2000" dirty="0" smtClean="0"/>
              <a:t>- </a:t>
            </a:r>
            <a:r>
              <a:rPr lang="vi-VN" sz="2000" dirty="0"/>
              <a:t>Theo con chữ cái nào là quan trọng nhất?</a:t>
            </a:r>
            <a:br>
              <a:rPr lang="vi-VN" sz="2000" dirty="0"/>
            </a:br>
            <a:r>
              <a:rPr lang="en-US" sz="2000" dirty="0" smtClean="0"/>
              <a:t>                 </a:t>
            </a:r>
            <a:r>
              <a:rPr lang="vi-VN" sz="2000" dirty="0" smtClean="0"/>
              <a:t>- </a:t>
            </a:r>
            <a:r>
              <a:rPr lang="vi-VN" sz="2000" dirty="0"/>
              <a:t>Bác Bút Chì đã nói gì với các chữ cái?</a:t>
            </a:r>
            <a:br>
              <a:rPr lang="vi-VN" sz="2000" dirty="0"/>
            </a:br>
            <a:r>
              <a:rPr lang="en-US" sz="2000" dirty="0" smtClean="0"/>
              <a:t>                   </a:t>
            </a:r>
            <a:r>
              <a:rPr lang="vi-VN" sz="2000" dirty="0" smtClean="0"/>
              <a:t>- </a:t>
            </a:r>
            <a:r>
              <a:rPr lang="vi-VN" sz="2000" dirty="0"/>
              <a:t>Qua câu chuyện con học được điều gì?</a:t>
            </a:r>
            <a:br>
              <a:rPr lang="vi-VN" sz="2000" dirty="0"/>
            </a:br>
            <a:r>
              <a:rPr lang="en-US" sz="2000" dirty="0" smtClean="0"/>
              <a:t>                                               </a:t>
            </a:r>
            <a:r>
              <a:rPr lang="vi-VN" sz="2000" dirty="0" smtClean="0"/>
              <a:t>=&gt; </a:t>
            </a:r>
            <a:r>
              <a:rPr lang="vi-VN" sz="2000" dirty="0"/>
              <a:t>Giáo dục trẻ yêu thương, đoàn kết với bạn, chịu khó chăm ngoan.</a:t>
            </a:r>
            <a:br>
              <a:rPr lang="vi-VN" sz="2000" dirty="0"/>
            </a:br>
            <a:r>
              <a:rPr lang="pt-BR" sz="1600" dirty="0" smtClean="0"/>
              <a:t/>
            </a:r>
            <a:br>
              <a:rPr lang="pt-BR" sz="1600" dirty="0" smtClean="0"/>
            </a:br>
            <a:r>
              <a:rPr lang="pt-BR" sz="1600" dirty="0" smtClean="0"/>
              <a:t/>
            </a:r>
            <a:br>
              <a:rPr lang="pt-BR" sz="1600" dirty="0" smtClean="0"/>
            </a:br>
            <a:r>
              <a:rPr lang="pt-BR" sz="1400" dirty="0"/>
              <a:t/>
            </a:r>
            <a:br>
              <a:rPr lang="pt-BR" sz="1400" dirty="0"/>
            </a:br>
            <a:endParaRPr lang="en-US" sz="1400" b="1" dirty="0">
              <a:solidFill>
                <a:srgbClr val="FF0000"/>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17417"/>
            <a:ext cx="7010400" cy="1066800"/>
          </a:xfrm>
        </p:spPr>
        <p:txBody>
          <a:bodyPr>
            <a:normAutofit/>
          </a:bodyPr>
          <a:lstStyle/>
          <a:p>
            <a:r>
              <a:rPr lang="it-IT" sz="3600" i="1" dirty="0">
                <a:latin typeface="Times New Roman" panose="02020603050405020304" pitchFamily="18" charset="0"/>
                <a:cs typeface="Times New Roman" panose="02020603050405020304" pitchFamily="18" charset="0"/>
              </a:rPr>
              <a:t>* Trò chơi “Chi chi chành chành”</a:t>
            </a:r>
            <a:r>
              <a:rPr lang="en-US" sz="3200" b="1" i="1" dirty="0" smtClean="0">
                <a:latin typeface="Times New Roman" pitchFamily="18" charset="0"/>
                <a:cs typeface="Times New Roman" pitchFamily="18" charset="0"/>
              </a:rPr>
              <a:t>  </a:t>
            </a:r>
            <a:endParaRPr lang="en-US" sz="2800" b="1" i="1" dirty="0">
              <a:latin typeface="Times New Roman" pitchFamily="18" charset="0"/>
              <a:cs typeface="Times New Roman" pitchFamily="18" charset="0"/>
            </a:endParaRPr>
          </a:p>
        </p:txBody>
      </p:sp>
      <p:pic>
        <p:nvPicPr>
          <p:cNvPr id="3" name="y2mate.com - Chi chi chành chành_480p">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600200" y="1447800"/>
            <a:ext cx="6096000" cy="4572000"/>
          </a:xfrm>
          <a:prstGeom prst="rect">
            <a:avLst/>
          </a:prstGeo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29000" y="0"/>
            <a:ext cx="5257800" cy="461665"/>
          </a:xfrm>
          <a:prstGeom prst="rect">
            <a:avLst/>
          </a:prstGeom>
        </p:spPr>
        <p:txBody>
          <a:bodyPr wrap="square">
            <a:spAutoFit/>
          </a:bodyPr>
          <a:lstStyle/>
          <a:p>
            <a:r>
              <a:rPr lang="en-US" sz="2400" i="1" dirty="0">
                <a:solidFill>
                  <a:srgbClr val="333333"/>
                </a:solidFill>
                <a:latin typeface="Times New Roman" panose="02020603050405020304" pitchFamily="18" charset="0"/>
                <a:cs typeface="Times New Roman" panose="02020603050405020304" pitchFamily="18" charset="0"/>
              </a:rPr>
              <a:t>* </a:t>
            </a:r>
            <a:r>
              <a:rPr lang="en-US" sz="2400" i="1" dirty="0" err="1">
                <a:solidFill>
                  <a:srgbClr val="333333"/>
                </a:solidFill>
                <a:latin typeface="Times New Roman" panose="02020603050405020304" pitchFamily="18" charset="0"/>
                <a:cs typeface="Times New Roman" panose="02020603050405020304" pitchFamily="18" charset="0"/>
              </a:rPr>
              <a:t>Kể</a:t>
            </a:r>
            <a:r>
              <a:rPr lang="en-US" sz="2400" i="1" dirty="0">
                <a:solidFill>
                  <a:srgbClr val="333333"/>
                </a:solidFill>
                <a:latin typeface="Times New Roman" panose="02020603050405020304" pitchFamily="18" charset="0"/>
                <a:cs typeface="Times New Roman" panose="02020603050405020304" pitchFamily="18" charset="0"/>
              </a:rPr>
              <a:t> </a:t>
            </a:r>
            <a:r>
              <a:rPr lang="en-US" sz="2400" i="1" dirty="0" err="1">
                <a:solidFill>
                  <a:srgbClr val="333333"/>
                </a:solidFill>
                <a:latin typeface="Times New Roman" panose="02020603050405020304" pitchFamily="18" charset="0"/>
                <a:cs typeface="Times New Roman" panose="02020603050405020304" pitchFamily="18" charset="0"/>
              </a:rPr>
              <a:t>lần</a:t>
            </a:r>
            <a:r>
              <a:rPr lang="en-US" sz="2400" i="1" dirty="0">
                <a:solidFill>
                  <a:srgbClr val="333333"/>
                </a:solidFill>
                <a:latin typeface="Times New Roman" panose="02020603050405020304" pitchFamily="18" charset="0"/>
                <a:cs typeface="Times New Roman" panose="02020603050405020304" pitchFamily="18" charset="0"/>
              </a:rPr>
              <a:t> </a:t>
            </a:r>
            <a:r>
              <a:rPr lang="en-US" sz="2400" i="1" dirty="0" smtClean="0">
                <a:solidFill>
                  <a:srgbClr val="333333"/>
                </a:solidFill>
                <a:latin typeface="Times New Roman" panose="02020603050405020304" pitchFamily="18" charset="0"/>
                <a:cs typeface="Times New Roman" panose="02020603050405020304" pitchFamily="18" charset="0"/>
              </a:rPr>
              <a:t>3</a:t>
            </a:r>
            <a:endParaRPr lang="en-US" sz="2400" dirty="0">
              <a:solidFill>
                <a:srgbClr val="333333"/>
              </a:solidFill>
              <a:latin typeface="Times New Roman" panose="02020603050405020304" pitchFamily="18" charset="0"/>
              <a:cs typeface="Times New Roman" panose="02020603050405020304" pitchFamily="18" charset="0"/>
            </a:endParaRPr>
          </a:p>
        </p:txBody>
      </p:sp>
      <p:pic>
        <p:nvPicPr>
          <p:cNvPr id="3" name="y2mate.com - Ai quan trọng nhất Who is the most important Tiếng Việt 1 tập 2 Chân trời sáng tạo_1080p (online-video-cutter.com)">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838200" y="1219200"/>
            <a:ext cx="7620000" cy="4286250"/>
          </a:xfrm>
          <a:prstGeom prst="rect">
            <a:avLst/>
          </a:prstGeo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1143000"/>
          </a:xfrm>
        </p:spPr>
        <p:txBody>
          <a:bodyPr>
            <a:normAutofit fontScale="90000"/>
          </a:bodyPr>
          <a:lstStyle/>
          <a:p>
            <a:r>
              <a:rPr lang="en-US" sz="3100" b="1" dirty="0">
                <a:latin typeface="Times New Roman" panose="02020603050405020304" pitchFamily="18" charset="0"/>
                <a:cs typeface="Times New Roman" panose="02020603050405020304" pitchFamily="18" charset="0"/>
              </a:rPr>
              <a:t>3. </a:t>
            </a:r>
            <a:r>
              <a:rPr lang="en-US" sz="3100" b="1" dirty="0" err="1">
                <a:latin typeface="Times New Roman" panose="02020603050405020304" pitchFamily="18" charset="0"/>
                <a:cs typeface="Times New Roman" panose="02020603050405020304" pitchFamily="18" charset="0"/>
              </a:rPr>
              <a:t>Kết</a:t>
            </a:r>
            <a:r>
              <a:rPr lang="en-US" sz="3100" b="1" dirty="0">
                <a:latin typeface="Times New Roman" panose="02020603050405020304" pitchFamily="18" charset="0"/>
                <a:cs typeface="Times New Roman" panose="02020603050405020304" pitchFamily="18" charset="0"/>
              </a:rPr>
              <a:t> </a:t>
            </a:r>
            <a:r>
              <a:rPr lang="en-US" sz="3100" b="1" dirty="0" err="1">
                <a:latin typeface="Times New Roman" panose="02020603050405020304" pitchFamily="18" charset="0"/>
                <a:cs typeface="Times New Roman" panose="02020603050405020304" pitchFamily="18" charset="0"/>
              </a:rPr>
              <a:t>thúc</a:t>
            </a:r>
            <a:r>
              <a:rPr lang="en-US" sz="3100" dirty="0">
                <a:latin typeface="Times New Roman" panose="02020603050405020304" pitchFamily="18" charset="0"/>
                <a:cs typeface="Times New Roman" panose="02020603050405020304" pitchFamily="18" charset="0"/>
              </a:rPr>
              <a:t/>
            </a:r>
            <a:br>
              <a:rPr lang="en-US" sz="3100" dirty="0">
                <a:latin typeface="Times New Roman" panose="02020603050405020304" pitchFamily="18" charset="0"/>
                <a:cs typeface="Times New Roman" panose="02020603050405020304" pitchFamily="18" charset="0"/>
              </a:rPr>
            </a:br>
            <a:r>
              <a:rPr lang="en-US" sz="3100" dirty="0" err="1" smtClean="0">
                <a:latin typeface="Times New Roman" panose="02020603050405020304" pitchFamily="18" charset="0"/>
                <a:cs typeface="Times New Roman" panose="02020603050405020304" pitchFamily="18" charset="0"/>
              </a:rPr>
              <a:t>Nhận</a:t>
            </a:r>
            <a:r>
              <a:rPr lang="en-US" sz="3100" dirty="0" smtClean="0">
                <a:latin typeface="Times New Roman" panose="02020603050405020304" pitchFamily="18" charset="0"/>
                <a:cs typeface="Times New Roman" panose="02020603050405020304" pitchFamily="18" charset="0"/>
              </a:rPr>
              <a:t> </a:t>
            </a:r>
            <a:r>
              <a:rPr lang="en-US" sz="3100" dirty="0" err="1">
                <a:latin typeface="Times New Roman" panose="02020603050405020304" pitchFamily="18" charset="0"/>
                <a:cs typeface="Times New Roman" panose="02020603050405020304" pitchFamily="18" charset="0"/>
              </a:rPr>
              <a:t>xét</a:t>
            </a:r>
            <a:r>
              <a:rPr lang="en-US" sz="3100" dirty="0">
                <a:latin typeface="Times New Roman" panose="02020603050405020304" pitchFamily="18" charset="0"/>
                <a:cs typeface="Times New Roman" panose="02020603050405020304" pitchFamily="18" charset="0"/>
              </a:rPr>
              <a:t> </a:t>
            </a:r>
            <a:r>
              <a:rPr lang="en-US" sz="3100" dirty="0" err="1">
                <a:latin typeface="Times New Roman" panose="02020603050405020304" pitchFamily="18" charset="0"/>
                <a:cs typeface="Times New Roman" panose="02020603050405020304" pitchFamily="18" charset="0"/>
              </a:rPr>
              <a:t>giờ</a:t>
            </a:r>
            <a:r>
              <a:rPr lang="en-US" sz="3100" dirty="0">
                <a:latin typeface="Times New Roman" panose="02020603050405020304" pitchFamily="18" charset="0"/>
                <a:cs typeface="Times New Roman" panose="02020603050405020304" pitchFamily="18" charset="0"/>
              </a:rPr>
              <a:t> </a:t>
            </a:r>
            <a:r>
              <a:rPr lang="en-US" sz="3100" dirty="0" err="1">
                <a:latin typeface="Times New Roman" panose="02020603050405020304" pitchFamily="18" charset="0"/>
                <a:cs typeface="Times New Roman" panose="02020603050405020304" pitchFamily="18" charset="0"/>
              </a:rPr>
              <a:t>học</a:t>
            </a:r>
            <a:r>
              <a:rPr lang="en-US" sz="3100" dirty="0">
                <a:latin typeface="Times New Roman" panose="02020603050405020304" pitchFamily="18" charset="0"/>
                <a:cs typeface="Times New Roman" panose="02020603050405020304" pitchFamily="18" charset="0"/>
              </a:rPr>
              <a:t>, </a:t>
            </a:r>
            <a:r>
              <a:rPr lang="en-US" sz="3100" dirty="0" err="1">
                <a:latin typeface="Times New Roman" panose="02020603050405020304" pitchFamily="18" charset="0"/>
                <a:cs typeface="Times New Roman" panose="02020603050405020304" pitchFamily="18" charset="0"/>
              </a:rPr>
              <a:t>chuyển</a:t>
            </a:r>
            <a:r>
              <a:rPr lang="en-US" sz="3100" dirty="0">
                <a:latin typeface="Times New Roman" panose="02020603050405020304" pitchFamily="18" charset="0"/>
                <a:cs typeface="Times New Roman" panose="02020603050405020304" pitchFamily="18" charset="0"/>
              </a:rPr>
              <a:t> </a:t>
            </a:r>
            <a:r>
              <a:rPr lang="en-US" sz="3100" dirty="0" err="1">
                <a:latin typeface="Times New Roman" panose="02020603050405020304" pitchFamily="18" charset="0"/>
                <a:cs typeface="Times New Roman" panose="02020603050405020304" pitchFamily="18" charset="0"/>
              </a:rPr>
              <a:t>hoạt</a:t>
            </a:r>
            <a:r>
              <a:rPr lang="en-US" sz="3100" dirty="0">
                <a:latin typeface="Times New Roman" panose="02020603050405020304" pitchFamily="18" charset="0"/>
                <a:cs typeface="Times New Roman" panose="02020603050405020304" pitchFamily="18" charset="0"/>
              </a:rPr>
              <a:t> </a:t>
            </a:r>
            <a:r>
              <a:rPr lang="en-US" sz="3100" dirty="0" err="1">
                <a:latin typeface="Times New Roman" panose="02020603050405020304" pitchFamily="18" charset="0"/>
                <a:cs typeface="Times New Roman" panose="02020603050405020304" pitchFamily="18" charset="0"/>
              </a:rPr>
              <a:t>động</a:t>
            </a:r>
            <a:r>
              <a:rPr lang="en-US" dirty="0"/>
              <a:t/>
            </a:r>
            <a:br>
              <a:rPr lang="en-US" dirty="0"/>
            </a:br>
            <a:endParaRPr lang="en-US" b="1" dirty="0">
              <a:solidFill>
                <a:srgbClr val="FF0000"/>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685800" y="1066800"/>
            <a:ext cx="7239000" cy="4278094"/>
          </a:xfrm>
          <a:prstGeom prst="rect">
            <a:avLst/>
          </a:prstGeom>
          <a:noFill/>
        </p:spPr>
        <p:txBody>
          <a:bodyPr wrap="square" rtlCol="0">
            <a:spAutoFit/>
          </a:bodyPr>
          <a:lstStyle/>
          <a:p>
            <a:pPr lvl="0"/>
            <a:r>
              <a:rPr lang="en-US" sz="2800" b="1" dirty="0" smtClean="0">
                <a:solidFill>
                  <a:srgbClr val="FF0000"/>
                </a:solidFill>
                <a:latin typeface="Times New Roman" pitchFamily="18" charset="0"/>
                <a:cs typeface="Times New Roman" pitchFamily="18" charset="0"/>
              </a:rPr>
              <a:t>I. </a:t>
            </a:r>
            <a:r>
              <a:rPr lang="en-US" sz="2800" b="1" dirty="0" err="1" smtClean="0">
                <a:solidFill>
                  <a:srgbClr val="FF0000"/>
                </a:solidFill>
                <a:latin typeface="Times New Roman" pitchFamily="18" charset="0"/>
                <a:cs typeface="Times New Roman" pitchFamily="18" charset="0"/>
              </a:rPr>
              <a:t>Mục</a:t>
            </a:r>
            <a:r>
              <a:rPr lang="en-US" sz="2800" b="1" dirty="0" smtClean="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đích</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yêu</a:t>
            </a:r>
            <a:r>
              <a:rPr lang="en-US" sz="2800" b="1" dirty="0">
                <a:solidFill>
                  <a:srgbClr val="FF0000"/>
                </a:solidFill>
                <a:latin typeface="Times New Roman" pitchFamily="18" charset="0"/>
                <a:cs typeface="Times New Roman" pitchFamily="18" charset="0"/>
              </a:rPr>
              <a:t> </a:t>
            </a:r>
            <a:r>
              <a:rPr lang="en-US" sz="2800" b="1" dirty="0" err="1" smtClean="0">
                <a:solidFill>
                  <a:srgbClr val="FF0000"/>
                </a:solidFill>
                <a:latin typeface="Times New Roman" pitchFamily="18" charset="0"/>
                <a:cs typeface="Times New Roman" pitchFamily="18" charset="0"/>
              </a:rPr>
              <a:t>cầu</a:t>
            </a:r>
            <a:endParaRPr lang="en-US" sz="2800" b="1" dirty="0" smtClean="0">
              <a:solidFill>
                <a:srgbClr val="FF0000"/>
              </a:solidFill>
              <a:latin typeface="Times New Roman" pitchFamily="18" charset="0"/>
              <a:cs typeface="Times New Roman" pitchFamily="18" charset="0"/>
            </a:endParaRPr>
          </a:p>
          <a:p>
            <a:r>
              <a:rPr lang="vi-VN" i="1" dirty="0">
                <a:latin typeface="+mj-lt"/>
              </a:rPr>
              <a:t>* Kiến thức</a:t>
            </a:r>
            <a:endParaRPr lang="vi-VN" dirty="0">
              <a:latin typeface="+mj-lt"/>
            </a:endParaRPr>
          </a:p>
          <a:p>
            <a:r>
              <a:rPr lang="vi-VN" dirty="0">
                <a:latin typeface="+mj-lt"/>
              </a:rPr>
              <a:t>- Trẻ nhớ tên câu chuyện “Ai quan trọng nhất”.</a:t>
            </a:r>
          </a:p>
          <a:p>
            <a:r>
              <a:rPr lang="vi-VN" dirty="0">
                <a:latin typeface="+mj-lt"/>
              </a:rPr>
              <a:t>- Trẻ hiểu nội dung câu chuyện nói về cuộc tranh cãi giữa các chữ cái xem ai quan trọng nhất, và nhờ bác Bút Chì giúp các bạn hiểu ra chữ cái nào cũng quan trọng và được bé Lan yêu mến.</a:t>
            </a:r>
          </a:p>
          <a:p>
            <a:r>
              <a:rPr lang="vi-VN" i="1" dirty="0">
                <a:latin typeface="+mj-lt"/>
              </a:rPr>
              <a:t>* Kĩ năng</a:t>
            </a:r>
            <a:endParaRPr lang="vi-VN" dirty="0">
              <a:latin typeface="+mj-lt"/>
            </a:endParaRPr>
          </a:p>
          <a:p>
            <a:r>
              <a:rPr lang="vi-VN" dirty="0">
                <a:latin typeface="+mj-lt"/>
              </a:rPr>
              <a:t>- Rèn kĩ năng trả lời câu hỏi rõ ràng, mạch lạc.</a:t>
            </a:r>
          </a:p>
          <a:p>
            <a:r>
              <a:rPr lang="vi-VN" dirty="0">
                <a:latin typeface="+mj-lt"/>
              </a:rPr>
              <a:t>- Rèn khả năng chú ý, ghi nhớ có chủ đích cho trẻ.</a:t>
            </a:r>
          </a:p>
          <a:p>
            <a:r>
              <a:rPr lang="vi-VN" i="1" dirty="0">
                <a:latin typeface="+mj-lt"/>
              </a:rPr>
              <a:t>* Thái độ</a:t>
            </a:r>
            <a:endParaRPr lang="vi-VN" dirty="0">
              <a:latin typeface="+mj-lt"/>
            </a:endParaRPr>
          </a:p>
          <a:p>
            <a:r>
              <a:rPr lang="vi-VN" dirty="0">
                <a:latin typeface="+mj-lt"/>
              </a:rPr>
              <a:t>- Trẻ chú ý lắng nghe cô kể chuyện, chú ý khi tham gia hoạt động học có chủ đích.</a:t>
            </a:r>
          </a:p>
          <a:p>
            <a:r>
              <a:rPr lang="vi-VN" dirty="0">
                <a:latin typeface="+mj-lt"/>
              </a:rPr>
              <a:t>- Giáo dục trẻ chăm ngoan, chịu khó học bài.</a:t>
            </a:r>
          </a:p>
          <a:p>
            <a:pPr lvl="0"/>
            <a:endParaRPr lang="en-US" sz="2800" b="1" dirty="0">
              <a:solidFill>
                <a:srgbClr val="FF0000"/>
              </a:solidFill>
              <a:latin typeface="+mj-lt"/>
              <a:cs typeface="Times New Roman" pitchFamily="18" charset="0"/>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447800"/>
            <a:ext cx="8991600" cy="3306763"/>
          </a:xfrm>
        </p:spPr>
        <p:txBody>
          <a:bodyPr>
            <a:normAutofit fontScale="47500" lnSpcReduction="20000"/>
          </a:bodyPr>
          <a:lstStyle/>
          <a:p>
            <a:pPr>
              <a:buNone/>
            </a:pPr>
            <a:r>
              <a:rPr lang="en-US" sz="5900" dirty="0" err="1" smtClean="0">
                <a:latin typeface="Times New Roman" pitchFamily="18" charset="0"/>
                <a:cs typeface="Times New Roman" pitchFamily="18" charset="0"/>
              </a:rPr>
              <a:t>II.Chuẩn</a:t>
            </a:r>
            <a:r>
              <a:rPr lang="en-US" sz="5900" dirty="0" smtClean="0">
                <a:latin typeface="Times New Roman" pitchFamily="18" charset="0"/>
                <a:cs typeface="Times New Roman" pitchFamily="18" charset="0"/>
              </a:rPr>
              <a:t> </a:t>
            </a:r>
            <a:r>
              <a:rPr lang="en-US" sz="5900" dirty="0" err="1" smtClean="0">
                <a:latin typeface="Times New Roman" pitchFamily="18" charset="0"/>
                <a:cs typeface="Times New Roman" pitchFamily="18" charset="0"/>
              </a:rPr>
              <a:t>bị</a:t>
            </a:r>
            <a:r>
              <a:rPr lang="en-US" sz="5900" dirty="0" smtClean="0">
                <a:latin typeface="Times New Roman" pitchFamily="18" charset="0"/>
                <a:cs typeface="Times New Roman" pitchFamily="18" charset="0"/>
              </a:rPr>
              <a:t>:</a:t>
            </a:r>
            <a:endParaRPr lang="en-US" sz="7300" dirty="0" smtClean="0">
              <a:latin typeface="Times New Roman" pitchFamily="18" charset="0"/>
              <a:cs typeface="Times New Roman" pitchFamily="18" charset="0"/>
            </a:endParaRPr>
          </a:p>
          <a:p>
            <a:pPr marL="0" indent="0">
              <a:buNone/>
            </a:pPr>
            <a:r>
              <a:rPr lang="pt-BR" sz="2800" b="1" dirty="0" smtClean="0"/>
              <a:t> </a:t>
            </a:r>
            <a:r>
              <a:rPr lang="pt-BR" sz="2100" b="1" dirty="0" smtClean="0">
                <a:latin typeface="Times New Roman" panose="02020603050405020304" pitchFamily="18" charset="0"/>
                <a:cs typeface="Times New Roman" panose="02020603050405020304" pitchFamily="18" charset="0"/>
              </a:rPr>
              <a:t> </a:t>
            </a:r>
            <a:r>
              <a:rPr lang="pt-BR" sz="3800" b="1" dirty="0" smtClean="0">
                <a:latin typeface="Times New Roman" panose="02020603050405020304" pitchFamily="18" charset="0"/>
                <a:cs typeface="Times New Roman" panose="02020603050405020304" pitchFamily="18" charset="0"/>
              </a:rPr>
              <a:t>1. Đồ </a:t>
            </a:r>
            <a:r>
              <a:rPr lang="pt-BR" sz="3800" b="1" dirty="0">
                <a:latin typeface="Times New Roman" panose="02020603050405020304" pitchFamily="18" charset="0"/>
                <a:cs typeface="Times New Roman" panose="02020603050405020304" pitchFamily="18" charset="0"/>
              </a:rPr>
              <a:t>dùng của cô</a:t>
            </a:r>
            <a:r>
              <a:rPr lang="pt-BR" sz="3800" b="1" dirty="0" smtClean="0">
                <a:latin typeface="Times New Roman" panose="02020603050405020304" pitchFamily="18" charset="0"/>
                <a:cs typeface="Times New Roman" panose="02020603050405020304" pitchFamily="18" charset="0"/>
              </a:rPr>
              <a:t>:</a:t>
            </a:r>
          </a:p>
          <a:p>
            <a:pPr marL="0" indent="0">
              <a:buNone/>
            </a:pPr>
            <a:r>
              <a:rPr lang="pt-BR" sz="3400" dirty="0" smtClean="0">
                <a:latin typeface="Times New Roman" panose="02020603050405020304" pitchFamily="18" charset="0"/>
                <a:cs typeface="Times New Roman" panose="02020603050405020304" pitchFamily="18" charset="0"/>
              </a:rPr>
              <a:t>- Bài giảng điện tử.</a:t>
            </a:r>
          </a:p>
          <a:p>
            <a:pPr marL="0" indent="0">
              <a:buNone/>
            </a:pPr>
            <a:r>
              <a:rPr lang="pt-BR" sz="3400" dirty="0" smtClean="0">
                <a:latin typeface="Times New Roman" panose="02020603050405020304" pitchFamily="18" charset="0"/>
                <a:cs typeface="Times New Roman" panose="02020603050405020304" pitchFamily="18" charset="0"/>
              </a:rPr>
              <a:t>- Que chỉ</a:t>
            </a:r>
            <a:endParaRPr lang="en-US" sz="3400" dirty="0">
              <a:latin typeface="Times New Roman" panose="02020603050405020304" pitchFamily="18" charset="0"/>
              <a:cs typeface="Times New Roman" panose="02020603050405020304" pitchFamily="18" charset="0"/>
            </a:endParaRPr>
          </a:p>
          <a:p>
            <a:pPr marL="0" indent="0">
              <a:buNone/>
            </a:pPr>
            <a:r>
              <a:rPr lang="pt-BR" sz="3400" dirty="0" smtClean="0">
                <a:latin typeface="Times New Roman" panose="02020603050405020304" pitchFamily="18" charset="0"/>
                <a:cs typeface="Times New Roman" panose="02020603050405020304" pitchFamily="18" charset="0"/>
              </a:rPr>
              <a:t>- Powerpoint</a:t>
            </a:r>
            <a:r>
              <a:rPr lang="en-US" sz="3400" dirty="0" smtClean="0">
                <a:latin typeface="Times New Roman" panose="02020603050405020304" pitchFamily="18" charset="0"/>
                <a:cs typeface="Times New Roman" panose="02020603050405020304" pitchFamily="18" charset="0"/>
              </a:rPr>
              <a:t> </a:t>
            </a:r>
            <a:r>
              <a:rPr lang="en-US" sz="3400" dirty="0">
                <a:latin typeface="Times New Roman" panose="02020603050405020304" pitchFamily="18" charset="0"/>
                <a:cs typeface="Times New Roman" panose="02020603050405020304" pitchFamily="18" charset="0"/>
              </a:rPr>
              <a:t>minh </a:t>
            </a:r>
            <a:r>
              <a:rPr lang="en-US" sz="3400" dirty="0" err="1">
                <a:latin typeface="Times New Roman" panose="02020603050405020304" pitchFamily="18" charset="0"/>
                <a:cs typeface="Times New Roman" panose="02020603050405020304" pitchFamily="18" charset="0"/>
              </a:rPr>
              <a:t>họa</a:t>
            </a:r>
            <a:r>
              <a:rPr lang="en-US" sz="3400" dirty="0">
                <a:latin typeface="Times New Roman" panose="02020603050405020304" pitchFamily="18" charset="0"/>
                <a:cs typeface="Times New Roman" panose="02020603050405020304" pitchFamily="18" charset="0"/>
              </a:rPr>
              <a:t> </a:t>
            </a:r>
            <a:r>
              <a:rPr lang="en-US" sz="3400" dirty="0" err="1" smtClean="0">
                <a:latin typeface="Times New Roman" panose="02020603050405020304" pitchFamily="18" charset="0"/>
                <a:cs typeface="Times New Roman" panose="02020603050405020304" pitchFamily="18" charset="0"/>
              </a:rPr>
              <a:t>câu</a:t>
            </a:r>
            <a:r>
              <a:rPr lang="en-US" sz="3400" dirty="0" smtClean="0">
                <a:latin typeface="Times New Roman" panose="02020603050405020304" pitchFamily="18" charset="0"/>
                <a:cs typeface="Times New Roman" panose="02020603050405020304" pitchFamily="18" charset="0"/>
              </a:rPr>
              <a:t> </a:t>
            </a:r>
            <a:r>
              <a:rPr lang="en-US" sz="3400" dirty="0" err="1" smtClean="0">
                <a:latin typeface="Times New Roman" panose="02020603050405020304" pitchFamily="18" charset="0"/>
                <a:cs typeface="Times New Roman" panose="02020603050405020304" pitchFamily="18" charset="0"/>
              </a:rPr>
              <a:t>truyện</a:t>
            </a:r>
            <a:r>
              <a:rPr lang="en-US" sz="3400" dirty="0" smtClean="0">
                <a:latin typeface="Times New Roman" panose="02020603050405020304" pitchFamily="18" charset="0"/>
                <a:cs typeface="Times New Roman" panose="02020603050405020304" pitchFamily="18" charset="0"/>
              </a:rPr>
              <a:t>.</a:t>
            </a:r>
          </a:p>
          <a:p>
            <a:pPr marL="0" indent="0">
              <a:buNone/>
            </a:pPr>
            <a:r>
              <a:rPr lang="vi-VN" sz="3400" dirty="0" smtClean="0">
                <a:latin typeface="+mj-lt"/>
              </a:rPr>
              <a:t>- </a:t>
            </a:r>
            <a:r>
              <a:rPr lang="vi-VN" sz="3400" dirty="0">
                <a:latin typeface="+mj-lt"/>
              </a:rPr>
              <a:t>Nhạc bài hát “Vui đến trường”</a:t>
            </a:r>
          </a:p>
          <a:p>
            <a:pPr marL="0" indent="0">
              <a:buNone/>
            </a:pPr>
            <a:r>
              <a:rPr lang="vi-VN" sz="3400" dirty="0">
                <a:latin typeface="+mj-lt"/>
              </a:rPr>
              <a:t>- </a:t>
            </a:r>
            <a:r>
              <a:rPr lang="vi-VN" sz="3400" dirty="0" smtClean="0">
                <a:latin typeface="+mj-lt"/>
              </a:rPr>
              <a:t>T</a:t>
            </a:r>
            <a:r>
              <a:rPr lang="en-US" sz="3400" dirty="0" smtClean="0">
                <a:latin typeface="+mj-lt"/>
              </a:rPr>
              <a:t>r</a:t>
            </a:r>
            <a:r>
              <a:rPr lang="vi-VN" sz="3400" dirty="0" smtClean="0">
                <a:latin typeface="+mj-lt"/>
              </a:rPr>
              <a:t>anh </a:t>
            </a:r>
            <a:r>
              <a:rPr lang="vi-VN" sz="3400" dirty="0">
                <a:latin typeface="+mj-lt"/>
              </a:rPr>
              <a:t>truyện “Ai quan trọng nhất”</a:t>
            </a:r>
          </a:p>
          <a:p>
            <a:pPr marL="0" indent="0">
              <a:buNone/>
            </a:pPr>
            <a:r>
              <a:rPr lang="vi-VN" sz="3400" dirty="0">
                <a:latin typeface="+mj-lt"/>
              </a:rPr>
              <a:t>- Video câu chuyện.</a:t>
            </a:r>
          </a:p>
          <a:p>
            <a:pPr marL="0" indent="0">
              <a:buNone/>
            </a:pPr>
            <a:endParaRPr lang="en-US" sz="2900" dirty="0">
              <a:latin typeface="Times New Roman" panose="02020603050405020304" pitchFamily="18" charset="0"/>
              <a:cs typeface="Times New Roman" panose="02020603050405020304" pitchFamily="18" charset="0"/>
            </a:endParaRPr>
          </a:p>
          <a:p>
            <a:pPr marL="0" indent="0">
              <a:buNone/>
            </a:pPr>
            <a:r>
              <a:rPr lang="en-US" sz="2900" b="1" dirty="0" smtClean="0">
                <a:latin typeface="Times New Roman" panose="02020603050405020304" pitchFamily="18" charset="0"/>
                <a:cs typeface="Times New Roman" panose="02020603050405020304" pitchFamily="18" charset="0"/>
              </a:rPr>
              <a:t>  </a:t>
            </a:r>
            <a:r>
              <a:rPr lang="en-US" sz="3800" b="1" dirty="0" smtClean="0">
                <a:latin typeface="Times New Roman" panose="02020603050405020304" pitchFamily="18" charset="0"/>
                <a:cs typeface="Times New Roman" panose="02020603050405020304" pitchFamily="18" charset="0"/>
              </a:rPr>
              <a:t>2. </a:t>
            </a:r>
            <a:r>
              <a:rPr lang="en-US" sz="3800" b="1" dirty="0" err="1" smtClean="0">
                <a:latin typeface="Times New Roman" panose="02020603050405020304" pitchFamily="18" charset="0"/>
                <a:cs typeface="Times New Roman" panose="02020603050405020304" pitchFamily="18" charset="0"/>
              </a:rPr>
              <a:t>Đồ</a:t>
            </a:r>
            <a:r>
              <a:rPr lang="en-US" sz="3800" b="1" dirty="0" smtClean="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dùng</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của</a:t>
            </a:r>
            <a:r>
              <a:rPr lang="en-US" sz="3800" b="1" dirty="0">
                <a:latin typeface="Times New Roman" panose="02020603050405020304" pitchFamily="18" charset="0"/>
                <a:cs typeface="Times New Roman" panose="02020603050405020304" pitchFamily="18" charset="0"/>
              </a:rPr>
              <a:t> </a:t>
            </a:r>
            <a:r>
              <a:rPr lang="en-US" sz="3800" b="1" dirty="0" err="1" smtClean="0">
                <a:latin typeface="Times New Roman" panose="02020603050405020304" pitchFamily="18" charset="0"/>
                <a:cs typeface="Times New Roman" panose="02020603050405020304" pitchFamily="18" charset="0"/>
              </a:rPr>
              <a:t>trẻ</a:t>
            </a:r>
            <a:endParaRPr lang="en-US" sz="3800" b="1" dirty="0">
              <a:latin typeface="Times New Roman" panose="02020603050405020304" pitchFamily="18" charset="0"/>
              <a:cs typeface="Times New Roman" panose="02020603050405020304" pitchFamily="18" charset="0"/>
            </a:endParaRPr>
          </a:p>
          <a:p>
            <a:pPr marL="0" indent="0">
              <a:buNone/>
            </a:pPr>
            <a:r>
              <a:rPr lang="en-US" sz="3400" dirty="0" smtClean="0">
                <a:latin typeface="Times New Roman" panose="02020603050405020304" pitchFamily="18" charset="0"/>
                <a:cs typeface="Times New Roman" panose="02020603050405020304" pitchFamily="18" charset="0"/>
              </a:rPr>
              <a:t>- </a:t>
            </a:r>
            <a:r>
              <a:rPr lang="en-US" sz="3400" dirty="0" err="1">
                <a:latin typeface="Times New Roman" panose="02020603050405020304" pitchFamily="18" charset="0"/>
                <a:cs typeface="Times New Roman" panose="02020603050405020304" pitchFamily="18" charset="0"/>
              </a:rPr>
              <a:t>Trang</a:t>
            </a:r>
            <a:r>
              <a:rPr lang="en-US" sz="3400" dirty="0">
                <a:latin typeface="Times New Roman" panose="02020603050405020304" pitchFamily="18" charset="0"/>
                <a:cs typeface="Times New Roman" panose="02020603050405020304" pitchFamily="18" charset="0"/>
              </a:rPr>
              <a:t> </a:t>
            </a:r>
            <a:r>
              <a:rPr lang="en-US" sz="3400" dirty="0" err="1">
                <a:latin typeface="Times New Roman" panose="02020603050405020304" pitchFamily="18" charset="0"/>
                <a:cs typeface="Times New Roman" panose="02020603050405020304" pitchFamily="18" charset="0"/>
              </a:rPr>
              <a:t>phục</a:t>
            </a:r>
            <a:r>
              <a:rPr lang="en-US" sz="3400" dirty="0">
                <a:latin typeface="Times New Roman" panose="02020603050405020304" pitchFamily="18" charset="0"/>
                <a:cs typeface="Times New Roman" panose="02020603050405020304" pitchFamily="18" charset="0"/>
              </a:rPr>
              <a:t> </a:t>
            </a:r>
            <a:r>
              <a:rPr lang="en-US" sz="3400" dirty="0" err="1">
                <a:latin typeface="Times New Roman" panose="02020603050405020304" pitchFamily="18" charset="0"/>
                <a:cs typeface="Times New Roman" panose="02020603050405020304" pitchFamily="18" charset="0"/>
              </a:rPr>
              <a:t>gọn</a:t>
            </a:r>
            <a:r>
              <a:rPr lang="en-US" sz="3400" dirty="0">
                <a:latin typeface="Times New Roman" panose="02020603050405020304" pitchFamily="18" charset="0"/>
                <a:cs typeface="Times New Roman" panose="02020603050405020304" pitchFamily="18" charset="0"/>
              </a:rPr>
              <a:t> </a:t>
            </a:r>
            <a:r>
              <a:rPr lang="en-US" sz="3400" dirty="0" err="1">
                <a:latin typeface="Times New Roman" panose="02020603050405020304" pitchFamily="18" charset="0"/>
                <a:cs typeface="Times New Roman" panose="02020603050405020304" pitchFamily="18" charset="0"/>
              </a:rPr>
              <a:t>gàng</a:t>
            </a:r>
            <a:r>
              <a:rPr lang="en-US" sz="3400" dirty="0">
                <a:latin typeface="Times New Roman" panose="02020603050405020304" pitchFamily="18" charset="0"/>
                <a:cs typeface="Times New Roman" panose="02020603050405020304" pitchFamily="18" charset="0"/>
              </a:rPr>
              <a:t>.</a:t>
            </a:r>
          </a:p>
          <a:p>
            <a:pPr marL="0" indent="0">
              <a:buNone/>
            </a:pPr>
            <a:r>
              <a:rPr lang="en-US" sz="4200" b="1" dirty="0"/>
              <a:t> </a:t>
            </a:r>
            <a:endParaRPr lang="en-US" sz="4200" dirty="0"/>
          </a:p>
          <a:p>
            <a:pPr algn="ctr">
              <a:buNone/>
            </a:pPr>
            <a:endParaRPr lang="en-US" sz="3000" dirty="0" smtClean="0">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905000" y="533400"/>
            <a:ext cx="5867400" cy="1143000"/>
          </a:xfrm>
        </p:spPr>
        <p:txBody>
          <a:bodyPr>
            <a:normAutofit fontScale="90000"/>
          </a:bodyPr>
          <a:lstStyle/>
          <a:p>
            <a:pPr marL="0" indent="0"/>
            <a:r>
              <a:rPr lang="pt-BR" sz="3200" b="1" dirty="0" smtClean="0">
                <a:latin typeface="Times New Roman" panose="02020603050405020304" pitchFamily="18" charset="0"/>
                <a:cs typeface="Times New Roman" panose="02020603050405020304" pitchFamily="18" charset="0"/>
              </a:rPr>
              <a:t>III. Cách tiến hành</a:t>
            </a:r>
            <a:br>
              <a:rPr lang="pt-BR" sz="3200" b="1" dirty="0" smtClean="0">
                <a:latin typeface="Times New Roman" panose="02020603050405020304" pitchFamily="18" charset="0"/>
                <a:cs typeface="Times New Roman" panose="02020603050405020304" pitchFamily="18" charset="0"/>
              </a:rPr>
            </a:br>
            <a:r>
              <a:rPr lang="pt-BR" sz="3200" b="1" dirty="0" smtClean="0">
                <a:latin typeface="Times New Roman" panose="02020603050405020304" pitchFamily="18" charset="0"/>
                <a:cs typeface="Times New Roman" panose="02020603050405020304" pitchFamily="18" charset="0"/>
              </a:rPr>
              <a:t>1. Ổn </a:t>
            </a:r>
            <a:r>
              <a:rPr lang="pt-BR" sz="3200" b="1" dirty="0">
                <a:latin typeface="Times New Roman" panose="02020603050405020304" pitchFamily="18" charset="0"/>
                <a:cs typeface="Times New Roman" panose="02020603050405020304" pitchFamily="18" charset="0"/>
              </a:rPr>
              <a:t>định tổ chức:</a:t>
            </a:r>
            <a:r>
              <a:rPr lang="en-US" sz="3200" dirty="0">
                <a:latin typeface="Times New Roman" panose="02020603050405020304" pitchFamily="18" charset="0"/>
                <a:cs typeface="Times New Roman" panose="02020603050405020304" pitchFamily="18" charset="0"/>
              </a:rPr>
              <a:t/>
            </a:r>
            <a:br>
              <a:rPr lang="en-US" sz="3200" dirty="0">
                <a:latin typeface="Times New Roman" panose="02020603050405020304" pitchFamily="18" charset="0"/>
                <a:cs typeface="Times New Roman" panose="02020603050405020304" pitchFamily="18" charset="0"/>
              </a:rPr>
            </a:br>
            <a:r>
              <a:rPr lang="pt-BR" sz="2400" dirty="0">
                <a:latin typeface="Times New Roman" panose="02020603050405020304" pitchFamily="18" charset="0"/>
                <a:cs typeface="Times New Roman" panose="02020603050405020304" pitchFamily="18" charset="0"/>
              </a:rPr>
              <a:t> Cô và </a:t>
            </a:r>
            <a:r>
              <a:rPr lang="pt-BR" sz="2400" dirty="0" smtClean="0">
                <a:latin typeface="Times New Roman" panose="02020603050405020304" pitchFamily="18" charset="0"/>
                <a:cs typeface="Times New Roman" panose="02020603050405020304" pitchFamily="18" charset="0"/>
              </a:rPr>
              <a:t>trẻ hát : “ Vui đến trường”</a:t>
            </a:r>
            <a:r>
              <a:rPr lang="en-US" sz="2400" dirty="0">
                <a:latin typeface="Times New Roman" panose="02020603050405020304" pitchFamily="18" charset="0"/>
                <a:cs typeface="Times New Roman" panose="02020603050405020304" pitchFamily="18" charset="0"/>
              </a:rPr>
              <a:t/>
            </a:r>
            <a:br>
              <a:rPr lang="en-US" sz="2400" dirty="0">
                <a:latin typeface="Times New Roman" panose="02020603050405020304" pitchFamily="18" charset="0"/>
                <a:cs typeface="Times New Roman" panose="02020603050405020304" pitchFamily="18" charset="0"/>
              </a:rPr>
            </a:br>
            <a:r>
              <a:rPr lang="en-US" sz="3600" dirty="0"/>
              <a:t/>
            </a:r>
            <a:br>
              <a:rPr lang="en-US" sz="3600" dirty="0"/>
            </a:br>
            <a:endParaRPr lang="en-US" sz="3600" dirty="0">
              <a:latin typeface="Times New Roman" pitchFamily="18" charset="0"/>
              <a:cs typeface="Times New Roman" pitchFamily="18" charset="0"/>
            </a:endParaRPr>
          </a:p>
        </p:txBody>
      </p:sp>
      <p:pic>
        <p:nvPicPr>
          <p:cNvPr id="3" name="y2mate.com - Vui Đến Trường  Nhóm Hoa Tay  Nhạc Thiếu Nhi Sôi Động Remix_1080p">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371600" y="1524000"/>
            <a:ext cx="6400800" cy="3600450"/>
          </a:xfrm>
          <a:prstGeom prst="rect">
            <a:avLst/>
          </a:prstGeo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263" y="-990600"/>
            <a:ext cx="9067800" cy="2667000"/>
          </a:xfrm>
        </p:spPr>
        <p:txBody>
          <a:bodyPr>
            <a:normAutofit/>
          </a:bodyPr>
          <a:lstStyle/>
          <a:p>
            <a:r>
              <a:rPr lang="pt-BR" sz="4900" b="1" dirty="0" smtClean="0">
                <a:solidFill>
                  <a:srgbClr val="FF0000"/>
                </a:solidFill>
              </a:rPr>
              <a:t> </a:t>
            </a:r>
            <a:r>
              <a:rPr lang="en-US" sz="4900" dirty="0"/>
              <a:t/>
            </a:r>
            <a:br>
              <a:rPr lang="en-US" sz="4900" dirty="0"/>
            </a:br>
            <a:r>
              <a:rPr lang="vi-VN" sz="3100" b="1" dirty="0"/>
              <a:t>2. Phương pháp, hình thức tổ chức</a:t>
            </a:r>
            <a:r>
              <a:rPr lang="vi-VN" sz="3100" dirty="0"/>
              <a:t/>
            </a:r>
            <a:br>
              <a:rPr lang="vi-VN" sz="3100" dirty="0"/>
            </a:br>
            <a:r>
              <a:rPr lang="vi-VN" sz="2000" dirty="0"/>
              <a:t/>
            </a:r>
            <a:br>
              <a:rPr lang="vi-VN" sz="2000" dirty="0"/>
            </a:br>
            <a:r>
              <a:rPr lang="vi-VN" sz="2000" dirty="0" smtClean="0"/>
              <a:t>Cô k</a:t>
            </a:r>
            <a:r>
              <a:rPr lang="vi-VN" sz="2000" dirty="0" smtClean="0"/>
              <a:t>ể </a:t>
            </a:r>
            <a:r>
              <a:rPr lang="vi-VN" sz="2000" dirty="0"/>
              <a:t>lần 1</a:t>
            </a:r>
            <a:r>
              <a:rPr lang="vi-VN" sz="2000" dirty="0" smtClean="0"/>
              <a:t>:</a:t>
            </a:r>
            <a:r>
              <a:rPr lang="vi-VN" sz="2000" dirty="0"/>
              <a:t/>
            </a:r>
            <a:br>
              <a:rPr lang="vi-VN" sz="2000" dirty="0"/>
            </a:br>
            <a:endParaRPr lang="en-US" sz="1600" dirty="0">
              <a:latin typeface="Times New Roman" pitchFamily="18" charset="0"/>
              <a:cs typeface="Times New Roman" pitchFamily="18" charset="0"/>
            </a:endParaRPr>
          </a:p>
        </p:txBody>
      </p:sp>
      <p:pic>
        <p:nvPicPr>
          <p:cNvPr id="4" name="y2mate.com - Ai quan trọng nhất Who is the most important Tiếng Việt 1 tập 2 Chân trời sáng tạo_1080p (online-video-cutter.com)">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28600" y="1143000"/>
            <a:ext cx="8686800" cy="4886325"/>
          </a:xfrm>
          <a:prstGeom prst="rect">
            <a:avLst/>
          </a:prstGeo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90800" y="1219200"/>
            <a:ext cx="4572000" cy="984885"/>
          </a:xfrm>
          <a:prstGeom prst="rect">
            <a:avLst/>
          </a:prstGeom>
        </p:spPr>
        <p:txBody>
          <a:bodyPr>
            <a:spAutoFit/>
          </a:bodyPr>
          <a:lstStyle/>
          <a:p>
            <a:pPr algn="ctr"/>
            <a:r>
              <a:rPr lang="vi-VN" sz="2000" dirty="0">
                <a:solidFill>
                  <a:prstClr val="black"/>
                </a:solidFill>
                <a:latin typeface="Times New Roman" panose="02020603050405020304" pitchFamily="18" charset="0"/>
                <a:ea typeface="+mj-ea"/>
                <a:cs typeface="+mj-cs"/>
              </a:rPr>
              <a:t>- Cô vừa kể câu chuyện gì?</a:t>
            </a:r>
            <a:br>
              <a:rPr lang="vi-VN" sz="2000" dirty="0">
                <a:solidFill>
                  <a:prstClr val="black"/>
                </a:solidFill>
                <a:latin typeface="Times New Roman" panose="02020603050405020304" pitchFamily="18" charset="0"/>
                <a:ea typeface="+mj-ea"/>
                <a:cs typeface="+mj-cs"/>
              </a:rPr>
            </a:br>
            <a:r>
              <a:rPr lang="vi-VN" sz="2000" dirty="0">
                <a:solidFill>
                  <a:prstClr val="black"/>
                </a:solidFill>
                <a:latin typeface="Times New Roman" panose="02020603050405020304" pitchFamily="18" charset="0"/>
                <a:ea typeface="+mj-ea"/>
                <a:cs typeface="+mj-cs"/>
              </a:rPr>
              <a:t>- Câu chuyện kể về điều gì?</a:t>
            </a:r>
            <a:br>
              <a:rPr lang="vi-VN" sz="2000" dirty="0">
                <a:solidFill>
                  <a:prstClr val="black"/>
                </a:solidFill>
                <a:latin typeface="Times New Roman" panose="02020603050405020304" pitchFamily="18" charset="0"/>
                <a:ea typeface="+mj-ea"/>
                <a:cs typeface="+mj-cs"/>
              </a:rPr>
            </a:br>
            <a:endParaRPr lang="vi-VN" dirty="0"/>
          </a:p>
        </p:txBody>
      </p:sp>
    </p:spTree>
    <p:extLst>
      <p:ext uri="{BB962C8B-B14F-4D97-AF65-F5344CB8AC3E}">
        <p14:creationId xmlns:p14="http://schemas.microsoft.com/office/powerpoint/2010/main" val="3859733234"/>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914400"/>
            <a:ext cx="8458200" cy="381000"/>
          </a:xfrm>
        </p:spPr>
        <p:txBody>
          <a:bodyPr>
            <a:noAutofit/>
          </a:bodyPr>
          <a:lstStyle/>
          <a:p>
            <a:r>
              <a:rPr lang="en-US" sz="2400" dirty="0" err="1">
                <a:latin typeface="Times New Roman" panose="02020603050405020304" pitchFamily="18" charset="0"/>
                <a:cs typeface="Times New Roman" panose="02020603050405020304" pitchFamily="18" charset="0"/>
              </a:rPr>
              <a:t>Cô</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kể</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lần</a:t>
            </a:r>
            <a:r>
              <a:rPr lang="en-US" sz="2400" dirty="0">
                <a:latin typeface="Times New Roman" panose="02020603050405020304" pitchFamily="18" charset="0"/>
                <a:cs typeface="Times New Roman" panose="02020603050405020304" pitchFamily="18" charset="0"/>
              </a:rPr>
              <a:t> 2 </a:t>
            </a:r>
            <a:r>
              <a:rPr lang="en-US" sz="2400" dirty="0" err="1">
                <a:latin typeface="Times New Roman" panose="02020603050405020304" pitchFamily="18" charset="0"/>
                <a:cs typeface="Times New Roman" panose="02020603050405020304" pitchFamily="18" charset="0"/>
              </a:rPr>
              <a:t>kết</a:t>
            </a: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hợp</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tranh</a:t>
            </a:r>
            <a:r>
              <a:rPr lang="en-US" sz="2400" dirty="0" smtClean="0">
                <a:latin typeface="Times New Roman" panose="02020603050405020304" pitchFamily="18" charset="0"/>
                <a:cs typeface="Times New Roman" panose="02020603050405020304" pitchFamily="18" charset="0"/>
              </a:rPr>
              <a:t> minh </a:t>
            </a:r>
            <a:r>
              <a:rPr lang="en-US" sz="2400" dirty="0" err="1">
                <a:latin typeface="Times New Roman" panose="02020603050405020304" pitchFamily="18" charset="0"/>
                <a:cs typeface="Times New Roman" panose="02020603050405020304" pitchFamily="18" charset="0"/>
              </a:rPr>
              <a:t>họa</a:t>
            </a:r>
            <a:r>
              <a:rPr lang="en-US" sz="2400" dirty="0">
                <a:latin typeface="Times New Roman" panose="02020603050405020304" pitchFamily="18" charset="0"/>
                <a:cs typeface="Times New Roman" panose="02020603050405020304" pitchFamily="18" charset="0"/>
              </a:rPr>
              <a:t>.</a:t>
            </a:r>
            <a:r>
              <a:rPr lang="en-US" sz="3200" dirty="0">
                <a:latin typeface="Times New Roman" panose="02020603050405020304" pitchFamily="18" charset="0"/>
                <a:cs typeface="Times New Roman" panose="02020603050405020304" pitchFamily="18" charset="0"/>
              </a:rPr>
              <a:t/>
            </a:r>
            <a:br>
              <a:rPr lang="en-US" sz="3200" dirty="0">
                <a:latin typeface="Times New Roman" panose="02020603050405020304" pitchFamily="18" charset="0"/>
                <a:cs typeface="Times New Roman" panose="02020603050405020304" pitchFamily="18" charset="0"/>
              </a:rPr>
            </a:br>
            <a:r>
              <a:rPr lang="en-US" dirty="0"/>
              <a:t> </a:t>
            </a:r>
            <a:br>
              <a:rPr lang="en-US" dirty="0"/>
            </a:br>
            <a:endParaRPr lang="en-US" sz="5400" dirty="0">
              <a:latin typeface="Times New Roman" pitchFamily="18" charset="0"/>
              <a:cs typeface="Times New Roman" pitchFamily="18"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0" y="914400"/>
            <a:ext cx="8382000" cy="5315560"/>
          </a:xfrm>
          <a:prstGeom prst="rect">
            <a:avLst/>
          </a:prstGeom>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5400" y="990600"/>
            <a:ext cx="6324600" cy="5032667"/>
          </a:xfrm>
          <a:prstGeom prst="rect">
            <a:avLst/>
          </a:prstGeom>
        </p:spPr>
      </p:pic>
    </p:spTree>
    <p:extLst>
      <p:ext uri="{BB962C8B-B14F-4D97-AF65-F5344CB8AC3E}">
        <p14:creationId xmlns:p14="http://schemas.microsoft.com/office/powerpoint/2010/main" val="3321449160"/>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6800" y="533400"/>
            <a:ext cx="7467600" cy="5408930"/>
          </a:xfrm>
          <a:prstGeom prst="rect">
            <a:avLst/>
          </a:prstGeom>
        </p:spPr>
      </p:pic>
    </p:spTree>
    <p:extLst>
      <p:ext uri="{BB962C8B-B14F-4D97-AF65-F5344CB8AC3E}">
        <p14:creationId xmlns:p14="http://schemas.microsoft.com/office/powerpoint/2010/main" val="3995620417"/>
      </p:ext>
    </p:extLst>
  </p:cSld>
  <p:clrMapOvr>
    <a:masterClrMapping/>
  </p:clrMapOvr>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449</TotalTime>
  <Words>477</Words>
  <Application>Microsoft Office PowerPoint</Application>
  <PresentationFormat>On-screen Show (4:3)</PresentationFormat>
  <Paragraphs>37</Paragraphs>
  <Slides>15</Slides>
  <Notes>0</Notes>
  <HiddenSlides>0</HiddenSlides>
  <MMClips>4</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Calibri</vt:lpstr>
      <vt:lpstr>Times New Roman</vt:lpstr>
      <vt:lpstr>Office Theme</vt:lpstr>
      <vt:lpstr> PHÒNG GD-ĐT QUẬN LONG BIÊN TRƯỜNG MẦM NON GIA THƯỢNG  </vt:lpstr>
      <vt:lpstr>PowerPoint Presentation</vt:lpstr>
      <vt:lpstr>PowerPoint Presentation</vt:lpstr>
      <vt:lpstr>III. Cách tiến hành 1. Ổn định tổ chức:  Cô và trẻ hát : “ Vui đến trường”  </vt:lpstr>
      <vt:lpstr>  2. Phương pháp, hình thức tổ chức  Cô kể lần 1: </vt:lpstr>
      <vt:lpstr>PowerPoint Presentation</vt:lpstr>
      <vt:lpstr>Cô kể lần 2 kết hợp tranh minh họa.   </vt:lpstr>
      <vt:lpstr>PowerPoint Presentation</vt:lpstr>
      <vt:lpstr>PowerPoint Presentation</vt:lpstr>
      <vt:lpstr>PowerPoint Presentation</vt:lpstr>
      <vt:lpstr>PowerPoint Presentation</vt:lpstr>
      <vt:lpstr>* Đàm thoại giúp trẻ hiểu nội dung truyện:                        - Chúng mình vừa được nghe câu truyện gì?    - Trong câu truyện có những ai?                                              - Bé Lan được mẹ chuẩn bị những gì cho năm học mới? - Các chữ cái nói gì với nhau?                       - Theo con chữ cái nào là quan trọng nhất?                  - Bác Bút Chì đã nói gì với các chữ cái?                    - Qua câu chuyện con học được điều gì?                                                =&gt; Giáo dục trẻ yêu thương, đoàn kết với bạn, chịu khó chăm ngoan.    </vt:lpstr>
      <vt:lpstr>* Trò chơi “Chi chi chành chành”  </vt:lpstr>
      <vt:lpstr>PowerPoint Presentation</vt:lpstr>
      <vt:lpstr>3. Kết thúc Nhận xét giờ học, chuyển hoạt động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ỦY BAN NHÂN DÂN QUẬN LONG BIÊN TRƯỜNG MẦM NON GIA THƯỢNG</dc:title>
  <dc:creator>Welcome</dc:creator>
  <cp:lastModifiedBy>Admin</cp:lastModifiedBy>
  <cp:revision>56</cp:revision>
  <dcterms:created xsi:type="dcterms:W3CDTF">2018-10-11T05:44:24Z</dcterms:created>
  <dcterms:modified xsi:type="dcterms:W3CDTF">2022-05-22T08:31:28Z</dcterms:modified>
</cp:coreProperties>
</file>