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6" r:id="rId4"/>
    <p:sldId id="267" r:id="rId5"/>
    <p:sldId id="257" r:id="rId6"/>
    <p:sldId id="268" r:id="rId7"/>
    <p:sldId id="258" r:id="rId8"/>
    <p:sldId id="259" r:id="rId9"/>
    <p:sldId id="260" r:id="rId10"/>
    <p:sldId id="261" r:id="rId11"/>
    <p:sldId id="263" r:id="rId12"/>
    <p:sldId id="262"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216"/>
      </p:cViewPr>
      <p:guideLst>
        <p:guide orient="horz" pos="21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2D3EF45-CABA-481D-86FF-F5528A0BF4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2D3EF45-CABA-481D-86FF-F5528A0BF4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2D3EF45-CABA-481D-86FF-F5528A0BF4C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D3EF45-CABA-481D-86FF-F5528A0BF4C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EF45-CABA-481D-86FF-F5528A0BF4C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2D3EF45-CABA-481D-86FF-F5528A0BF4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2D3EF45-CABA-481D-86FF-F5528A0BF4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EF45-CABA-481D-86FF-F5528A0BF4C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8B54-5863-47D9-975A-3EFE0587B0B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5.GIF"/><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GIF"/><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0"/>
            <a:ext cx="9160510" cy="67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46710"/>
            <a:ext cx="7772400" cy="1359535"/>
          </a:xfrm>
        </p:spPr>
        <p:txBody>
          <a:bodyPr>
            <a:noAutofit/>
          </a:bodyPr>
          <a:lstStyle/>
          <a:p>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PHÒNG GD&amp;ĐT QUẬN LONG BIÊN</a:t>
            </a:r>
            <a:b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TRƯỜNG MN GIANG BIÊN</a:t>
            </a:r>
            <a:b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LĨNH VỰC: PHÁT TRIỂN NHẬN THỨC</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err="1" smtClean="0">
                <a:solidFill>
                  <a:srgbClr val="FF0000"/>
                </a:solidFill>
                <a:latin typeface="Times New Roman" panose="02020603050405020304" pitchFamily="18" charset="0"/>
                <a:cs typeface="Times New Roman" panose="02020603050405020304" pitchFamily="18" charset="0"/>
                <a:sym typeface="+mn-ea"/>
              </a:rPr>
              <a:t>Đề</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tài</a:t>
            </a:r>
            <a:r>
              <a:rPr lang="en-US" sz="2800" b="1" dirty="0" smtClean="0">
                <a:solidFill>
                  <a:srgbClr val="FF0000"/>
                </a:solidFill>
                <a:latin typeface="Times New Roman" panose="02020603050405020304" pitchFamily="18" charset="0"/>
                <a:cs typeface="Times New Roman" panose="02020603050405020304" pitchFamily="18" charset="0"/>
                <a:sym typeface="+mn-ea"/>
              </a:rPr>
              <a:t>	: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Chắp</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ghép</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các</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hình</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học</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err="1" smtClean="0">
                <a:solidFill>
                  <a:srgbClr val="FF0000"/>
                </a:solidFill>
                <a:latin typeface="Times New Roman" panose="02020603050405020304" pitchFamily="18" charset="0"/>
                <a:cs typeface="Times New Roman" panose="02020603050405020304" pitchFamily="18" charset="0"/>
                <a:sym typeface="+mn-ea"/>
              </a:rPr>
              <a:t>thành</a:t>
            </a:r>
            <a:r>
              <a:rPr lang="en-US" sz="2800" b="1" smtClean="0">
                <a:solidFill>
                  <a:srgbClr val="FF0000"/>
                </a:solidFill>
                <a:latin typeface="Times New Roman" panose="02020603050405020304" pitchFamily="18" charset="0"/>
                <a:cs typeface="Times New Roman" panose="02020603050405020304" pitchFamily="18" charset="0"/>
                <a:sym typeface="+mn-ea"/>
              </a:rPr>
              <a:t> các </a:t>
            </a:r>
            <a:r>
              <a:rPr lang="en-US" sz="2800" b="1" err="1" smtClean="0">
                <a:solidFill>
                  <a:srgbClr val="FF0000"/>
                </a:solidFill>
                <a:latin typeface="Times New Roman" panose="02020603050405020304" pitchFamily="18" charset="0"/>
                <a:cs typeface="Times New Roman" panose="02020603050405020304" pitchFamily="18" charset="0"/>
                <a:sym typeface="+mn-ea"/>
              </a:rPr>
              <a:t>hình</a:t>
            </a:r>
            <a:r>
              <a:rPr lang="en-US" sz="2800" b="1" smtClean="0">
                <a:solidFill>
                  <a:srgbClr val="FF0000"/>
                </a:solidFill>
                <a:latin typeface="Times New Roman" panose="02020603050405020304" pitchFamily="18" charset="0"/>
                <a:cs typeface="Times New Roman" panose="02020603050405020304" pitchFamily="18" charset="0"/>
                <a:sym typeface="+mn-ea"/>
              </a:rPr>
              <a:t> 		đơn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giản</a:t>
            </a:r>
            <a:r>
              <a:rPr lang="en-US" sz="2800" b="1" dirty="0" smtClean="0">
                <a:solidFill>
                  <a:srgbClr val="FF0000"/>
                </a:solidFill>
                <a:latin typeface="Times New Roman" panose="02020603050405020304" pitchFamily="18" charset="0"/>
                <a:cs typeface="Times New Roman" panose="02020603050405020304" pitchFamily="18" charset="0"/>
                <a:sym typeface="+mn-ea"/>
              </a:rPr>
              <a:t>.</a:t>
            </a:r>
            <a:br>
              <a:rPr lang="en-US" sz="2800" b="1" dirty="0" smtClean="0">
                <a:solidFill>
                  <a:srgbClr val="FF0000"/>
                </a:solidFill>
                <a:latin typeface="Times New Roman" panose="02020603050405020304" pitchFamily="18" charset="0"/>
                <a:cs typeface="Times New Roman" panose="02020603050405020304" pitchFamily="18" charset="0"/>
                <a:sym typeface="+mn-ea"/>
              </a:rPr>
            </a:br>
            <a:r>
              <a:rPr lang="en-US" sz="2800" b="1" dirty="0" err="1" smtClean="0">
                <a:solidFill>
                  <a:srgbClr val="FF0000"/>
                </a:solidFill>
                <a:latin typeface="Times New Roman" panose="02020603050405020304" pitchFamily="18" charset="0"/>
                <a:cs typeface="Times New Roman" panose="02020603050405020304" pitchFamily="18" charset="0"/>
                <a:sym typeface="+mn-ea"/>
              </a:rPr>
              <a:t>Lứa</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tuổi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smtClean="0">
                <a:solidFill>
                  <a:srgbClr val="FF0000"/>
                </a:solidFill>
                <a:latin typeface="Times New Roman" panose="02020603050405020304" pitchFamily="18" charset="0"/>
                <a:cs typeface="Times New Roman" panose="02020603050405020304" pitchFamily="18" charset="0"/>
                <a:sym typeface="+mn-ea"/>
              </a:rPr>
              <a:t>: MGB C1.</a:t>
            </a:r>
            <a:br>
              <a:rPr lang="en-US" sz="2800" b="1" dirty="0" smtClean="0">
                <a:solidFill>
                  <a:srgbClr val="FF0000"/>
                </a:solidFill>
                <a:latin typeface="Times New Roman" panose="02020603050405020304" pitchFamily="18" charset="0"/>
                <a:cs typeface="Times New Roman" panose="02020603050405020304" pitchFamily="18" charset="0"/>
                <a:sym typeface="+mn-ea"/>
              </a:rPr>
            </a:br>
            <a:r>
              <a:rPr lang="en-US" sz="2800" b="1" dirty="0" err="1" smtClean="0">
                <a:solidFill>
                  <a:srgbClr val="FF0000"/>
                </a:solidFill>
                <a:latin typeface="Times New Roman" panose="02020603050405020304" pitchFamily="18" charset="0"/>
                <a:cs typeface="Times New Roman" panose="02020603050405020304" pitchFamily="18" charset="0"/>
                <a:sym typeface="+mn-ea"/>
              </a:rPr>
              <a:t>Người</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dạy</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smtClean="0">
                <a:solidFill>
                  <a:srgbClr val="FF0000"/>
                </a:solidFill>
                <a:latin typeface="Times New Roman" panose="02020603050405020304" pitchFamily="18" charset="0"/>
                <a:cs typeface="Times New Roman" panose="02020603050405020304" pitchFamily="18" charset="0"/>
                <a:sym typeface="+mn-ea"/>
              </a:rPr>
              <a:t>: Nguyễn Thị Hòa.</a:t>
            </a:r>
            <a:br>
              <a:rPr lang="en-US" sz="8000" b="1" dirty="0">
                <a:solidFill>
                  <a:srgbClr val="FF0000"/>
                </a:solidFill>
                <a:latin typeface="Times New Roman" panose="02020603050405020304" pitchFamily="18" charset="0"/>
                <a:cs typeface="Times New Roman" panose="02020603050405020304" pitchFamily="18" charset="0"/>
                <a:sym typeface="+mn-ea"/>
              </a:rPr>
            </a:br>
            <a:b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endParaRPr lang="en-US" sz="8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a:xfrm>
            <a:off x="457200" y="2057400"/>
            <a:ext cx="8229600" cy="2438400"/>
          </a:xfrm>
        </p:spPr>
        <p:txBody>
          <a:bodyPr>
            <a:normAutofit/>
          </a:bodyPr>
          <a:lstStyle/>
          <a:p>
            <a:r>
              <a:rPr lang="en-US" sz="8000" b="1" dirty="0" smtClean="0">
                <a:solidFill>
                  <a:schemeClr val="bg1"/>
                </a:solidFill>
                <a:latin typeface="Times New Roman" panose="02020603050405020304" pitchFamily="18" charset="0"/>
                <a:cs typeface="Times New Roman" panose="02020603050405020304" pitchFamily="18" charset="0"/>
              </a:rPr>
              <a:t>TRÒ CHƠI</a:t>
            </a:r>
            <a:endParaRPr lang="en-US" sz="8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552700"/>
            <a:ext cx="8229600" cy="1752600"/>
          </a:xfrm>
        </p:spPr>
        <p:txBody>
          <a:bodyPr>
            <a:normAutofit fontScale="90000"/>
          </a:bodyPr>
          <a:lstStyle/>
          <a:p>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Trò</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chơi</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1:</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Chắp</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ghép</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phương</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tiện</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75000"/>
                  </a:schemeClr>
                </a:solidFill>
                <a:latin typeface="Times New Roman" panose="02020603050405020304" pitchFamily="18" charset="0"/>
                <a:cs typeface="Times New Roman" panose="02020603050405020304" pitchFamily="18" charset="0"/>
              </a:rPr>
              <a:t>thông</a:t>
            </a:r>
            <a:br>
              <a:rPr lang="en-US" u="sng" dirty="0" smtClean="0">
                <a:solidFill>
                  <a:schemeClr val="accent6">
                    <a:lumMod val="75000"/>
                  </a:schemeClr>
                </a:solidFill>
                <a:latin typeface="Times New Roman" panose="02020603050405020304" pitchFamily="18" charset="0"/>
                <a:cs typeface="Times New Roman" panose="02020603050405020304" pitchFamily="18" charset="0"/>
              </a:rPr>
            </a:br>
            <a:r>
              <a:rPr lang="en-US" sz="4000" dirty="0" err="1" smtClean="0">
                <a:latin typeface="Times New Roman" panose="02020603050405020304" pitchFamily="18" charset="0"/>
                <a:cs typeface="Times New Roman" panose="02020603050405020304" pitchFamily="18" charset="0"/>
              </a:rPr>
              <a:t>Cách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Từ</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sẵn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hãy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chắp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thồn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yêu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thích</a:t>
            </a:r>
            <a:r>
              <a:rPr lang="en-US" sz="4000" dirty="0" smtClean="0">
                <a:latin typeface="Times New Roman" panose="02020603050405020304" pitchFamily="18" charset="0"/>
                <a:cs typeface="Times New Roman" panose="02020603050405020304" pitchFamily="18" charset="0"/>
              </a:rPr>
              <a:t>. Ai </a:t>
            </a:r>
            <a:r>
              <a:rPr lang="en-US" sz="4000" dirty="0" err="1" smtClean="0">
                <a:latin typeface="Times New Roman" panose="02020603050405020304" pitchFamily="18" charset="0"/>
                <a:cs typeface="Times New Roman" panose="02020603050405020304" pitchFamily="18" charset="0"/>
              </a:rPr>
              <a:t>ghép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tay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mình</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1066800" y="2057400"/>
            <a:ext cx="8229600" cy="1143000"/>
          </a:xfrm>
        </p:spPr>
        <p:txBody>
          <a:bodyPr>
            <a:normAutofit fontScale="90000"/>
          </a:bodyPr>
          <a:lstStyle/>
          <a:p>
            <a:r>
              <a:rPr lang="en-US" u="sng" dirty="0" err="1" smtClean="0">
                <a:solidFill>
                  <a:schemeClr val="accent6">
                    <a:lumMod val="50000"/>
                  </a:schemeClr>
                </a:solidFill>
                <a:latin typeface="Times New Roman" panose="02020603050405020304" pitchFamily="18" charset="0"/>
                <a:cs typeface="Times New Roman" panose="02020603050405020304" pitchFamily="18" charset="0"/>
              </a:rPr>
              <a:t>Trò</a:t>
            </a:r>
            <a:r>
              <a:rPr lang="en-US" u="sng"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50000"/>
                  </a:schemeClr>
                </a:solidFill>
                <a:latin typeface="Times New Roman" panose="02020603050405020304" pitchFamily="18" charset="0"/>
                <a:cs typeface="Times New Roman" panose="02020603050405020304" pitchFamily="18" charset="0"/>
              </a:rPr>
              <a:t>chơi</a:t>
            </a:r>
            <a:r>
              <a:rPr lang="en-US" u="sng" dirty="0" smtClean="0">
                <a:solidFill>
                  <a:schemeClr val="accent6">
                    <a:lumMod val="50000"/>
                  </a:schemeClr>
                </a:solidFill>
                <a:latin typeface="Times New Roman" panose="02020603050405020304" pitchFamily="18" charset="0"/>
                <a:cs typeface="Times New Roman" panose="02020603050405020304" pitchFamily="18" charset="0"/>
              </a:rPr>
              <a:t> 2: </a:t>
            </a:r>
            <a:r>
              <a:rPr lang="en-US" u="sng" dirty="0" err="1" smtClean="0">
                <a:solidFill>
                  <a:schemeClr val="accent6">
                    <a:lumMod val="50000"/>
                  </a:schemeClr>
                </a:solidFill>
                <a:latin typeface="Times New Roman" panose="02020603050405020304" pitchFamily="18" charset="0"/>
                <a:cs typeface="Times New Roman" panose="02020603050405020304" pitchFamily="18" charset="0"/>
              </a:rPr>
              <a:t>Ghép</a:t>
            </a:r>
            <a:r>
              <a:rPr lang="en-US" u="sng"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smtClean="0">
                <a:solidFill>
                  <a:schemeClr val="accent6">
                    <a:lumMod val="50000"/>
                  </a:schemeClr>
                </a:solidFill>
                <a:latin typeface="Times New Roman" panose="02020603050405020304" pitchFamily="18" charset="0"/>
                <a:cs typeface="Times New Roman" panose="02020603050405020304" pitchFamily="18" charset="0"/>
              </a:rPr>
              <a:t>hình</a:t>
            </a:r>
            <a:br>
              <a:rPr lang="en-US" u="sng" dirty="0" smtClean="0">
                <a:solidFill>
                  <a:schemeClr val="accent6">
                    <a:lumMod val="50000"/>
                  </a:schemeClr>
                </a:solidFill>
                <a:latin typeface="Times New Roman" panose="02020603050405020304" pitchFamily="18" charset="0"/>
                <a:cs typeface="Times New Roman" panose="02020603050405020304" pitchFamily="18" charset="0"/>
              </a:rPr>
            </a:b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pt-BR" sz="4000" dirty="0" smtClean="0">
                <a:latin typeface="Times New Roman" panose="02020603050405020304" pitchFamily="18" charset="0"/>
                <a:cs typeface="Times New Roman" panose="02020603050405020304" pitchFamily="18" charset="0"/>
              </a:rPr>
              <a:t>Cô  </a:t>
            </a:r>
            <a:r>
              <a:rPr lang="pt-BR" sz="4000" dirty="0">
                <a:latin typeface="Times New Roman" panose="02020603050405020304" pitchFamily="18" charset="0"/>
                <a:cs typeface="Times New Roman" panose="02020603050405020304" pitchFamily="18" charset="0"/>
              </a:rPr>
              <a:t>chia lớp thành 2 đội. Nhiệm vụ của 2 đội là gắn mặt cười vào hình chắp ghép đúng. Trò chơi bắt đầu bằng 1 bản nhạc. Kết thúc bản nhạc đội nào gắn được nhiều mặt cười đúng sẽ là đội chiến thắng. </a:t>
            </a:r>
            <a:br>
              <a:rPr lang="en-US" sz="4000" dirty="0">
                <a:latin typeface="Times New Roman" panose="02020603050405020304" pitchFamily="18" charset="0"/>
                <a:cs typeface="Times New Roman" panose="02020603050405020304" pitchFamily="18" charset="0"/>
              </a:rPr>
            </a:b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00" y="609600"/>
            <a:ext cx="916039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363165"/>
            <a:ext cx="7772400" cy="1143000"/>
          </a:xfrm>
        </p:spPr>
        <p:txBody>
          <a:bodyPr>
            <a:noAutofit/>
          </a:bodyPr>
          <a:lstStyle/>
          <a:p>
            <a:r>
              <a:rPr lang="en-US" sz="8000" b="1" smtClean="0">
                <a:latin typeface="Times New Roman" panose="02020603050405020304" pitchFamily="18" charset="0"/>
                <a:cs typeface="Times New Roman" panose="02020603050405020304" pitchFamily="18" charset="0"/>
              </a:rPr>
              <a:t>3. Kết thúc</a:t>
            </a:r>
            <a:endParaRPr lang="en-US" sz="8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646"/>
            <a:ext cx="9144000" cy="68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762000"/>
            <a:ext cx="7086600" cy="3416320"/>
          </a:xfrm>
          <a:prstGeom prst="rect">
            <a:avLst/>
          </a:prstGeom>
        </p:spPr>
        <p:txBody>
          <a:bodyPr wrap="square">
            <a:spAutoFit/>
          </a:bodyPr>
          <a:lstStyle/>
          <a:p>
            <a:r>
              <a:rPr lang="en-US" b="1" smtClean="0">
                <a:solidFill>
                  <a:srgbClr val="FFFF00"/>
                </a:solidFill>
                <a:latin typeface="Times New Roman" panose="02020603050405020304"/>
              </a:rPr>
              <a:t>*</a:t>
            </a:r>
            <a:r>
              <a:rPr lang="vi-VN" b="1">
                <a:solidFill>
                  <a:srgbClr val="FFFF00"/>
                </a:solidFill>
                <a:latin typeface="Times New Roman" panose="02020603050405020304"/>
              </a:rPr>
              <a:t> </a:t>
            </a:r>
            <a:r>
              <a:rPr lang="vi-VN" sz="2400" b="1">
                <a:solidFill>
                  <a:srgbClr val="FFFF00"/>
                </a:solidFill>
                <a:latin typeface="Times New Roman" panose="02020603050405020304"/>
              </a:rPr>
              <a:t>Kiến thức :</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Trẻ nhận biết gọi đúng tên các hình vuông tròn, tam giác, chữ nhật một cách thành thạo</a:t>
            </a:r>
            <a:endParaRPr lang="vi-VN" sz="2400">
              <a:solidFill>
                <a:srgbClr val="FFFF00"/>
              </a:solidFill>
              <a:latin typeface="Times New Roman" panose="02020603050405020304"/>
            </a:endParaRPr>
          </a:p>
          <a:p>
            <a:r>
              <a:rPr lang="vi-VN" sz="2400" b="1" smtClean="0">
                <a:solidFill>
                  <a:srgbClr val="FFFF00"/>
                </a:solidFill>
                <a:latin typeface="Times New Roman" panose="02020603050405020304"/>
              </a:rPr>
              <a:t>*</a:t>
            </a:r>
            <a:r>
              <a:rPr lang="en-US" sz="2400" b="1" smtClean="0">
                <a:solidFill>
                  <a:srgbClr val="FFFF00"/>
                </a:solidFill>
                <a:latin typeface="Times New Roman" panose="02020603050405020304"/>
              </a:rPr>
              <a:t> </a:t>
            </a:r>
            <a:r>
              <a:rPr lang="vi-VN" sz="2400" b="1" smtClean="0">
                <a:solidFill>
                  <a:srgbClr val="FFFF00"/>
                </a:solidFill>
                <a:latin typeface="Times New Roman" panose="02020603050405020304"/>
              </a:rPr>
              <a:t>Kỹ </a:t>
            </a:r>
            <a:r>
              <a:rPr lang="vi-VN" sz="2400" b="1">
                <a:solidFill>
                  <a:srgbClr val="FFFF00"/>
                </a:solidFill>
                <a:latin typeface="Times New Roman" panose="02020603050405020304"/>
              </a:rPr>
              <a:t>năng :</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Rèn kĩ năng chọn đúng các hình thông qua dấu hiệu</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Biết chơi theo nhóm.</a:t>
            </a:r>
            <a:endParaRPr lang="vi-VN" sz="2400">
              <a:solidFill>
                <a:srgbClr val="FFFF00"/>
              </a:solidFill>
              <a:latin typeface="Times New Roman" panose="02020603050405020304"/>
            </a:endParaRPr>
          </a:p>
          <a:p>
            <a:r>
              <a:rPr lang="vi-VN" sz="2400" b="1">
                <a:solidFill>
                  <a:srgbClr val="FFFF00"/>
                </a:solidFill>
                <a:latin typeface="Times New Roman" panose="02020603050405020304"/>
              </a:rPr>
              <a:t>* Thái độ:</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Trẻ hứng thú tham gia vào các hoạt động của giờ học.</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a:t>
            </a:r>
            <a:endParaRPr lang="vi-VN" sz="2400" b="0" i="0">
              <a:solidFill>
                <a:srgbClr val="FFFF00"/>
              </a:solidFill>
              <a:effectLst/>
              <a:latin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1371600"/>
            <a:ext cx="5867400" cy="4339650"/>
          </a:xfrm>
          <a:prstGeom prst="rect">
            <a:avLst/>
          </a:prstGeom>
        </p:spPr>
        <p:txBody>
          <a:bodyPr wrap="square">
            <a:spAutoFit/>
          </a:bodyPr>
          <a:lstStyle/>
          <a:p>
            <a:pPr algn="ctr"/>
            <a:r>
              <a:rPr lang="en-US" sz="3600" b="1" smtClean="0">
                <a:solidFill>
                  <a:schemeClr val="bg1"/>
                </a:solidFill>
                <a:latin typeface="Times New Roman" panose="02020603050405020304"/>
              </a:rPr>
              <a:t>Chuẩn bị</a:t>
            </a:r>
            <a:endParaRPr lang="en-US" sz="3600" b="1" smtClean="0">
              <a:solidFill>
                <a:schemeClr val="bg1"/>
              </a:solidFill>
              <a:latin typeface="Times New Roman" panose="02020603050405020304"/>
            </a:endParaRPr>
          </a:p>
          <a:p>
            <a:r>
              <a:rPr lang="vi-VN" sz="2400" b="1" u="sng" smtClean="0">
                <a:solidFill>
                  <a:schemeClr val="bg1"/>
                </a:solidFill>
                <a:latin typeface="Times New Roman" panose="02020603050405020304"/>
              </a:rPr>
              <a:t>* </a:t>
            </a:r>
            <a:r>
              <a:rPr lang="vi-VN" sz="2400" b="1" u="sng">
                <a:solidFill>
                  <a:schemeClr val="bg1"/>
                </a:solidFill>
                <a:latin typeface="Times New Roman" panose="02020603050405020304"/>
              </a:rPr>
              <a:t>Đồ dùng của cô</a:t>
            </a:r>
            <a:endParaRPr lang="vi-VN" sz="2400" b="1" u="sng">
              <a:solidFill>
                <a:schemeClr val="bg1"/>
              </a:solidFill>
              <a:latin typeface="Times New Roman" panose="02020603050405020304"/>
            </a:endParaRPr>
          </a:p>
          <a:p>
            <a:r>
              <a:rPr lang="vi-VN" sz="2400">
                <a:solidFill>
                  <a:schemeClr val="bg1"/>
                </a:solidFill>
                <a:latin typeface="Times New Roman" panose="02020603050405020304"/>
              </a:rPr>
              <a:t>- Nhạc bài hát: Bạn ơi có biết</a:t>
            </a:r>
            <a:endParaRPr lang="vi-VN" sz="2400">
              <a:solidFill>
                <a:schemeClr val="bg1"/>
              </a:solidFill>
              <a:latin typeface="Times New Roman" panose="02020603050405020304"/>
            </a:endParaRPr>
          </a:p>
          <a:p>
            <a:r>
              <a:rPr lang="vi-VN" sz="2400">
                <a:solidFill>
                  <a:schemeClr val="bg1"/>
                </a:solidFill>
                <a:latin typeface="Times New Roman" panose="02020603050405020304"/>
              </a:rPr>
              <a:t>- Tranh các phương tiện giao thông chắp ghép từ các hình</a:t>
            </a:r>
            <a:endParaRPr lang="vi-VN" sz="2400">
              <a:solidFill>
                <a:schemeClr val="bg1"/>
              </a:solidFill>
              <a:latin typeface="Times New Roman" panose="02020603050405020304"/>
            </a:endParaRPr>
          </a:p>
          <a:p>
            <a:r>
              <a:rPr lang="vi-VN" sz="2400" smtClean="0">
                <a:solidFill>
                  <a:schemeClr val="bg1"/>
                </a:solidFill>
                <a:latin typeface="Times New Roman" panose="02020603050405020304"/>
              </a:rPr>
              <a:t>-</a:t>
            </a:r>
            <a:r>
              <a:rPr lang="en-US" sz="2400" smtClean="0">
                <a:solidFill>
                  <a:schemeClr val="bg1"/>
                </a:solidFill>
                <a:latin typeface="Times New Roman" panose="02020603050405020304"/>
              </a:rPr>
              <a:t> </a:t>
            </a:r>
            <a:r>
              <a:rPr lang="vi-VN" sz="2400" smtClean="0">
                <a:solidFill>
                  <a:schemeClr val="bg1"/>
                </a:solidFill>
                <a:latin typeface="Times New Roman" panose="02020603050405020304"/>
              </a:rPr>
              <a:t>Các </a:t>
            </a:r>
            <a:r>
              <a:rPr lang="vi-VN" sz="2400">
                <a:solidFill>
                  <a:schemeClr val="bg1"/>
                </a:solidFill>
                <a:latin typeface="Times New Roman" panose="02020603050405020304"/>
              </a:rPr>
              <a:t>hình vuông tròn tam giác, </a:t>
            </a:r>
            <a:r>
              <a:rPr lang="vi-VN" sz="2400">
                <a:solidFill>
                  <a:schemeClr val="bg1"/>
                </a:solidFill>
                <a:latin typeface="Times New Roman" panose="02020603050405020304"/>
              </a:rPr>
              <a:t>chữ </a:t>
            </a:r>
            <a:r>
              <a:rPr lang="vi-VN" sz="2400" smtClean="0">
                <a:solidFill>
                  <a:schemeClr val="bg1"/>
                </a:solidFill>
                <a:latin typeface="Times New Roman" panose="02020603050405020304"/>
              </a:rPr>
              <a:t>nhật</a:t>
            </a:r>
            <a:endParaRPr lang="en-US" sz="2400" smtClean="0">
              <a:solidFill>
                <a:schemeClr val="bg1"/>
              </a:solidFill>
              <a:latin typeface="Times New Roman" panose="02020603050405020304"/>
            </a:endParaRPr>
          </a:p>
          <a:p>
            <a:r>
              <a:rPr lang="en-US" sz="2400" smtClean="0">
                <a:solidFill>
                  <a:schemeClr val="bg1"/>
                </a:solidFill>
                <a:latin typeface="Times New Roman" panose="02020603050405020304"/>
              </a:rPr>
              <a:t>- Bài giảng điện tử</a:t>
            </a:r>
            <a:endParaRPr lang="en-US" sz="2400" smtClean="0">
              <a:solidFill>
                <a:schemeClr val="bg1"/>
              </a:solidFill>
              <a:latin typeface="Times New Roman" panose="02020603050405020304"/>
            </a:endParaRPr>
          </a:p>
          <a:p>
            <a:r>
              <a:rPr lang="en-US" sz="2400" smtClean="0">
                <a:solidFill>
                  <a:schemeClr val="bg1"/>
                </a:solidFill>
                <a:latin typeface="Times New Roman" panose="02020603050405020304"/>
              </a:rPr>
              <a:t>- Que chỉ</a:t>
            </a:r>
            <a:endParaRPr lang="vi-VN" sz="2400">
              <a:solidFill>
                <a:schemeClr val="bg1"/>
              </a:solidFill>
              <a:latin typeface="Times New Roman" panose="02020603050405020304"/>
            </a:endParaRPr>
          </a:p>
          <a:p>
            <a:r>
              <a:rPr lang="vi-VN" sz="2400" b="1" u="sng">
                <a:solidFill>
                  <a:schemeClr val="bg1"/>
                </a:solidFill>
                <a:latin typeface="Times New Roman" panose="02020603050405020304"/>
              </a:rPr>
              <a:t>* Đồ dùng trẻ</a:t>
            </a:r>
            <a:endParaRPr lang="vi-VN" sz="2400" b="1" u="sng">
              <a:solidFill>
                <a:schemeClr val="bg1"/>
              </a:solidFill>
              <a:latin typeface="Times New Roman" panose="02020603050405020304"/>
            </a:endParaRPr>
          </a:p>
          <a:p>
            <a:r>
              <a:rPr lang="vi-VN" sz="2400">
                <a:solidFill>
                  <a:schemeClr val="bg1"/>
                </a:solidFill>
                <a:latin typeface="Times New Roman" panose="02020603050405020304"/>
              </a:rPr>
              <a:t>- Các hình tam giác chữ nhật, tròn vuông có màu khác nhau</a:t>
            </a:r>
            <a:endParaRPr lang="vi-VN" sz="2400" b="0" i="0">
              <a:solidFill>
                <a:schemeClr val="bg1"/>
              </a:solidFill>
              <a:effectLst/>
              <a:latin typeface="Times New Roman" panose="020206030504050203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0" y="533400"/>
            <a:ext cx="9144000" cy="2286000"/>
          </a:xfrm>
        </p:spPr>
        <p:txBody>
          <a:bodyPr>
            <a:normAutofit/>
          </a:bodyPr>
          <a:lstStyle/>
          <a:p>
            <a:r>
              <a:rPr lang="en-US" sz="6000" b="1" u="sng" smtClean="0">
                <a:solidFill>
                  <a:srgbClr val="FF0000"/>
                </a:solidFill>
                <a:latin typeface="Times New Roman" panose="02020603050405020304" pitchFamily="18" charset="0"/>
                <a:cs typeface="Times New Roman" panose="02020603050405020304" pitchFamily="18" charset="0"/>
              </a:rPr>
              <a:t>1. Ổn định tổ chức:</a:t>
            </a:r>
            <a:br>
              <a:rPr lang="en-US" sz="6000" b="1" u="sng" smtClean="0">
                <a:solidFill>
                  <a:srgbClr val="FF0000"/>
                </a:solidFill>
                <a:latin typeface="Times New Roman" panose="02020603050405020304" pitchFamily="18" charset="0"/>
                <a:cs typeface="Times New Roman" panose="02020603050405020304" pitchFamily="18" charset="0"/>
              </a:rPr>
            </a:br>
            <a:r>
              <a:rPr lang="en-US" smtClean="0">
                <a:solidFill>
                  <a:srgbClr val="FF0000"/>
                </a:solidFill>
                <a:latin typeface="Times New Roman" panose="02020603050405020304" pitchFamily="18" charset="0"/>
                <a:cs typeface="Times New Roman" panose="02020603050405020304" pitchFamily="18" charset="0"/>
              </a:rPr>
              <a:t>Cô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trẻ</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cùng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hát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bài</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Bạn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biết</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76600"/>
            <a:ext cx="2819400" cy="3095625"/>
          </a:xfrm>
          <a:prstGeom prst="rect">
            <a:avLst/>
          </a:prstGeom>
        </p:spPr>
      </p:pic>
      <p:pic>
        <p:nvPicPr>
          <p:cNvPr id="8" name="BanOiCoBiet-V.A-2624083.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3058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29"/>
            <a:ext cx="9161743" cy="68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13671" y="1676400"/>
            <a:ext cx="8534400" cy="3352800"/>
          </a:xfrm>
        </p:spPr>
        <p:txBody>
          <a:bodyPr>
            <a:noAutofit/>
          </a:bodyPr>
          <a:lstStyle/>
          <a:p>
            <a:r>
              <a:rPr lang="en-US" sz="8000" b="1" smtClean="0">
                <a:latin typeface="Times New Roman" panose="02020603050405020304" pitchFamily="18" charset="0"/>
                <a:cs typeface="Times New Roman" panose="02020603050405020304" pitchFamily="18" charset="0"/>
              </a:rPr>
              <a:t>2. Phương pháp hình thức tổ chức</a:t>
            </a:r>
            <a:endParaRPr lang="en-US" sz="8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 name="Title 3"/>
          <p:cNvSpPr>
            <a:spLocks noGrp="1"/>
          </p:cNvSpPr>
          <p:nvPr>
            <p:ph type="title"/>
          </p:nvPr>
        </p:nvSpPr>
        <p:spPr>
          <a:xfrm>
            <a:off x="1371600" y="34636"/>
            <a:ext cx="7897090" cy="1143000"/>
          </a:xfrm>
        </p:spPr>
        <p:txBody>
          <a:bodyPr/>
          <a:lstStyle/>
          <a:p>
            <a:r>
              <a:rPr lang="en-US" dirty="0" err="1" smtClean="0">
                <a:solidFill>
                  <a:srgbClr val="7030A0"/>
                </a:solidFill>
                <a:latin typeface="Times New Roman" panose="02020603050405020304" pitchFamily="18" charset="0"/>
                <a:cs typeface="Times New Roman" panose="02020603050405020304" pitchFamily="18" charset="0"/>
              </a:rPr>
              <a:t>Hoạt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động</a:t>
            </a:r>
            <a:r>
              <a:rPr lang="en-US" dirty="0" smtClean="0">
                <a:solidFill>
                  <a:srgbClr val="7030A0"/>
                </a:solidFill>
                <a:latin typeface="Times New Roman" panose="02020603050405020304" pitchFamily="18" charset="0"/>
                <a:cs typeface="Times New Roman" panose="02020603050405020304" pitchFamily="18" charset="0"/>
              </a:rPr>
              <a:t> 1: </a:t>
            </a:r>
            <a:r>
              <a:rPr lang="en-US" dirty="0" err="1" smtClean="0">
                <a:solidFill>
                  <a:srgbClr val="7030A0"/>
                </a:solidFill>
                <a:latin typeface="Times New Roman" panose="02020603050405020304" pitchFamily="18" charset="0"/>
                <a:cs typeface="Times New Roman" panose="02020603050405020304" pitchFamily="18" charset="0"/>
              </a:rPr>
              <a:t>Ôn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các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hình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đã</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học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00200" y="1295400"/>
            <a:ext cx="1981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1295400"/>
            <a:ext cx="3124200" cy="1905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362200" y="4343400"/>
            <a:ext cx="2819400" cy="228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4229100"/>
            <a:ext cx="2362200" cy="2400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838200" y="1600200"/>
            <a:ext cx="8001000" cy="1371600"/>
          </a:xfrm>
        </p:spPr>
        <p:txBody>
          <a:bodyPr>
            <a:normAutofit fontScale="90000"/>
          </a:bodyPr>
          <a:lstStyle/>
          <a:p>
            <a:r>
              <a:rPr lang="en-US" dirty="0" err="1" smtClean="0">
                <a:solidFill>
                  <a:srgbClr val="FF0000"/>
                </a:solidFill>
                <a:latin typeface="Times New Roman" panose="02020603050405020304" pitchFamily="18" charset="0"/>
                <a:cs typeface="Times New Roman" panose="02020603050405020304" pitchFamily="18" charset="0"/>
              </a:rPr>
              <a:t>Hoạt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động</a:t>
            </a:r>
            <a:r>
              <a:rPr lang="en-US" dirty="0" smtClean="0">
                <a:solidFill>
                  <a:srgbClr val="FF0000"/>
                </a:solidFill>
                <a:latin typeface="Times New Roman" panose="02020603050405020304" pitchFamily="18" charset="0"/>
                <a:cs typeface="Times New Roman" panose="02020603050405020304" pitchFamily="18" charset="0"/>
              </a:rPr>
              <a:t> 2: </a:t>
            </a:r>
            <a:r>
              <a:rPr lang="en-US" dirty="0" err="1" smtClean="0">
                <a:solidFill>
                  <a:srgbClr val="FF0000"/>
                </a:solidFill>
                <a:latin typeface="Times New Roman" panose="02020603050405020304" pitchFamily="18" charset="0"/>
                <a:cs typeface="Times New Roman" panose="02020603050405020304" pitchFamily="18" charset="0"/>
              </a:rPr>
              <a:t>Dạy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chắp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ghép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học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thành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giản</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191000"/>
            <a:ext cx="2819400" cy="1905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 y="-785162"/>
            <a:ext cx="9144000" cy="6858000"/>
          </a:xfrm>
          <a:prstGeom prst="rect">
            <a:avLst/>
          </a:prstGeom>
        </p:spPr>
      </p:pic>
      <p:sp>
        <p:nvSpPr>
          <p:cNvPr id="4" name="Isosceles Triangle 3"/>
          <p:cNvSpPr/>
          <p:nvPr/>
        </p:nvSpPr>
        <p:spPr>
          <a:xfrm rot="13523307">
            <a:off x="-371836" y="3431397"/>
            <a:ext cx="3423746" cy="16716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2710393">
            <a:off x="849724" y="2262940"/>
            <a:ext cx="3423746" cy="167160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971800"/>
            <a:ext cx="1371600" cy="2590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37564" y="2971800"/>
            <a:ext cx="137160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27474" y="228600"/>
            <a:ext cx="6844925" cy="1066799"/>
          </a:xfrm>
        </p:spPr>
        <p:txBody>
          <a:bodyPr>
            <a:normAutofit/>
          </a:bodyPr>
          <a:lstStyle/>
          <a:p>
            <a:pPr algn="l"/>
            <a:r>
              <a:rPr lang="en-US" dirty="0" smtClean="0">
                <a:solidFill>
                  <a:schemeClr val="accent6">
                    <a:lumMod val="50000"/>
                  </a:schemeClr>
                </a:solidFill>
                <a:latin typeface="Times New Roman" panose="02020603050405020304" pitchFamily="18" charset="0"/>
                <a:cs typeface="Times New Roman" panose="02020603050405020304" pitchFamily="18" charset="0"/>
              </a:rPr>
              <a:t>a.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Chắp</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ghép</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hình</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vuông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8-Point Star 9"/>
          <p:cNvSpPr/>
          <p:nvPr/>
        </p:nvSpPr>
        <p:spPr>
          <a:xfrm>
            <a:off x="1143001" y="3827318"/>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38100">
                  <a:solidFill>
                    <a:schemeClr val="tx1"/>
                  </a:solidFill>
                </a:ln>
                <a:solidFill>
                  <a:srgbClr val="FFFF00"/>
                </a:solidFill>
                <a:latin typeface="Times New Roman" panose="02020603050405020304" pitchFamily="18" charset="0"/>
                <a:cs typeface="Times New Roman" panose="02020603050405020304" pitchFamily="18" charset="0"/>
              </a:rPr>
              <a:t>1</a:t>
            </a:r>
            <a:endPar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11" name="8-Point Star 10"/>
          <p:cNvSpPr/>
          <p:nvPr/>
        </p:nvSpPr>
        <p:spPr>
          <a:xfrm>
            <a:off x="2126674" y="2679643"/>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endPar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12" name="8-Point Star 11"/>
          <p:cNvSpPr/>
          <p:nvPr/>
        </p:nvSpPr>
        <p:spPr>
          <a:xfrm>
            <a:off x="6404264" y="3816927"/>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endPar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13" name="8-Point Star 12"/>
          <p:cNvSpPr/>
          <p:nvPr/>
        </p:nvSpPr>
        <p:spPr>
          <a:xfrm>
            <a:off x="4991100" y="38169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38100">
                  <a:solidFill>
                    <a:schemeClr val="tx1"/>
                  </a:solidFill>
                </a:ln>
                <a:solidFill>
                  <a:srgbClr val="FFFF00"/>
                </a:solidFill>
                <a:latin typeface="Times New Roman" panose="02020603050405020304" pitchFamily="18" charset="0"/>
                <a:cs typeface="Times New Roman" panose="02020603050405020304" pitchFamily="18" charset="0"/>
              </a:rPr>
              <a:t>1</a:t>
            </a:r>
            <a:endPar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6" name="Title 5"/>
          <p:cNvSpPr>
            <a:spLocks noGrp="1"/>
          </p:cNvSpPr>
          <p:nvPr>
            <p:ph type="title"/>
          </p:nvPr>
        </p:nvSpPr>
        <p:spPr>
          <a:xfrm>
            <a:off x="2057400" y="274638"/>
            <a:ext cx="7086600" cy="1143000"/>
          </a:xfrm>
        </p:spPr>
        <p:txBody>
          <a:bodyPr/>
          <a:lstStyle/>
          <a:p>
            <a:r>
              <a:rPr lang="en-US" dirty="0" smtClean="0">
                <a:solidFill>
                  <a:schemeClr val="accent6">
                    <a:lumMod val="50000"/>
                  </a:schemeClr>
                </a:solidFill>
                <a:latin typeface="Times New Roman" panose="02020603050405020304" pitchFamily="18" charset="0"/>
                <a:cs typeface="Times New Roman" panose="02020603050405020304" pitchFamily="18" charset="0"/>
              </a:rPr>
              <a:t>b.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Chắp</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ghép</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hình</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chữ</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nhật</a:t>
            </a:r>
            <a:r>
              <a:rPr lang="en-US"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Isosceles Triangle 6"/>
          <p:cNvSpPr/>
          <p:nvPr/>
        </p:nvSpPr>
        <p:spPr>
          <a:xfrm rot="13499350">
            <a:off x="1357782" y="2344074"/>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3499994">
            <a:off x="3253683" y="2343986"/>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15988">
            <a:off x="4202290" y="1370191"/>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709853">
            <a:off x="2308722" y="1374407"/>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1373" y="4411107"/>
            <a:ext cx="1860651" cy="17610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32024" y="4411106"/>
            <a:ext cx="1860651" cy="17610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2259847" y="2514600"/>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0000"/>
                </a:solidFill>
                <a:latin typeface="Times New Roman" panose="02020603050405020304" pitchFamily="18" charset="0"/>
                <a:cs typeface="Times New Roman" panose="02020603050405020304" pitchFamily="18" charset="0"/>
              </a:rPr>
              <a:t>1</a:t>
            </a:r>
            <a:endPar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15" name="8-Point Star 14"/>
          <p:cNvSpPr/>
          <p:nvPr/>
        </p:nvSpPr>
        <p:spPr>
          <a:xfrm>
            <a:off x="5032024" y="1735281"/>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0000"/>
                </a:solidFill>
                <a:latin typeface="Times New Roman" panose="02020603050405020304" pitchFamily="18" charset="0"/>
                <a:cs typeface="Times New Roman" panose="02020603050405020304" pitchFamily="18" charset="0"/>
              </a:rPr>
              <a:t>4</a:t>
            </a:r>
            <a:endPar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16" name="8-Point Star 15"/>
          <p:cNvSpPr/>
          <p:nvPr/>
        </p:nvSpPr>
        <p:spPr>
          <a:xfrm>
            <a:off x="3098047" y="1828800"/>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2</a:t>
            </a:r>
            <a:endPar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17" name="8-Point Star 16"/>
          <p:cNvSpPr/>
          <p:nvPr/>
        </p:nvSpPr>
        <p:spPr>
          <a:xfrm>
            <a:off x="4240407" y="24834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0000"/>
                </a:solidFill>
                <a:latin typeface="Times New Roman" panose="02020603050405020304" pitchFamily="18" charset="0"/>
                <a:cs typeface="Times New Roman" panose="02020603050405020304" pitchFamily="18" charset="0"/>
              </a:rPr>
              <a:t>3</a:t>
            </a:r>
            <a:endPar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18" name="8-Point Star 17"/>
          <p:cNvSpPr/>
          <p:nvPr/>
        </p:nvSpPr>
        <p:spPr>
          <a:xfrm>
            <a:off x="5543249" y="4844844"/>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endPar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19" name="8-Point Star 18"/>
          <p:cNvSpPr/>
          <p:nvPr/>
        </p:nvSpPr>
        <p:spPr>
          <a:xfrm>
            <a:off x="3629887" y="4872553"/>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FF00"/>
                </a:solidFill>
                <a:latin typeface="Times New Roman" panose="02020603050405020304" pitchFamily="18" charset="0"/>
                <a:cs typeface="Times New Roman" panose="02020603050405020304" pitchFamily="18" charset="0"/>
              </a:rPr>
              <a:t>1</a:t>
            </a:r>
            <a:endPar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1404</Words>
  <Application>WPS Presentation</Application>
  <PresentationFormat>On-screen Show (4:3)</PresentationFormat>
  <Paragraphs>61</Paragraphs>
  <Slides>13</Slides>
  <Notes>0</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Times New Roman</vt:lpstr>
      <vt:lpstr>Times New Roman</vt:lpstr>
      <vt:lpstr>Calibri</vt:lpstr>
      <vt:lpstr>Microsoft YaHei</vt:lpstr>
      <vt:lpstr>Arial Unicode MS</vt:lpstr>
      <vt:lpstr>Office Theme</vt:lpstr>
      <vt:lpstr>3. Kết thúc</vt:lpstr>
      <vt:lpstr>PowerPoint 演示文稿</vt:lpstr>
      <vt:lpstr>PowerPoint 演示文稿</vt:lpstr>
      <vt:lpstr>1. Ổn định tổ chức: Cô và trẻ cùng hát bài “ Bạn ơi có biết”</vt:lpstr>
      <vt:lpstr>2. Phương pháp hình thức tổ chức</vt:lpstr>
      <vt:lpstr>Hoạt động 1: Ôn các hình đã học</vt:lpstr>
      <vt:lpstr>Hoạt động 2: Dạy chắp ghép các hình học thành các hình đơn giản</vt:lpstr>
      <vt:lpstr>a. Chắp ghép hình vuông:</vt:lpstr>
      <vt:lpstr>b. Chắp ghép hình chữ nhật:</vt:lpstr>
      <vt:lpstr>TRÒ CHƠI</vt:lpstr>
      <vt:lpstr>Trò chơi 1: Chắp ghép các phương tiện giao thông Cách chơi: Từ các hình có sẵn trong rổ các con hãy chắp ghép các phương tiện giao thồn mà mình yêu thích. Ai ghép xong thì giơ tay trình bày cách ghép của mình.</vt:lpstr>
      <vt:lpstr>Trò chơi 2: Ghép hình Cách chơi:Cô  chia lớp thành 2 đội. Nhiệm vụ của 2 đội là gắn mặt cười vào hình chắp ghép đúng. Trò chơi bắt đầu bằng 1 bản nhạc. Kết thúc bản nhạc đội nào gắn được nhiều mặt cười đúng sẽ là đội chiến thắng.  </vt:lpstr>
      <vt:lpstr>3. 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 Chắp ghép các hình học thành      các hình đơn giản. Lứa tuổi : Mẫu giáo bé C1. Người dạy: Nguyễn Thị Nhàn.</dc:title>
  <dc:creator>admin</dc:creator>
  <cp:lastModifiedBy>Dell</cp:lastModifiedBy>
  <cp:revision>14</cp:revision>
  <dcterms:created xsi:type="dcterms:W3CDTF">2018-03-26T14:49:00Z</dcterms:created>
  <dcterms:modified xsi:type="dcterms:W3CDTF">2021-05-06T16:21:58Z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