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  <p:sldMasterId id="2147483697" r:id="rId3"/>
  </p:sldMasterIdLst>
  <p:notesMasterIdLst>
    <p:notesMasterId r:id="rId34"/>
  </p:notesMasterIdLst>
  <p:sldIdLst>
    <p:sldId id="258" r:id="rId4"/>
    <p:sldId id="304" r:id="rId5"/>
    <p:sldId id="302" r:id="rId6"/>
    <p:sldId id="259" r:id="rId7"/>
    <p:sldId id="303" r:id="rId8"/>
    <p:sldId id="313" r:id="rId9"/>
    <p:sldId id="260" r:id="rId10"/>
    <p:sldId id="261" r:id="rId11"/>
    <p:sldId id="262" r:id="rId12"/>
    <p:sldId id="263" r:id="rId13"/>
    <p:sldId id="264" r:id="rId14"/>
    <p:sldId id="289" r:id="rId15"/>
    <p:sldId id="265" r:id="rId16"/>
    <p:sldId id="291" r:id="rId17"/>
    <p:sldId id="296" r:id="rId18"/>
    <p:sldId id="297" r:id="rId19"/>
    <p:sldId id="298" r:id="rId20"/>
    <p:sldId id="299" r:id="rId21"/>
    <p:sldId id="293" r:id="rId22"/>
    <p:sldId id="268" r:id="rId23"/>
    <p:sldId id="305" r:id="rId24"/>
    <p:sldId id="306" r:id="rId25"/>
    <p:sldId id="307" r:id="rId26"/>
    <p:sldId id="308" r:id="rId27"/>
    <p:sldId id="256" r:id="rId28"/>
    <p:sldId id="309" r:id="rId29"/>
    <p:sldId id="310" r:id="rId30"/>
    <p:sldId id="311" r:id="rId31"/>
    <p:sldId id="312" r:id="rId32"/>
    <p:sldId id="276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51B1F-33B8-4136-9D48-45D2623D0183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8F15E-5F24-4FA2-BA8E-412F32262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791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54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049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22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50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39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026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64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820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511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1985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766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803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488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22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1371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6649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727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635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334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333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8075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954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2694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6838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0610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294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8659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4759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163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772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F6A30D-06EC-4B69-994F-73F6A4B8CBF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709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04B81E-0EAC-4E23-A96E-60E0E86319E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1761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C0FA27-9DDB-48AD-9D49-1C8AF1C304A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389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7690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884973-2009-4CBB-897E-316E3A41016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6337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BC412D3-39C5-4634-B817-511C0BF93AF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9723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24C2839-6B5E-4A0C-AABA-68C7DCC1443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9150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9B51AA-D76E-4344-85BF-5C9035AD9A9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5055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EFB177-B28A-488A-ADC0-2543E57B610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131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6A47DC9-9D95-4598-8F5F-FE21429A709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4762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675E72-1890-4B5F-9BC1-BB4DFE423C1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4970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AAB3293-D6CA-480F-A59E-2ECD09B821D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3309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F6A30D-06EC-4B69-994F-73F6A4B8CBF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5199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04B81E-0EAC-4E23-A96E-60E0E86319E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527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564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C0FA27-9DDB-48AD-9D49-1C8AF1C304A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4990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884973-2009-4CBB-897E-316E3A41016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0999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BC412D3-39C5-4634-B817-511C0BF93AF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1149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24C2839-6B5E-4A0C-AABA-68C7DCC1443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2334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9B51AA-D76E-4344-85BF-5C9035AD9A9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3852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EFB177-B28A-488A-ADC0-2543E57B610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761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6A47DC9-9D95-4598-8F5F-FE21429A709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7751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675E72-1890-4B5F-9BC1-BB4DFE423C1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620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AAB3293-D6CA-480F-A59E-2ECD09B821D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809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34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795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38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992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75FF8-FC75-44A5-A9D5-FA7A51FF9D32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492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4" r:id="rId3"/>
    <p:sldLayoutId id="2147483683" r:id="rId4"/>
    <p:sldLayoutId id="2147483682" r:id="rId5"/>
    <p:sldLayoutId id="2147483681" r:id="rId6"/>
    <p:sldLayoutId id="2147483679" r:id="rId7"/>
    <p:sldLayoutId id="2147483678" r:id="rId8"/>
    <p:sldLayoutId id="2147483677" r:id="rId9"/>
    <p:sldLayoutId id="2147483676" r:id="rId10"/>
    <p:sldLayoutId id="2147483675" r:id="rId11"/>
    <p:sldLayoutId id="2147483674" r:id="rId12"/>
    <p:sldLayoutId id="2147483673" r:id="rId13"/>
    <p:sldLayoutId id="2147483672" r:id="rId14"/>
    <p:sldLayoutId id="2147483671" r:id="rId15"/>
    <p:sldLayoutId id="2147483670" r:id="rId16"/>
    <p:sldLayoutId id="2147483669" r:id="rId17"/>
    <p:sldLayoutId id="2147483668" r:id="rId18"/>
    <p:sldLayoutId id="2147483667" r:id="rId19"/>
    <p:sldLayoutId id="2147483664" r:id="rId20"/>
    <p:sldLayoutId id="2147483663" r:id="rId21"/>
    <p:sldLayoutId id="2147483662" r:id="rId22"/>
    <p:sldLayoutId id="2147483650" r:id="rId23"/>
    <p:sldLayoutId id="2147483680" r:id="rId24"/>
    <p:sldLayoutId id="2147483666" r:id="rId25"/>
    <p:sldLayoutId id="2147483665" r:id="rId26"/>
    <p:sldLayoutId id="2147483661" r:id="rId27"/>
    <p:sldLayoutId id="2147483651" r:id="rId28"/>
    <p:sldLayoutId id="2147483652" r:id="rId29"/>
    <p:sldLayoutId id="2147483653" r:id="rId30"/>
    <p:sldLayoutId id="2147483654" r:id="rId31"/>
    <p:sldLayoutId id="2147483655" r:id="rId32"/>
    <p:sldLayoutId id="2147483656" r:id="rId33"/>
    <p:sldLayoutId id="2147483657" r:id="rId34"/>
    <p:sldLayoutId id="2147483658" r:id="rId35"/>
    <p:sldLayoutId id="2147483659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0ED55D-4DA6-4F71-AF17-EA534445443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90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0ED55D-4DA6-4F71-AF17-EA534445443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60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2.png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2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4a"/><Relationship Id="rId13" Type="http://schemas.openxmlformats.org/officeDocument/2006/relationships/image" Target="../media/image30.png"/><Relationship Id="rId3" Type="http://schemas.openxmlformats.org/officeDocument/2006/relationships/audio" Target="NULL" TargetMode="External"/><Relationship Id="rId7" Type="http://schemas.microsoft.com/office/2007/relationships/media" Target="../media/media7.m4a"/><Relationship Id="rId12" Type="http://schemas.openxmlformats.org/officeDocument/2006/relationships/image" Target="../media/image29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audio" Target="../media/media6.m4a"/><Relationship Id="rId11" Type="http://schemas.openxmlformats.org/officeDocument/2006/relationships/image" Target="../media/image28.png"/><Relationship Id="rId5" Type="http://schemas.microsoft.com/office/2007/relationships/media" Target="../media/media6.m4a"/><Relationship Id="rId1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microsoft.com/office/2007/relationships/media" Target="../media/media5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image" Target="../media/image31.png"/><Relationship Id="rId3" Type="http://schemas.openxmlformats.org/officeDocument/2006/relationships/audio" Target="NULL" TargetMode="External"/><Relationship Id="rId7" Type="http://schemas.microsoft.com/office/2007/relationships/media" Target="../media/media6.m4a"/><Relationship Id="rId12" Type="http://schemas.openxmlformats.org/officeDocument/2006/relationships/image" Target="../media/image29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audio" Target="../media/media7.m4a"/><Relationship Id="rId11" Type="http://schemas.openxmlformats.org/officeDocument/2006/relationships/image" Target="../media/image28.png"/><Relationship Id="rId5" Type="http://schemas.microsoft.com/office/2007/relationships/media" Target="../media/media7.m4a"/><Relationship Id="rId10" Type="http://schemas.openxmlformats.org/officeDocument/2006/relationships/image" Target="../media/image27.png"/><Relationship Id="rId4" Type="http://schemas.microsoft.com/office/2007/relationships/media" Target="../media/media8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4a"/><Relationship Id="rId13" Type="http://schemas.openxmlformats.org/officeDocument/2006/relationships/image" Target="../media/image32.png"/><Relationship Id="rId3" Type="http://schemas.openxmlformats.org/officeDocument/2006/relationships/audio" Target="NULL" TargetMode="External"/><Relationship Id="rId7" Type="http://schemas.microsoft.com/office/2007/relationships/media" Target="../media/media7.m4a"/><Relationship Id="rId12" Type="http://schemas.openxmlformats.org/officeDocument/2006/relationships/image" Target="../media/image29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audio" Target="../media/media6.m4a"/><Relationship Id="rId11" Type="http://schemas.openxmlformats.org/officeDocument/2006/relationships/image" Target="../media/image28.png"/><Relationship Id="rId5" Type="http://schemas.microsoft.com/office/2007/relationships/media" Target="../media/media6.m4a"/><Relationship Id="rId1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microsoft.com/office/2007/relationships/media" Target="../media/media9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image" Target="../media/image32.png"/><Relationship Id="rId3" Type="http://schemas.openxmlformats.org/officeDocument/2006/relationships/audio" Target="NULL" TargetMode="External"/><Relationship Id="rId7" Type="http://schemas.microsoft.com/office/2007/relationships/media" Target="../media/media6.m4a"/><Relationship Id="rId12" Type="http://schemas.openxmlformats.org/officeDocument/2006/relationships/image" Target="../media/image29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audio" Target="../media/media7.m4a"/><Relationship Id="rId11" Type="http://schemas.openxmlformats.org/officeDocument/2006/relationships/image" Target="../media/image28.png"/><Relationship Id="rId5" Type="http://schemas.microsoft.com/office/2007/relationships/media" Target="../media/media7.m4a"/><Relationship Id="rId1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microsoft.com/office/2007/relationships/media" Target="../media/media10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media" Target="../media/media11.m4a"/><Relationship Id="rId3" Type="http://schemas.microsoft.com/office/2007/relationships/media" Target="../media/media7.m4a"/><Relationship Id="rId7" Type="http://schemas.openxmlformats.org/officeDocument/2006/relationships/audio" Target="NULL" TargetMode="External"/><Relationship Id="rId12" Type="http://schemas.openxmlformats.org/officeDocument/2006/relationships/image" Target="../media/image2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07/relationships/media" Target="../media/media4.mp4"/><Relationship Id="rId11" Type="http://schemas.openxmlformats.org/officeDocument/2006/relationships/image" Target="../media/image22.png"/><Relationship Id="rId5" Type="http://schemas.openxmlformats.org/officeDocument/2006/relationships/video" Target="NULL" TargetMode="External"/><Relationship Id="rId10" Type="http://schemas.openxmlformats.org/officeDocument/2006/relationships/image" Target="../media/image34.jpeg"/><Relationship Id="rId4" Type="http://schemas.openxmlformats.org/officeDocument/2006/relationships/audio" Target="../media/media7.m4a"/><Relationship Id="rId9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NULL" TargetMode="External"/><Relationship Id="rId13" Type="http://schemas.openxmlformats.org/officeDocument/2006/relationships/image" Target="../media/image22.png"/><Relationship Id="rId3" Type="http://schemas.openxmlformats.org/officeDocument/2006/relationships/video" Target="NULL" TargetMode="External"/><Relationship Id="rId7" Type="http://schemas.openxmlformats.org/officeDocument/2006/relationships/audio" Target="../media/media6.m4a"/><Relationship Id="rId12" Type="http://schemas.openxmlformats.org/officeDocument/2006/relationships/image" Target="../media/image3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microsoft.com/office/2007/relationships/media" Target="../media/media6.m4a"/><Relationship Id="rId11" Type="http://schemas.openxmlformats.org/officeDocument/2006/relationships/image" Target="../media/image29.png"/><Relationship Id="rId5" Type="http://schemas.openxmlformats.org/officeDocument/2006/relationships/audio" Target="../media/media7.m4a"/><Relationship Id="rId10" Type="http://schemas.openxmlformats.org/officeDocument/2006/relationships/slideLayout" Target="../slideLayouts/slideLayout23.xml"/><Relationship Id="rId4" Type="http://schemas.microsoft.com/office/2007/relationships/media" Target="../media/media7.m4a"/><Relationship Id="rId9" Type="http://schemas.microsoft.com/office/2007/relationships/media" Target="../media/media12.m4a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media" Target="../media/media13.m4a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microsoft.com/office/2007/relationships/media" Target="../media/media6.m4a"/><Relationship Id="rId7" Type="http://schemas.openxmlformats.org/officeDocument/2006/relationships/audio" Target="NULL" TargetMode="External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video" Target="../media/media4.mp4"/><Relationship Id="rId16" Type="http://schemas.openxmlformats.org/officeDocument/2006/relationships/image" Target="../media/image39.png"/><Relationship Id="rId20" Type="http://schemas.openxmlformats.org/officeDocument/2006/relationships/image" Target="../media/image22.png"/><Relationship Id="rId1" Type="http://schemas.microsoft.com/office/2007/relationships/media" Target="../media/media4.mp4"/><Relationship Id="rId6" Type="http://schemas.openxmlformats.org/officeDocument/2006/relationships/audio" Target="../media/media7.m4a"/><Relationship Id="rId11" Type="http://schemas.openxmlformats.org/officeDocument/2006/relationships/image" Target="../media/image29.png"/><Relationship Id="rId5" Type="http://schemas.microsoft.com/office/2007/relationships/media" Target="../media/media7.m4a"/><Relationship Id="rId15" Type="http://schemas.openxmlformats.org/officeDocument/2006/relationships/image" Target="../media/image38.png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42.png"/><Relationship Id="rId4" Type="http://schemas.openxmlformats.org/officeDocument/2006/relationships/audio" Target="../media/media6.m4a"/><Relationship Id="rId9" Type="http://schemas.openxmlformats.org/officeDocument/2006/relationships/video" Target="NULL" TargetMode="External"/><Relationship Id="rId1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NULL" TargetMode="External"/><Relationship Id="rId13" Type="http://schemas.openxmlformats.org/officeDocument/2006/relationships/image" Target="../media/image43.png"/><Relationship Id="rId18" Type="http://schemas.openxmlformats.org/officeDocument/2006/relationships/image" Target="../media/image22.png"/><Relationship Id="rId3" Type="http://schemas.openxmlformats.org/officeDocument/2006/relationships/video" Target="NULL" TargetMode="External"/><Relationship Id="rId7" Type="http://schemas.openxmlformats.org/officeDocument/2006/relationships/audio" Target="../media/media6.m4a"/><Relationship Id="rId12" Type="http://schemas.openxmlformats.org/officeDocument/2006/relationships/image" Target="../media/image35.png"/><Relationship Id="rId17" Type="http://schemas.openxmlformats.org/officeDocument/2006/relationships/image" Target="../media/image47.png"/><Relationship Id="rId2" Type="http://schemas.openxmlformats.org/officeDocument/2006/relationships/video" Target="../media/media4.mp4"/><Relationship Id="rId16" Type="http://schemas.openxmlformats.org/officeDocument/2006/relationships/image" Target="../media/image46.png"/><Relationship Id="rId1" Type="http://schemas.microsoft.com/office/2007/relationships/media" Target="../media/media4.mp4"/><Relationship Id="rId6" Type="http://schemas.microsoft.com/office/2007/relationships/media" Target="../media/media6.m4a"/><Relationship Id="rId11" Type="http://schemas.openxmlformats.org/officeDocument/2006/relationships/image" Target="../media/image29.png"/><Relationship Id="rId5" Type="http://schemas.openxmlformats.org/officeDocument/2006/relationships/audio" Target="../media/media7.m4a"/><Relationship Id="rId15" Type="http://schemas.openxmlformats.org/officeDocument/2006/relationships/image" Target="../media/image45.png"/><Relationship Id="rId10" Type="http://schemas.openxmlformats.org/officeDocument/2006/relationships/slideLayout" Target="../slideLayouts/slideLayout23.xml"/><Relationship Id="rId4" Type="http://schemas.microsoft.com/office/2007/relationships/media" Target="../media/media7.m4a"/><Relationship Id="rId9" Type="http://schemas.microsoft.com/office/2007/relationships/media" Target="../media/media14.m4a"/><Relationship Id="rId1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0" y="311727"/>
            <a:ext cx="9843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PHÒNG GIÁO DỤC VÀ ĐÀO TẠO QUẬN LONG BIÊN</a:t>
            </a:r>
            <a:br>
              <a:rPr lang="en-US" sz="3600" b="1" dirty="0">
                <a:solidFill>
                  <a:srgbClr val="002060"/>
                </a:solidFill>
              </a:rPr>
            </a:br>
            <a:r>
              <a:rPr lang="en-US" sz="3600" b="1" dirty="0">
                <a:solidFill>
                  <a:srgbClr val="002060"/>
                </a:solidFill>
              </a:rPr>
              <a:t>TRƯỜNG MẦM NON GIANG BIÊN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95055" y="3158836"/>
            <a:ext cx="91855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LĨNH VỰC PHÁT TRIỂN NHẬN THỨC</a:t>
            </a:r>
          </a:p>
          <a:p>
            <a:r>
              <a:rPr lang="en-US" sz="4000" b="1" dirty="0" err="1">
                <a:solidFill>
                  <a:srgbClr val="002060"/>
                </a:solidFill>
              </a:rPr>
              <a:t>Đề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tài</a:t>
            </a:r>
            <a:r>
              <a:rPr lang="en-US" sz="4000" b="1" dirty="0">
                <a:solidFill>
                  <a:srgbClr val="002060"/>
                </a:solidFill>
              </a:rPr>
              <a:t>: </a:t>
            </a:r>
            <a:r>
              <a:rPr lang="en-US" sz="4000" b="1" dirty="0" err="1">
                <a:solidFill>
                  <a:srgbClr val="002060"/>
                </a:solidFill>
              </a:rPr>
              <a:t>Nhật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biết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số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thứ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tự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trong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phạm</a:t>
            </a:r>
            <a:r>
              <a:rPr lang="en-US" sz="4000" b="1" dirty="0">
                <a:solidFill>
                  <a:srgbClr val="002060"/>
                </a:solidFill>
              </a:rPr>
              <a:t> vi 4 </a:t>
            </a:r>
            <a:r>
              <a:rPr lang="en-US" sz="4000" b="1" dirty="0" err="1">
                <a:solidFill>
                  <a:srgbClr val="002060"/>
                </a:solidFill>
              </a:rPr>
              <a:t>Lứa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tuổi</a:t>
            </a:r>
            <a:r>
              <a:rPr lang="en-US" sz="4000" b="1" dirty="0">
                <a:solidFill>
                  <a:srgbClr val="002060"/>
                </a:solidFill>
              </a:rPr>
              <a:t>: 4-5 </a:t>
            </a:r>
            <a:r>
              <a:rPr lang="en-US" sz="4000" b="1" dirty="0" err="1">
                <a:solidFill>
                  <a:srgbClr val="002060"/>
                </a:solidFill>
              </a:rPr>
              <a:t>tuổi</a:t>
            </a:r>
            <a:endParaRPr lang="en-US" sz="4000" b="1" dirty="0">
              <a:solidFill>
                <a:srgbClr val="002060"/>
              </a:solidFill>
            </a:endParaRPr>
          </a:p>
          <a:p>
            <a:r>
              <a:rPr lang="en-US" sz="4000" b="1" dirty="0" err="1">
                <a:solidFill>
                  <a:srgbClr val="002060"/>
                </a:solidFill>
              </a:rPr>
              <a:t>Giáo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viên</a:t>
            </a:r>
            <a:r>
              <a:rPr lang="en-US" sz="4000" b="1" dirty="0">
                <a:solidFill>
                  <a:srgbClr val="002060"/>
                </a:solidFill>
              </a:rPr>
              <a:t>: </a:t>
            </a:r>
            <a:r>
              <a:rPr lang="en-US" sz="4000" b="1" dirty="0" err="1">
                <a:solidFill>
                  <a:srgbClr val="002060"/>
                </a:solidFill>
              </a:rPr>
              <a:t>Nguyễn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Thị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Thanh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Nga</a:t>
            </a:r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55" y="1476788"/>
            <a:ext cx="1658639" cy="16820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02299" y="6375042"/>
            <a:ext cx="4340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Năm</a:t>
            </a:r>
            <a:r>
              <a:rPr lang="en-US" sz="3200" b="1" dirty="0"/>
              <a:t> </a:t>
            </a:r>
            <a:r>
              <a:rPr lang="en-US" sz="3200" b="1" dirty="0" err="1"/>
              <a:t>học</a:t>
            </a:r>
            <a:r>
              <a:rPr lang="en-US" sz="3200" b="1" dirty="0"/>
              <a:t>: 2021 – 2022</a:t>
            </a:r>
          </a:p>
        </p:txBody>
      </p:sp>
    </p:spTree>
    <p:extLst>
      <p:ext uri="{BB962C8B-B14F-4D97-AF65-F5344CB8AC3E}">
        <p14:creationId xmlns:p14="http://schemas.microsoft.com/office/powerpoint/2010/main" val="154248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02" y="80963"/>
            <a:ext cx="12192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174523" y="1786597"/>
            <a:ext cx="1955409" cy="2504049"/>
            <a:chOff x="7174523" y="1786597"/>
            <a:chExt cx="1955409" cy="2504049"/>
          </a:xfrm>
        </p:grpSpPr>
        <p:sp>
          <p:nvSpPr>
            <p:cNvPr id="7" name="Rectangle 6"/>
            <p:cNvSpPr/>
            <p:nvPr/>
          </p:nvSpPr>
          <p:spPr>
            <a:xfrm>
              <a:off x="7174523" y="1786597"/>
              <a:ext cx="1955409" cy="2504049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561384" y="1927300"/>
              <a:ext cx="1013389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1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86597" y="1491175"/>
            <a:ext cx="3376246" cy="3010487"/>
            <a:chOff x="1786597" y="1491175"/>
            <a:chExt cx="3376246" cy="3010487"/>
          </a:xfrm>
        </p:grpSpPr>
        <p:sp>
          <p:nvSpPr>
            <p:cNvPr id="6" name="Rectangle 5"/>
            <p:cNvSpPr/>
            <p:nvPr/>
          </p:nvSpPr>
          <p:spPr>
            <a:xfrm>
              <a:off x="1786597" y="1491175"/>
              <a:ext cx="3376246" cy="3010487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9548" r="13929" b="11431"/>
            <a:stretch/>
          </p:blipFill>
          <p:spPr>
            <a:xfrm>
              <a:off x="1908313" y="1786597"/>
              <a:ext cx="3154017" cy="24275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763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963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00" y="1322363"/>
            <a:ext cx="5903742" cy="336217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9383151" y="1561514"/>
            <a:ext cx="2039815" cy="2672861"/>
            <a:chOff x="9383151" y="1561514"/>
            <a:chExt cx="2039815" cy="2672861"/>
          </a:xfrm>
        </p:grpSpPr>
        <p:sp>
          <p:nvSpPr>
            <p:cNvPr id="7" name="Rectangle 6"/>
            <p:cNvSpPr/>
            <p:nvPr/>
          </p:nvSpPr>
          <p:spPr>
            <a:xfrm>
              <a:off x="9383151" y="1561514"/>
              <a:ext cx="2039815" cy="2672861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784080" y="1716963"/>
              <a:ext cx="1097280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0" b="1" dirty="0"/>
                <a:t>3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83" l="10000" r="90000"/>
                    </a14:imgEffect>
                  </a14:imgLayer>
                </a14:imgProps>
              </a:ext>
            </a:extLst>
          </a:blip>
          <a:srcRect l="20164" r="18463"/>
          <a:stretch/>
        </p:blipFill>
        <p:spPr>
          <a:xfrm>
            <a:off x="1762538" y="2023232"/>
            <a:ext cx="1696278" cy="22111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390" y="2023232"/>
            <a:ext cx="1694835" cy="22130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422" y="2059487"/>
            <a:ext cx="1694835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9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7" y="80963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57" y="1260946"/>
            <a:ext cx="7726017" cy="337138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181982" y="1565117"/>
            <a:ext cx="2054530" cy="2688569"/>
            <a:chOff x="9181982" y="1565117"/>
            <a:chExt cx="2054530" cy="268856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81982" y="1565117"/>
              <a:ext cx="2054530" cy="268856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673880" y="1611363"/>
              <a:ext cx="1113182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0" b="1" dirty="0"/>
                <a:t>4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31" b="97759" l="9832" r="89780"/>
                    </a14:imgEffect>
                  </a14:imgLayer>
                </a14:imgProps>
              </a:ext>
            </a:extLst>
          </a:blip>
          <a:srcRect l="15035" t="3497" r="22689"/>
          <a:stretch/>
        </p:blipFill>
        <p:spPr>
          <a:xfrm>
            <a:off x="402543" y="1891572"/>
            <a:ext cx="1750793" cy="20356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9941" y="1928515"/>
            <a:ext cx="1749704" cy="20362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8707" y="2002361"/>
            <a:ext cx="1749704" cy="20362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3035" y="1928515"/>
            <a:ext cx="1749704" cy="20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7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231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5554" y="1237957"/>
            <a:ext cx="8682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III. </a:t>
            </a:r>
            <a:r>
              <a:rPr lang="en-US" sz="4000" b="1" dirty="0" err="1" smtClean="0">
                <a:solidFill>
                  <a:srgbClr val="002060"/>
                </a:solidFill>
              </a:rPr>
              <a:t>Nhận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biết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số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thứ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tự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trong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phạm</a:t>
            </a:r>
            <a:r>
              <a:rPr lang="en-US" sz="4000" b="1" dirty="0">
                <a:solidFill>
                  <a:srgbClr val="002060"/>
                </a:solidFill>
              </a:rPr>
              <a:t> vi 4</a:t>
            </a:r>
          </a:p>
        </p:txBody>
      </p:sp>
      <p:pic>
        <p:nvPicPr>
          <p:cNvPr id="4" name="_Trang10">
            <a:hlinkClick r:id="" action="ppaction://media"/>
            <a:extLst>
              <a:ext uri="{FF2B5EF4-FFF2-40B4-BE49-F238E27FC236}">
                <a16:creationId xmlns:a16="http://schemas.microsoft.com/office/drawing/2014/main" id="{01C1C595-DCEE-4CA0-BF1A-2CCF4A9A4F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087" y="6401437"/>
            <a:ext cx="456563" cy="45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18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262188" y="4419600"/>
          <a:ext cx="124301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287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charset="0"/>
                          <a:cs typeface="Arial" charset="0"/>
                        </a:rPr>
                        <a:t>1</a:t>
                      </a:r>
                      <a:endParaRPr lang="en-GB" sz="9600" dirty="0"/>
                    </a:p>
                    <a:p>
                      <a:pPr algn="ctr"/>
                      <a:endParaRPr lang="en-GB" dirty="0"/>
                    </a:p>
                  </a:txBody>
                  <a:tcPr marL="91495" marR="91495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3886200" y="4419600"/>
          <a:ext cx="12192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002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charset="0"/>
                          <a:cs typeface="Arial" charset="0"/>
                        </a:rPr>
                        <a:t>2</a:t>
                      </a:r>
                      <a:endParaRPr lang="en-GB" sz="96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en-GB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638800" y="4419600"/>
          <a:ext cx="12192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charset="0"/>
                          <a:cs typeface="Arial" charset="0"/>
                        </a:rPr>
                        <a:t>3</a:t>
                      </a:r>
                      <a:endParaRPr lang="en-GB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7502525" y="4419600"/>
          <a:ext cx="117475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4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charset="0"/>
                          <a:cs typeface="Arial" charset="0"/>
                        </a:rPr>
                        <a:t>4</a:t>
                      </a:r>
                      <a:endParaRPr lang="en-GB" dirty="0"/>
                    </a:p>
                  </a:txBody>
                  <a:tcPr marL="91478" marR="91478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" name="Picture 5" descr="C:\Users\Administrator\Desktop\44869174_183036162582820_2392036650587783168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2" t="31195" r="40561" b="37608"/>
          <a:stretch>
            <a:fillRect/>
          </a:stretch>
        </p:blipFill>
        <p:spPr bwMode="auto">
          <a:xfrm>
            <a:off x="4014789" y="3463926"/>
            <a:ext cx="852487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:\Users\Administrator\Desktop\HỌI GIANG 20 THANG 11\ảnh\43661841_189976238599519_4548965636046323712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29938" r="38542" b="40125"/>
          <a:stretch>
            <a:fillRect/>
          </a:stretch>
        </p:blipFill>
        <p:spPr bwMode="auto">
          <a:xfrm>
            <a:off x="7681913" y="3417888"/>
            <a:ext cx="817562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 descr="C:\Users\Administrator\Desktop\HỌI GIANG 20 THANG 11\ảnh\44797717_539446993145638_3308828850489655296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8" t="29678" r="35756" b="40643"/>
          <a:stretch>
            <a:fillRect/>
          </a:stretch>
        </p:blipFill>
        <p:spPr bwMode="auto">
          <a:xfrm>
            <a:off x="5868988" y="3440114"/>
            <a:ext cx="8112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 descr="C:\Users\Administrator\Desktop\44869174_183036162582820_2392036650587783168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2" t="31195" r="40561" b="37608"/>
          <a:stretch>
            <a:fillRect/>
          </a:stretch>
        </p:blipFill>
        <p:spPr bwMode="auto">
          <a:xfrm>
            <a:off x="4014789" y="2611438"/>
            <a:ext cx="852487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 descr="C:\Users\Administrator\Desktop\HỌI GIANG 20 THANG 11\ảnh\44797717_539446993145638_3308828850489655296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8" t="29678" r="35756" b="40643"/>
          <a:stretch>
            <a:fillRect/>
          </a:stretch>
        </p:blipFill>
        <p:spPr bwMode="auto">
          <a:xfrm>
            <a:off x="5868988" y="2647950"/>
            <a:ext cx="8112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 descr="C:\Users\Administrator\Desktop\HỌI GIANG 20 THANG 11\ảnh\44797717_539446993145638_3308828850489655296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8" t="29678" r="35756" b="40643"/>
          <a:stretch>
            <a:fillRect/>
          </a:stretch>
        </p:blipFill>
        <p:spPr bwMode="auto">
          <a:xfrm>
            <a:off x="5868988" y="1822450"/>
            <a:ext cx="8112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C:\Users\Administrator\Desktop\HỌI GIANG 20 THANG 11\ảnh\43661841_189976238599519_4548965636046323712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29938" r="38542" b="40125"/>
          <a:stretch>
            <a:fillRect/>
          </a:stretch>
        </p:blipFill>
        <p:spPr bwMode="auto">
          <a:xfrm>
            <a:off x="7681913" y="2659064"/>
            <a:ext cx="8175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 descr="C:\Users\Administrator\Desktop\HỌI GIANG 20 THANG 11\ảnh\43661841_189976238599519_4548965636046323712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29938" r="38542" b="40125"/>
          <a:stretch>
            <a:fillRect/>
          </a:stretch>
        </p:blipFill>
        <p:spPr bwMode="auto">
          <a:xfrm>
            <a:off x="7681913" y="1852613"/>
            <a:ext cx="817562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 descr="C:\Users\Administrator\Desktop\HỌI GIANG 20 THANG 11\ảnh\43661841_189976238599519_4548965636046323712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29938" r="38542" b="40125"/>
          <a:stretch>
            <a:fillRect/>
          </a:stretch>
        </p:blipFill>
        <p:spPr bwMode="auto">
          <a:xfrm>
            <a:off x="7681913" y="1093788"/>
            <a:ext cx="817562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3581400" y="3405189"/>
            <a:ext cx="0" cy="5857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029200" y="2574925"/>
            <a:ext cx="0" cy="5857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781800" y="1790700"/>
            <a:ext cx="0" cy="5857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8610600" y="1077914"/>
            <a:ext cx="0" cy="5857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9" name="trang 11 chu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7906" y="6373906"/>
            <a:ext cx="484094" cy="4840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/>
          <a:srcRect l="19808" t="65764" r="40431" b="8588"/>
          <a:stretch/>
        </p:blipFill>
        <p:spPr>
          <a:xfrm>
            <a:off x="2448548" y="3463926"/>
            <a:ext cx="925513" cy="52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172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688382"/>
              </p:ext>
            </p:extLst>
          </p:nvPr>
        </p:nvGraphicFramePr>
        <p:xfrm>
          <a:off x="3691358" y="4419600"/>
          <a:ext cx="1382666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2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450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charset="0"/>
                          <a:cs typeface="Arial" charset="0"/>
                        </a:rPr>
                        <a:t>1</a:t>
                      </a:r>
                      <a:endParaRPr lang="en-GB" sz="9600" dirty="0"/>
                    </a:p>
                    <a:p>
                      <a:pPr algn="ctr"/>
                      <a:endParaRPr lang="en-GB" dirty="0"/>
                    </a:p>
                  </a:txBody>
                  <a:tcPr marL="91495" marR="91495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2655435"/>
              </p:ext>
            </p:extLst>
          </p:nvPr>
        </p:nvGraphicFramePr>
        <p:xfrm>
          <a:off x="6549886" y="4419600"/>
          <a:ext cx="1356985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9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105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charset="0"/>
                          <a:cs typeface="Arial" charset="0"/>
                        </a:rPr>
                        <a:t>2</a:t>
                      </a:r>
                      <a:endParaRPr lang="en-GB" sz="96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en-GB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Picture 5" descr="C:\Users\Administrator\Desktop\44869174_183036162582820_239203665058778316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2" t="31195" r="40561" b="37608"/>
          <a:stretch>
            <a:fillRect/>
          </a:stretch>
        </p:blipFill>
        <p:spPr bwMode="auto">
          <a:xfrm>
            <a:off x="6733243" y="3533775"/>
            <a:ext cx="852487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Users\Administrator\Desktop\44869174_183036162582820_239203665058778316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2" t="31195" r="40561" b="37608"/>
          <a:stretch>
            <a:fillRect/>
          </a:stretch>
        </p:blipFill>
        <p:spPr bwMode="auto">
          <a:xfrm>
            <a:off x="6733243" y="2647951"/>
            <a:ext cx="852487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5074024" y="3241023"/>
            <a:ext cx="0" cy="5857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906871" y="2574925"/>
            <a:ext cx="0" cy="5857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9808" t="65764" r="40431" b="8588"/>
          <a:stretch/>
        </p:blipFill>
        <p:spPr>
          <a:xfrm>
            <a:off x="3904620" y="3570428"/>
            <a:ext cx="956141" cy="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9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638800" y="4419600"/>
          <a:ext cx="12192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charset="0"/>
                          <a:cs typeface="Arial" charset="0"/>
                        </a:rPr>
                        <a:t>3</a:t>
                      </a:r>
                      <a:endParaRPr lang="en-GB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5" descr="C:\Users\Administrator\Desktop\44869174_183036162582820_239203665058778316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2" t="31195" r="40561" b="37608"/>
          <a:stretch>
            <a:fillRect/>
          </a:stretch>
        </p:blipFill>
        <p:spPr bwMode="auto">
          <a:xfrm>
            <a:off x="4014789" y="3463926"/>
            <a:ext cx="852487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Users\Administrator\Desktop\HỌI GIANG 20 THANG 11\ảnh\44797717_539446993145638_3308828850489655296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8" t="29678" r="35756" b="40643"/>
          <a:stretch>
            <a:fillRect/>
          </a:stretch>
        </p:blipFill>
        <p:spPr bwMode="auto">
          <a:xfrm>
            <a:off x="5868988" y="3440114"/>
            <a:ext cx="8112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Users\Administrator\Desktop\44869174_183036162582820_239203665058778316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2" t="31195" r="40561" b="37608"/>
          <a:stretch>
            <a:fillRect/>
          </a:stretch>
        </p:blipFill>
        <p:spPr bwMode="auto">
          <a:xfrm>
            <a:off x="4014789" y="2611438"/>
            <a:ext cx="852487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Administrator\Desktop\HỌI GIANG 20 THANG 11\ảnh\44797717_539446993145638_3308828850489655296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8" t="29678" r="35756" b="40643"/>
          <a:stretch>
            <a:fillRect/>
          </a:stretch>
        </p:blipFill>
        <p:spPr bwMode="auto">
          <a:xfrm>
            <a:off x="5868988" y="2647950"/>
            <a:ext cx="8112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istrator\Desktop\HỌI GIANG 20 THANG 11\ảnh\44797717_539446993145638_3308828850489655296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8" t="29678" r="35756" b="40643"/>
          <a:stretch>
            <a:fillRect/>
          </a:stretch>
        </p:blipFill>
        <p:spPr bwMode="auto">
          <a:xfrm>
            <a:off x="5842794" y="1990724"/>
            <a:ext cx="8112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5029200" y="2574925"/>
            <a:ext cx="0" cy="5857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781800" y="1790700"/>
            <a:ext cx="0" cy="5857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478669"/>
              </p:ext>
            </p:extLst>
          </p:nvPr>
        </p:nvGraphicFramePr>
        <p:xfrm>
          <a:off x="3786188" y="4410007"/>
          <a:ext cx="124301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287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charset="0"/>
                          <a:cs typeface="Arial" charset="0"/>
                        </a:rPr>
                        <a:t>2</a:t>
                      </a:r>
                      <a:endParaRPr lang="en-GB" sz="9600" dirty="0"/>
                    </a:p>
                    <a:p>
                      <a:pPr algn="ctr"/>
                      <a:endParaRPr lang="en-GB" dirty="0"/>
                    </a:p>
                  </a:txBody>
                  <a:tcPr marL="91495" marR="91495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446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0254869"/>
              </p:ext>
            </p:extLst>
          </p:nvPr>
        </p:nvGraphicFramePr>
        <p:xfrm>
          <a:off x="3703983" y="4538869"/>
          <a:ext cx="12192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charset="0"/>
                          <a:cs typeface="Arial" charset="0"/>
                        </a:rPr>
                        <a:t>3</a:t>
                      </a:r>
                      <a:endParaRPr lang="en-GB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1414496"/>
              </p:ext>
            </p:extLst>
          </p:nvPr>
        </p:nvGraphicFramePr>
        <p:xfrm>
          <a:off x="6555824" y="4538869"/>
          <a:ext cx="1174750" cy="17824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4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8241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charset="0"/>
                          <a:cs typeface="Arial" charset="0"/>
                        </a:rPr>
                        <a:t>4</a:t>
                      </a:r>
                      <a:endParaRPr lang="en-GB" dirty="0"/>
                    </a:p>
                  </a:txBody>
                  <a:tcPr marL="91478" marR="91478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Picture 3" descr="C:\Users\Administrator\Desktop\HỌI GIANG 20 THANG 11\ảnh\43661841_189976238599519_454896563604632371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29938" r="38542" b="40125"/>
          <a:stretch>
            <a:fillRect/>
          </a:stretch>
        </p:blipFill>
        <p:spPr bwMode="auto">
          <a:xfrm>
            <a:off x="6734418" y="3634686"/>
            <a:ext cx="817562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:\Users\Administrator\Desktop\HỌI GIANG 20 THANG 11\ảnh\44797717_539446993145638_3308828850489655296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8" t="29678" r="35756" b="40643"/>
          <a:stretch>
            <a:fillRect/>
          </a:stretch>
        </p:blipFill>
        <p:spPr bwMode="auto">
          <a:xfrm>
            <a:off x="3907977" y="3625161"/>
            <a:ext cx="8112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Administrator\Desktop\HỌI GIANG 20 THANG 11\ảnh\44797717_539446993145638_3308828850489655296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8" t="29678" r="35756" b="40643"/>
          <a:stretch>
            <a:fillRect/>
          </a:stretch>
        </p:blipFill>
        <p:spPr bwMode="auto">
          <a:xfrm>
            <a:off x="3907977" y="2715040"/>
            <a:ext cx="8112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istrator\Desktop\HỌI GIANG 20 THANG 11\ảnh\44797717_539446993145638_3308828850489655296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8" t="29678" r="35756" b="40643"/>
          <a:stretch>
            <a:fillRect/>
          </a:stretch>
        </p:blipFill>
        <p:spPr bwMode="auto">
          <a:xfrm>
            <a:off x="3907977" y="1854200"/>
            <a:ext cx="8112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Users\Administrator\Desktop\HỌI GIANG 20 THANG 11\ảnh\43661841_189976238599519_454896563604632371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29938" r="38542" b="40125"/>
          <a:stretch>
            <a:fillRect/>
          </a:stretch>
        </p:blipFill>
        <p:spPr bwMode="auto">
          <a:xfrm>
            <a:off x="6688277" y="2747102"/>
            <a:ext cx="8175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Users\Administrator\Desktop\HỌI GIANG 20 THANG 11\ảnh\43661841_189976238599519_454896563604632371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29938" r="38542" b="40125"/>
          <a:stretch>
            <a:fillRect/>
          </a:stretch>
        </p:blipFill>
        <p:spPr bwMode="auto">
          <a:xfrm>
            <a:off x="6668641" y="1825868"/>
            <a:ext cx="817562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C:\Users\Administrator\Desktop\HỌI GIANG 20 THANG 11\ảnh\43661841_189976238599519_454896563604632371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29938" r="38542" b="40125"/>
          <a:stretch>
            <a:fillRect/>
          </a:stretch>
        </p:blipFill>
        <p:spPr bwMode="auto">
          <a:xfrm>
            <a:off x="6688277" y="1009385"/>
            <a:ext cx="817562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4946374" y="1752842"/>
            <a:ext cx="0" cy="5857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780270" y="991952"/>
            <a:ext cx="0" cy="5857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636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262188" y="4419600"/>
          <a:ext cx="124301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287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charset="0"/>
                          <a:cs typeface="Arial" charset="0"/>
                        </a:rPr>
                        <a:t>1</a:t>
                      </a:r>
                      <a:endParaRPr lang="en-GB" sz="9600" dirty="0"/>
                    </a:p>
                    <a:p>
                      <a:pPr algn="ctr"/>
                      <a:endParaRPr lang="en-GB" dirty="0"/>
                    </a:p>
                  </a:txBody>
                  <a:tcPr marL="91495" marR="91495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3886200" y="4419600"/>
          <a:ext cx="12192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002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charset="0"/>
                          <a:cs typeface="Arial" charset="0"/>
                        </a:rPr>
                        <a:t>2</a:t>
                      </a:r>
                      <a:endParaRPr lang="en-GB" sz="96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en-GB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638800" y="4419600"/>
          <a:ext cx="12192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charset="0"/>
                          <a:cs typeface="Arial" charset="0"/>
                        </a:rPr>
                        <a:t>3</a:t>
                      </a:r>
                      <a:endParaRPr lang="en-GB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7502525" y="4419600"/>
          <a:ext cx="117475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4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charset="0"/>
                          <a:cs typeface="Arial" charset="0"/>
                        </a:rPr>
                        <a:t>4</a:t>
                      </a:r>
                      <a:endParaRPr lang="en-GB" dirty="0"/>
                    </a:p>
                  </a:txBody>
                  <a:tcPr marL="91478" marR="91478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" name="Picture 5" descr="C:\Users\Administrator\Desktop\44869174_183036162582820_239203665058778316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2" t="31195" r="40561" b="37608"/>
          <a:stretch>
            <a:fillRect/>
          </a:stretch>
        </p:blipFill>
        <p:spPr bwMode="auto">
          <a:xfrm>
            <a:off x="4014789" y="3463926"/>
            <a:ext cx="852487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:\Users\Administrator\Desktop\HỌI GIANG 20 THANG 11\ảnh\43661841_189976238599519_4548965636046323712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29938" r="38542" b="40125"/>
          <a:stretch>
            <a:fillRect/>
          </a:stretch>
        </p:blipFill>
        <p:spPr bwMode="auto">
          <a:xfrm>
            <a:off x="7681913" y="3417888"/>
            <a:ext cx="817562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 descr="C:\Users\Administrator\Desktop\HỌI GIANG 20 THANG 11\ảnh\44797717_539446993145638_3308828850489655296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8" t="29678" r="35756" b="40643"/>
          <a:stretch>
            <a:fillRect/>
          </a:stretch>
        </p:blipFill>
        <p:spPr bwMode="auto">
          <a:xfrm>
            <a:off x="5868988" y="3440114"/>
            <a:ext cx="8112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 descr="C:\Users\Administrator\Desktop\44869174_183036162582820_239203665058778316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2" t="31195" r="40561" b="37608"/>
          <a:stretch>
            <a:fillRect/>
          </a:stretch>
        </p:blipFill>
        <p:spPr bwMode="auto">
          <a:xfrm>
            <a:off x="4014789" y="2611438"/>
            <a:ext cx="852487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 descr="C:\Users\Administrator\Desktop\HỌI GIANG 20 THANG 11\ảnh\44797717_539446993145638_3308828850489655296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8" t="29678" r="35756" b="40643"/>
          <a:stretch>
            <a:fillRect/>
          </a:stretch>
        </p:blipFill>
        <p:spPr bwMode="auto">
          <a:xfrm>
            <a:off x="5868988" y="2647950"/>
            <a:ext cx="8112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 descr="C:\Users\Administrator\Desktop\HỌI GIANG 20 THANG 11\ảnh\44797717_539446993145638_3308828850489655296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8" t="29678" r="35756" b="40643"/>
          <a:stretch>
            <a:fillRect/>
          </a:stretch>
        </p:blipFill>
        <p:spPr bwMode="auto">
          <a:xfrm>
            <a:off x="5868988" y="1822450"/>
            <a:ext cx="8112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C:\Users\Administrator\Desktop\HỌI GIANG 20 THANG 11\ảnh\43661841_189976238599519_4548965636046323712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29938" r="38542" b="40125"/>
          <a:stretch>
            <a:fillRect/>
          </a:stretch>
        </p:blipFill>
        <p:spPr bwMode="auto">
          <a:xfrm>
            <a:off x="7681913" y="2659064"/>
            <a:ext cx="8175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 descr="C:\Users\Administrator\Desktop\HỌI GIANG 20 THANG 11\ảnh\43661841_189976238599519_4548965636046323712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29938" r="38542" b="40125"/>
          <a:stretch>
            <a:fillRect/>
          </a:stretch>
        </p:blipFill>
        <p:spPr bwMode="auto">
          <a:xfrm>
            <a:off x="7681913" y="1852613"/>
            <a:ext cx="817562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 descr="C:\Users\Administrator\Desktop\HỌI GIANG 20 THANG 11\ảnh\43661841_189976238599519_4548965636046323712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29938" r="38542" b="40125"/>
          <a:stretch>
            <a:fillRect/>
          </a:stretch>
        </p:blipFill>
        <p:spPr bwMode="auto">
          <a:xfrm>
            <a:off x="7681913" y="1093788"/>
            <a:ext cx="817562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3581400" y="3405189"/>
            <a:ext cx="0" cy="5857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029200" y="2574925"/>
            <a:ext cx="0" cy="5857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781800" y="1790700"/>
            <a:ext cx="0" cy="5857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8610600" y="1077914"/>
            <a:ext cx="0" cy="5857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l="19808" t="65764" r="40431" b="8588"/>
          <a:stretch/>
        </p:blipFill>
        <p:spPr>
          <a:xfrm>
            <a:off x="2448548" y="3440114"/>
            <a:ext cx="925513" cy="55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361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676400" y="2286000"/>
          <a:ext cx="15240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4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charset="0"/>
                          <a:cs typeface="Arial" charset="0"/>
                        </a:rPr>
                        <a:t>1</a:t>
                      </a:r>
                      <a:endParaRPr lang="en-GB" sz="9600" dirty="0"/>
                    </a:p>
                    <a:p>
                      <a:pPr algn="ctr"/>
                      <a:endParaRPr lang="en-GB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3429000" y="2286000"/>
          <a:ext cx="15240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4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600" b="1" dirty="0">
                          <a:solidFill>
                            <a:srgbClr val="FF0000"/>
                          </a:solidFill>
                          <a:latin typeface="Arial" charset="0"/>
                          <a:cs typeface="Arial" charset="0"/>
                        </a:rPr>
                        <a:t>2</a:t>
                      </a:r>
                      <a:endParaRPr lang="en-GB" sz="9600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en-GB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257800" y="2286000"/>
          <a:ext cx="15240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charset="0"/>
                          <a:cs typeface="Arial" charset="0"/>
                        </a:rPr>
                        <a:t>3</a:t>
                      </a:r>
                      <a:endParaRPr lang="en-GB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086600" y="2286000"/>
          <a:ext cx="15240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600" b="1" dirty="0">
                          <a:solidFill>
                            <a:srgbClr val="FF0000"/>
                          </a:solidFill>
                          <a:latin typeface="Arial" charset="0"/>
                          <a:cs typeface="Arial" charset="0"/>
                        </a:rPr>
                        <a:t>4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81213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69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04950" y="937726"/>
            <a:ext cx="91821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*Kiến thức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nhận biết và đếm đúng số lượng 4, nhận biết các số từ 1 đến 4, đọc đúng các số thứ tự trong phạm vi 4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*Kĩ năng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Phát triển kĩ năng đếm đúng thứ tự các số từ 1 đến 4, đếm không bỏ sót.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Rèn kĩ năng quan sát, tư duy, nhận biết cho trẻ.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biết đọc chính xác tên các chữ số 1,2,3, 4 nhận biết  chính xác vị trí các chữ số 1,2,3,4 điền đúng chữ số còn thiếu trong phạm vi 4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2140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6282" y="1326776"/>
            <a:ext cx="584498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</a:rPr>
              <a:t>Trò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chơi</a:t>
            </a:r>
            <a:r>
              <a:rPr lang="en-US" sz="4400" b="1" dirty="0">
                <a:solidFill>
                  <a:srgbClr val="002060"/>
                </a:solidFill>
              </a:rPr>
              <a:t>: </a:t>
            </a:r>
            <a:r>
              <a:rPr lang="en-US" sz="4400" b="1" dirty="0" err="1">
                <a:solidFill>
                  <a:srgbClr val="002060"/>
                </a:solidFill>
              </a:rPr>
              <a:t>Bé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nhanh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trí</a:t>
            </a:r>
            <a:endParaRPr lang="en-US" sz="4400" b="1" dirty="0">
              <a:solidFill>
                <a:srgbClr val="00206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57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522" y="127320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9693" y="317100"/>
            <a:ext cx="9998307" cy="10303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7884" y="371715"/>
            <a:ext cx="9684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</a:rPr>
              <a:t>Bé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hãy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điền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đúng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số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thứ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thự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còn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thiếu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vào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chỗ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trống</a:t>
            </a:r>
            <a:r>
              <a:rPr lang="en-US" sz="3200" b="1" dirty="0">
                <a:solidFill>
                  <a:srgbClr val="FFFF00"/>
                </a:solidFill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1280217" y="1867702"/>
            <a:ext cx="2110153" cy="28698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08457" y="1881550"/>
            <a:ext cx="2110153" cy="28698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89478" y="1881550"/>
            <a:ext cx="2110153" cy="28698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35032" y="1794143"/>
            <a:ext cx="12660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38787" y="1794143"/>
            <a:ext cx="6799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87527" y="4384920"/>
            <a:ext cx="12660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44488" y="4233834"/>
            <a:ext cx="6799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64830" y="4435561"/>
            <a:ext cx="10644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>
                <a:solidFill>
                  <a:srgbClr val="002060"/>
                </a:solidFill>
              </a:rPr>
              <a:t>2</a:t>
            </a:r>
          </a:p>
        </p:txBody>
      </p:sp>
      <p:pic>
        <p:nvPicPr>
          <p:cNvPr id="15" name="đồng hồ đếm ngượ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21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34599" y="127320"/>
            <a:ext cx="1206188" cy="12061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04296" y="1872850"/>
            <a:ext cx="2121592" cy="287756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820439" y="1971915"/>
            <a:ext cx="17725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>
                <a:solidFill>
                  <a:srgbClr val="7030A0"/>
                </a:solidFill>
              </a:rPr>
              <a:t>4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45009" y="3748119"/>
            <a:ext cx="3907875" cy="4804064"/>
          </a:xfrm>
          <a:prstGeom prst="rect">
            <a:avLst/>
          </a:prstGeom>
        </p:spPr>
      </p:pic>
      <p:pic>
        <p:nvPicPr>
          <p:cNvPr id="19" name="FILE_20211202_073542_Trang 2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689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00967" y="6257108"/>
            <a:ext cx="516033" cy="516033"/>
          </a:xfrm>
          <a:prstGeom prst="rect">
            <a:avLst/>
          </a:prstGeom>
        </p:spPr>
      </p:pic>
      <p:pic>
        <p:nvPicPr>
          <p:cNvPr id="20" name="be chon sai roo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559473" y="6257108"/>
            <a:ext cx="342130" cy="342130"/>
          </a:xfrm>
          <a:prstGeom prst="rect">
            <a:avLst/>
          </a:prstGeom>
        </p:spPr>
      </p:pic>
      <p:pic>
        <p:nvPicPr>
          <p:cNvPr id="21" name="be chon sai roo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394978" y="6209023"/>
            <a:ext cx="236486" cy="236486"/>
          </a:xfrm>
          <a:prstGeom prst="rect">
            <a:avLst/>
          </a:prstGeom>
        </p:spPr>
      </p:pic>
      <p:pic>
        <p:nvPicPr>
          <p:cNvPr id="22" name="be chon sai roo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097107" y="6040682"/>
            <a:ext cx="347468" cy="347468"/>
          </a:xfrm>
          <a:prstGeom prst="rect">
            <a:avLst/>
          </a:prstGeom>
        </p:spPr>
      </p:pic>
      <p:pic>
        <p:nvPicPr>
          <p:cNvPr id="23" name="be gioi qua chua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 flipH="1">
            <a:off x="7094758" y="6257108"/>
            <a:ext cx="279479" cy="27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7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9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mediacall" presetSubtype="0" fill="hold" nodeType="withEffect">
                                  <p:stCondLst>
                                    <p:cond delay="1525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8 -0.00787 L -0.17435 -0.378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6" y="-1851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90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97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97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97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6694" y="299432"/>
            <a:ext cx="9998307" cy="10303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3543" y="299432"/>
            <a:ext cx="9684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</a:rPr>
              <a:t>Bé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hãy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điền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đúng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số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thứ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thự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còn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thiếu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vào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chỗ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trống</a:t>
            </a:r>
            <a:r>
              <a:rPr lang="en-US" sz="3200" b="1" dirty="0">
                <a:solidFill>
                  <a:srgbClr val="FFFF00"/>
                </a:solidFill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1123440" y="1881550"/>
            <a:ext cx="2110153" cy="28698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559887" y="1867702"/>
            <a:ext cx="2110153" cy="28698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38474" y="1891371"/>
            <a:ext cx="2110153" cy="28698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449166" y="1806277"/>
            <a:ext cx="12660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30084" y="4338989"/>
            <a:ext cx="12660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58708" y="4213014"/>
            <a:ext cx="6799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29316" y="4295109"/>
            <a:ext cx="10644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66482" y="1764417"/>
            <a:ext cx="10644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>
                <a:solidFill>
                  <a:srgbClr val="002060"/>
                </a:solidFill>
              </a:rPr>
              <a:t>2</a:t>
            </a:r>
          </a:p>
        </p:txBody>
      </p:sp>
      <p:pic>
        <p:nvPicPr>
          <p:cNvPr id="16" name="đồng hồ đếm ngượ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27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76747" y="158508"/>
            <a:ext cx="1058091" cy="105809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317061" y="1891371"/>
            <a:ext cx="2110153" cy="28698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57593" y="3851496"/>
            <a:ext cx="3907875" cy="48040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05312" y="1216599"/>
            <a:ext cx="3907875" cy="4804064"/>
          </a:xfrm>
          <a:prstGeom prst="rect">
            <a:avLst/>
          </a:prstGeom>
        </p:spPr>
      </p:pic>
      <p:pic>
        <p:nvPicPr>
          <p:cNvPr id="19" name="FILE_20211202_073542_Trang2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289.999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92144" y="6209730"/>
            <a:ext cx="452137" cy="452137"/>
          </a:xfrm>
          <a:prstGeom prst="rect">
            <a:avLst/>
          </a:prstGeom>
        </p:spPr>
      </p:pic>
      <p:pic>
        <p:nvPicPr>
          <p:cNvPr id="20" name="be gioi qua chua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04983" y="6112737"/>
            <a:ext cx="307907" cy="307907"/>
          </a:xfrm>
          <a:prstGeom prst="rect">
            <a:avLst/>
          </a:prstGeom>
        </p:spPr>
      </p:pic>
      <p:pic>
        <p:nvPicPr>
          <p:cNvPr id="21" name="be chon sai rooi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897280" y="6270121"/>
            <a:ext cx="344522" cy="344522"/>
          </a:xfrm>
          <a:prstGeom prst="rect">
            <a:avLst/>
          </a:prstGeom>
        </p:spPr>
      </p:pic>
      <p:pic>
        <p:nvPicPr>
          <p:cNvPr id="22" name="be chon sai rooi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93909" y="6209730"/>
            <a:ext cx="348598" cy="348598"/>
          </a:xfrm>
          <a:prstGeom prst="rect">
            <a:avLst/>
          </a:prstGeom>
        </p:spPr>
      </p:pic>
      <p:pic>
        <p:nvPicPr>
          <p:cNvPr id="23" name="be chon sai rooi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78159" y="6020662"/>
            <a:ext cx="359573" cy="35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6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97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97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97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29167E-6 3.33333E-6 L 0.38281 -0.3358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1" y="-1680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90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6694" y="299432"/>
            <a:ext cx="9998307" cy="10303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3543" y="299432"/>
            <a:ext cx="9684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</a:rPr>
              <a:t>Bé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hãy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điền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đúng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số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thứ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thự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còn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thiếu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vào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chỗ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trống</a:t>
            </a:r>
            <a:r>
              <a:rPr lang="en-US" sz="3200" b="1" dirty="0">
                <a:solidFill>
                  <a:srgbClr val="FFFF00"/>
                </a:solidFill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1225888" y="1881550"/>
            <a:ext cx="2110153" cy="28698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576256" y="1881550"/>
            <a:ext cx="2110153" cy="28698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05847" y="1867702"/>
            <a:ext cx="2110153" cy="28698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432312" y="1794614"/>
            <a:ext cx="6799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97543" y="4295109"/>
            <a:ext cx="12660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19279" y="4295109"/>
            <a:ext cx="6799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95137" y="4145394"/>
            <a:ext cx="10644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62532" y="1871446"/>
            <a:ext cx="10644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>
                <a:solidFill>
                  <a:srgbClr val="002060"/>
                </a:solidFill>
              </a:rPr>
              <a:t>2</a:t>
            </a:r>
          </a:p>
        </p:txBody>
      </p:sp>
      <p:pic>
        <p:nvPicPr>
          <p:cNvPr id="16" name="đồng hồ đếm ngượ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33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29406" y="0"/>
            <a:ext cx="1162594" cy="11625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99881" y="1881550"/>
            <a:ext cx="2121592" cy="28836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70383" y="1183638"/>
            <a:ext cx="3907875" cy="48040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88053" y="3748119"/>
            <a:ext cx="3907875" cy="4804064"/>
          </a:xfrm>
          <a:prstGeom prst="rect">
            <a:avLst/>
          </a:prstGeom>
        </p:spPr>
      </p:pic>
      <p:pic>
        <p:nvPicPr>
          <p:cNvPr id="19" name="FILE_20211202_073626_Trang2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213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24128" y="6359856"/>
            <a:ext cx="498143" cy="498143"/>
          </a:xfrm>
          <a:prstGeom prst="rect">
            <a:avLst/>
          </a:prstGeom>
        </p:spPr>
      </p:pic>
      <p:pic>
        <p:nvPicPr>
          <p:cNvPr id="20" name="be chon sai roo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 flipH="1">
            <a:off x="9247732" y="6079777"/>
            <a:ext cx="304800" cy="304800"/>
          </a:xfrm>
          <a:prstGeom prst="rect">
            <a:avLst/>
          </a:prstGeom>
        </p:spPr>
      </p:pic>
      <p:pic>
        <p:nvPicPr>
          <p:cNvPr id="21" name="be chon sai roo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276470" y="6250675"/>
            <a:ext cx="218118" cy="218118"/>
          </a:xfrm>
          <a:prstGeom prst="rect">
            <a:avLst/>
          </a:prstGeom>
        </p:spPr>
      </p:pic>
      <p:pic>
        <p:nvPicPr>
          <p:cNvPr id="22" name="be chon sai roo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26532" y="6250675"/>
            <a:ext cx="325932" cy="325932"/>
          </a:xfrm>
          <a:prstGeom prst="rect">
            <a:avLst/>
          </a:prstGeom>
        </p:spPr>
      </p:pic>
      <p:pic>
        <p:nvPicPr>
          <p:cNvPr id="23" name="be gioi qua chua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96505" y="6359856"/>
            <a:ext cx="276814" cy="27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5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mediacall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19000"/>
                                  </p:stCondLst>
                                  <p:childTnLst>
                                    <p:animMotion origin="layout" path="M -0.09128 0.01135 L -0.23008 -0.3467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0" y="-1791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90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97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97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97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6694" y="299432"/>
            <a:ext cx="9998307" cy="10303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3543" y="299432"/>
            <a:ext cx="9684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1225888" y="1881550"/>
            <a:ext cx="2110153" cy="28698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76256" y="1881550"/>
            <a:ext cx="2110153" cy="28698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05847" y="1867702"/>
            <a:ext cx="2110153" cy="28698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32312" y="1794614"/>
            <a:ext cx="6799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97543" y="4295109"/>
            <a:ext cx="12660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19279" y="4295109"/>
            <a:ext cx="6799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95137" y="4145394"/>
            <a:ext cx="10644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62532" y="1871446"/>
            <a:ext cx="10644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16" name="đồng hồ đếm ngượ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22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29406" y="0"/>
            <a:ext cx="1162594" cy="11625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99881" y="1881550"/>
            <a:ext cx="2121592" cy="2883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88053" y="3748119"/>
            <a:ext cx="3907875" cy="480406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615970" y="1889037"/>
            <a:ext cx="12660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17" name="FILE_20211202_073625_Trang2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49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6016" y="6318912"/>
            <a:ext cx="539087" cy="539087"/>
          </a:xfrm>
          <a:prstGeom prst="rect">
            <a:avLst/>
          </a:prstGeom>
        </p:spPr>
      </p:pic>
      <p:pic>
        <p:nvPicPr>
          <p:cNvPr id="20" name="be gioi qua chua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 flipV="1">
            <a:off x="9248564" y="6267163"/>
            <a:ext cx="142620" cy="142620"/>
          </a:xfrm>
          <a:prstGeom prst="rect">
            <a:avLst/>
          </a:prstGeom>
        </p:spPr>
      </p:pic>
      <p:pic>
        <p:nvPicPr>
          <p:cNvPr id="21" name="be chon sai rooi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737190" y="6318911"/>
            <a:ext cx="266117" cy="266117"/>
          </a:xfrm>
          <a:prstGeom prst="rect">
            <a:avLst/>
          </a:prstGeom>
        </p:spPr>
      </p:pic>
      <p:pic>
        <p:nvPicPr>
          <p:cNvPr id="22" name="be chon sai rooi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197927" y="6141492"/>
            <a:ext cx="304800" cy="304800"/>
          </a:xfrm>
          <a:prstGeom prst="rect">
            <a:avLst/>
          </a:prstGeom>
        </p:spPr>
      </p:pic>
      <p:pic>
        <p:nvPicPr>
          <p:cNvPr id="23" name="be chon sai rooi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69568" y="6141492"/>
            <a:ext cx="221207" cy="22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1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3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mediacall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90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97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7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97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18750"/>
                                  </p:stCondLst>
                                  <p:childTnLst>
                                    <p:animMotion origin="layout" path="M -4.16667E-6 7.40741E-7 L 0.19519 -0.37153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53" y="-1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508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6839" y="1300766"/>
            <a:ext cx="57182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00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Tài Liệu Học Tập Mùa Học, đơn Giản, Màu Xanh Da Trời, Bông Hoa Hình nền  Vector để tải xuống miễn phí"/>
          <p:cNvPicPr>
            <a:picLocks noGrp="1" noChangeAspect="1" noChangeArrowheads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35030" y="1061761"/>
            <a:ext cx="6697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5465" y="1703891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14234" y="1703891"/>
            <a:ext cx="10431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71792" y="1646646"/>
            <a:ext cx="9659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6039" y="4067668"/>
            <a:ext cx="2359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</a:rPr>
              <a:t>A: </a:t>
            </a:r>
            <a:r>
              <a:rPr lang="en-US" sz="5400" b="1" dirty="0" err="1">
                <a:solidFill>
                  <a:srgbClr val="002060"/>
                </a:solidFill>
              </a:rPr>
              <a:t>Số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>
                <a:solidFill>
                  <a:schemeClr val="accent2"/>
                </a:solidFill>
              </a:rPr>
              <a:t>3</a:t>
            </a:r>
            <a:r>
              <a:rPr lang="en-US" sz="5400" b="1" dirty="0"/>
              <a:t>     </a:t>
            </a:r>
            <a:endParaRPr lang="en-US" sz="5400" b="1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07550" y="4271749"/>
            <a:ext cx="54971" cy="725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60793" y="4113823"/>
            <a:ext cx="2448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</a:rPr>
              <a:t>B: </a:t>
            </a:r>
            <a:r>
              <a:rPr lang="en-US" sz="5400" b="1" dirty="0" err="1">
                <a:solidFill>
                  <a:srgbClr val="002060"/>
                </a:solidFill>
              </a:rPr>
              <a:t>Số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>
                <a:solidFill>
                  <a:srgbClr val="FF0000"/>
                </a:solidFill>
              </a:rPr>
              <a:t>2</a:t>
            </a:r>
            <a:endParaRPr lang="en-US" sz="5400" dirty="0"/>
          </a:p>
        </p:txBody>
      </p:sp>
      <p:sp>
        <p:nvSpPr>
          <p:cNvPr id="16" name="TextBox 15"/>
          <p:cNvSpPr txBox="1"/>
          <p:nvPr/>
        </p:nvSpPr>
        <p:spPr>
          <a:xfrm>
            <a:off x="8592604" y="4102728"/>
            <a:ext cx="25011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</a:rPr>
              <a:t>C: </a:t>
            </a:r>
            <a:r>
              <a:rPr lang="en-US" sz="5400" b="1" dirty="0" err="1">
                <a:solidFill>
                  <a:srgbClr val="002060"/>
                </a:solidFill>
              </a:rPr>
              <a:t>Số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05492" y="1646646"/>
            <a:ext cx="940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7030A0"/>
                </a:solidFill>
              </a:rPr>
              <a:t>4</a:t>
            </a:r>
          </a:p>
        </p:txBody>
      </p:sp>
      <p:pic>
        <p:nvPicPr>
          <p:cNvPr id="9" name="be chon sai ro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11575" y="4575488"/>
            <a:ext cx="417470" cy="417470"/>
          </a:xfrm>
          <a:prstGeom prst="rect">
            <a:avLst/>
          </a:prstGeom>
        </p:spPr>
      </p:pic>
      <p:pic>
        <p:nvPicPr>
          <p:cNvPr id="10" name="be chon sai ro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76968" y="4453677"/>
            <a:ext cx="380455" cy="380455"/>
          </a:xfrm>
          <a:prstGeom prst="rect">
            <a:avLst/>
          </a:prstGeom>
        </p:spPr>
      </p:pic>
      <p:pic>
        <p:nvPicPr>
          <p:cNvPr id="11" name="be gioi qua chua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13735" y="4564393"/>
            <a:ext cx="398755" cy="398755"/>
          </a:xfrm>
          <a:prstGeom prst="rect">
            <a:avLst/>
          </a:prstGeom>
        </p:spPr>
      </p:pic>
      <p:pic>
        <p:nvPicPr>
          <p:cNvPr id="17" name="đồng hồ đếm ngược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>
                  <p14:trim end="524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5000" y="977880"/>
            <a:ext cx="1077933" cy="1077933"/>
          </a:xfrm>
          <a:prstGeom prst="rect">
            <a:avLst/>
          </a:prstGeom>
        </p:spPr>
      </p:pic>
      <p:pic>
        <p:nvPicPr>
          <p:cNvPr id="12" name="FILE_20211202_073653_Trang26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end="863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93482" y="6428095"/>
            <a:ext cx="479307" cy="47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9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mediacall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9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9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90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6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đồng hồ đếm ngượ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66965" y="4773053"/>
            <a:ext cx="1403910" cy="140391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46" y="-1"/>
            <a:ext cx="12192000" cy="6857999"/>
          </a:xfrm>
          <a:prstGeom prst="rect">
            <a:avLst/>
          </a:prstGeom>
          <a:ln cmpd="sng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187388" y="1057835"/>
            <a:ext cx="7548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Câu</a:t>
            </a:r>
            <a:r>
              <a:rPr lang="en-US" sz="3600" b="1" dirty="0">
                <a:solidFill>
                  <a:srgbClr val="002060"/>
                </a:solidFill>
              </a:rPr>
              <a:t> 2: </a:t>
            </a:r>
            <a:r>
              <a:rPr lang="en-US" sz="3600" b="1" dirty="0" err="1">
                <a:solidFill>
                  <a:srgbClr val="002060"/>
                </a:solidFill>
              </a:rPr>
              <a:t>Số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liền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trước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số</a:t>
            </a:r>
            <a:r>
              <a:rPr lang="en-US" sz="3600" b="1" dirty="0">
                <a:solidFill>
                  <a:srgbClr val="002060"/>
                </a:solidFill>
              </a:rPr>
              <a:t> 3 </a:t>
            </a:r>
            <a:r>
              <a:rPr lang="en-US" sz="3600" b="1" dirty="0" err="1">
                <a:solidFill>
                  <a:srgbClr val="002060"/>
                </a:solidFill>
              </a:rPr>
              <a:t>là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số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mấy</a:t>
            </a:r>
            <a:r>
              <a:rPr lang="en-US" sz="3600" b="1" dirty="0">
                <a:solidFill>
                  <a:srgbClr val="002060"/>
                </a:solidFill>
              </a:rPr>
              <a:t> 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70311" y="1859339"/>
            <a:ext cx="16674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67250" y="1825625"/>
            <a:ext cx="19722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52282" y="1825625"/>
            <a:ext cx="16853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C000"/>
                </a:solidFill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12819" y="4001294"/>
            <a:ext cx="1919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A. </a:t>
            </a:r>
            <a:r>
              <a:rPr lang="en-US" sz="4800" b="1" dirty="0" err="1">
                <a:solidFill>
                  <a:srgbClr val="002060"/>
                </a:solidFill>
              </a:rPr>
              <a:t>số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>
                <a:solidFill>
                  <a:srgbClr val="FFC000"/>
                </a:solidFill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20235" y="4001294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B. </a:t>
            </a:r>
            <a:r>
              <a:rPr lang="en-US" sz="4800" b="1" dirty="0" err="1">
                <a:solidFill>
                  <a:srgbClr val="002060"/>
                </a:solidFill>
              </a:rPr>
              <a:t>Số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60441" y="4001294"/>
            <a:ext cx="2294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C. </a:t>
            </a:r>
            <a:r>
              <a:rPr lang="en-US" sz="4800" b="1" dirty="0" err="1">
                <a:solidFill>
                  <a:srgbClr val="002060"/>
                </a:solidFill>
              </a:rPr>
              <a:t>Số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>
                <a:solidFill>
                  <a:srgbClr val="00B050"/>
                </a:solidFill>
              </a:rPr>
              <a:t>1</a:t>
            </a:r>
          </a:p>
        </p:txBody>
      </p:sp>
      <p:pic>
        <p:nvPicPr>
          <p:cNvPr id="13" name="đồng hồ đếm ngược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1">
                  <p14:trim end="522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2494" y="1027906"/>
            <a:ext cx="1049003" cy="104900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107029" y="1859339"/>
            <a:ext cx="940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7030A0"/>
                </a:solidFill>
              </a:rPr>
              <a:t>4</a:t>
            </a:r>
          </a:p>
        </p:txBody>
      </p:sp>
      <p:pic>
        <p:nvPicPr>
          <p:cNvPr id="3" name="be gioi qua chuan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07975" y="4576172"/>
            <a:ext cx="382452" cy="382452"/>
          </a:xfrm>
          <a:prstGeom prst="rect">
            <a:avLst/>
          </a:prstGeom>
        </p:spPr>
      </p:pic>
      <p:pic>
        <p:nvPicPr>
          <p:cNvPr id="16" name="be chon sai rooi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71713" y="4542872"/>
            <a:ext cx="405768" cy="405768"/>
          </a:xfrm>
          <a:prstGeom prst="rect">
            <a:avLst/>
          </a:prstGeom>
        </p:spPr>
      </p:pic>
      <p:pic>
        <p:nvPicPr>
          <p:cNvPr id="17" name="be chon sai rooi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13699" y="4597464"/>
            <a:ext cx="351176" cy="351176"/>
          </a:xfrm>
          <a:prstGeom prst="rect">
            <a:avLst/>
          </a:prstGeom>
        </p:spPr>
      </p:pic>
      <p:pic>
        <p:nvPicPr>
          <p:cNvPr id="15" name="FILE_20211202_073653_Trang27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end="1030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6277" y="6176963"/>
            <a:ext cx="442400" cy="4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8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9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9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9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97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đồng hồ đếm ngượ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07841" y="4613929"/>
            <a:ext cx="1563034" cy="156303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7055" y="1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61882" y="896471"/>
            <a:ext cx="80682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</a:rPr>
              <a:t>Câu</a:t>
            </a:r>
            <a:r>
              <a:rPr lang="en-US" sz="4400" b="1" dirty="0">
                <a:solidFill>
                  <a:srgbClr val="002060"/>
                </a:solidFill>
              </a:rPr>
              <a:t> 3: </a:t>
            </a:r>
            <a:r>
              <a:rPr lang="en-US" sz="4400" b="1" dirty="0" err="1">
                <a:solidFill>
                  <a:srgbClr val="002060"/>
                </a:solidFill>
              </a:rPr>
              <a:t>Số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liền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sau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số</a:t>
            </a:r>
            <a:r>
              <a:rPr lang="en-US" sz="4400" b="1" dirty="0">
                <a:solidFill>
                  <a:srgbClr val="002060"/>
                </a:solidFill>
              </a:rPr>
              <a:t> 2 </a:t>
            </a:r>
            <a:r>
              <a:rPr lang="en-US" sz="4400" b="1" dirty="0" err="1">
                <a:solidFill>
                  <a:srgbClr val="002060"/>
                </a:solidFill>
              </a:rPr>
              <a:t>là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số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mấy</a:t>
            </a:r>
            <a:r>
              <a:rPr lang="en-US" sz="44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61882" y="1434656"/>
            <a:ext cx="2085013" cy="25666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36930" y="1463406"/>
            <a:ext cx="2085013" cy="25666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94326" y="1416639"/>
            <a:ext cx="2328874" cy="25666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10115" y="3896295"/>
            <a:ext cx="2432515" cy="12863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48800" y="3896294"/>
            <a:ext cx="2444708" cy="12863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07987" y="3970745"/>
            <a:ext cx="2572735" cy="12863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909317" y="1463406"/>
            <a:ext cx="2085013" cy="2566638"/>
          </a:xfrm>
          <a:prstGeom prst="rect">
            <a:avLst/>
          </a:prstGeom>
        </p:spPr>
      </p:pic>
      <p:pic>
        <p:nvPicPr>
          <p:cNvPr id="13" name="be chon sai ro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696871" y="4706603"/>
            <a:ext cx="304800" cy="304800"/>
          </a:xfrm>
          <a:prstGeom prst="rect">
            <a:avLst/>
          </a:prstGeom>
        </p:spPr>
      </p:pic>
      <p:pic>
        <p:nvPicPr>
          <p:cNvPr id="14" name="be chon sai ro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741750" y="4481662"/>
            <a:ext cx="393910" cy="393910"/>
          </a:xfrm>
          <a:prstGeom prst="rect">
            <a:avLst/>
          </a:prstGeom>
        </p:spPr>
      </p:pic>
      <p:pic>
        <p:nvPicPr>
          <p:cNvPr id="15" name="be gioi qua chua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061883" y="4817660"/>
            <a:ext cx="365936" cy="365936"/>
          </a:xfrm>
          <a:prstGeom prst="rect">
            <a:avLst/>
          </a:prstGeom>
        </p:spPr>
      </p:pic>
      <p:pic>
        <p:nvPicPr>
          <p:cNvPr id="17" name="FILE_20211202_073653_Trang28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end="6103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842171" y="6387151"/>
            <a:ext cx="429349" cy="429349"/>
          </a:xfrm>
          <a:prstGeom prst="rect">
            <a:avLst/>
          </a:prstGeom>
        </p:spPr>
      </p:pic>
      <p:pic>
        <p:nvPicPr>
          <p:cNvPr id="18" name="đồng hồ đếm ngược">
            <a:hlinkClick r:id="" action="ppaction://media"/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1">
                  <p14:trim end="524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6799" y="1027906"/>
            <a:ext cx="1077933" cy="107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8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5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mediacall" presetSubtype="0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9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97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90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đồng hồ đếm ngượ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19538" y="1825625"/>
            <a:ext cx="4351337" cy="435133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3647" y="878541"/>
            <a:ext cx="84806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</a:rPr>
              <a:t>Câu</a:t>
            </a:r>
            <a:r>
              <a:rPr lang="en-US" sz="4400" b="1" dirty="0">
                <a:solidFill>
                  <a:srgbClr val="002060"/>
                </a:solidFill>
              </a:rPr>
              <a:t> 4: </a:t>
            </a:r>
            <a:r>
              <a:rPr lang="en-US" sz="4400" b="1" dirty="0" err="1">
                <a:solidFill>
                  <a:srgbClr val="002060"/>
                </a:solidFill>
              </a:rPr>
              <a:t>số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liền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sau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số</a:t>
            </a:r>
            <a:r>
              <a:rPr lang="en-US" sz="4400" b="1" dirty="0">
                <a:solidFill>
                  <a:srgbClr val="002060"/>
                </a:solidFill>
              </a:rPr>
              <a:t> 3 </a:t>
            </a:r>
            <a:r>
              <a:rPr lang="en-US" sz="4400" b="1" dirty="0" err="1">
                <a:solidFill>
                  <a:srgbClr val="002060"/>
                </a:solidFill>
              </a:rPr>
              <a:t>là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số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mấy</a:t>
            </a:r>
            <a:r>
              <a:rPr lang="en-US" sz="44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55225" y="4001294"/>
            <a:ext cx="2432515" cy="12863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31599" y="4001293"/>
            <a:ext cx="2444708" cy="12863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02727" y="1778222"/>
            <a:ext cx="2085013" cy="25666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72364" y="1672744"/>
            <a:ext cx="2085013" cy="25666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57377" y="1715450"/>
            <a:ext cx="2328874" cy="2566638"/>
          </a:xfrm>
          <a:prstGeom prst="rect">
            <a:avLst/>
          </a:prstGeom>
        </p:spPr>
      </p:pic>
      <p:pic>
        <p:nvPicPr>
          <p:cNvPr id="14" name="đồng hồ đếm ngược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1">
                  <p14:trim end="523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2482" y="858957"/>
            <a:ext cx="1077933" cy="107793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38349" y="2055813"/>
            <a:ext cx="940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7030A0"/>
                </a:solidFill>
              </a:rPr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96384" y="4119958"/>
            <a:ext cx="2277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C. </a:t>
            </a:r>
            <a:r>
              <a:rPr lang="en-US" sz="4800" b="1" dirty="0" err="1">
                <a:solidFill>
                  <a:srgbClr val="002060"/>
                </a:solidFill>
              </a:rPr>
              <a:t>Số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>
                <a:solidFill>
                  <a:srgbClr val="7030A0"/>
                </a:solidFill>
              </a:rPr>
              <a:t>4</a:t>
            </a:r>
          </a:p>
        </p:txBody>
      </p:sp>
      <p:pic>
        <p:nvPicPr>
          <p:cNvPr id="11" name="be gioi qua chuan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938349" y="4630804"/>
            <a:ext cx="400610" cy="400610"/>
          </a:xfrm>
          <a:prstGeom prst="rect">
            <a:avLst/>
          </a:prstGeom>
        </p:spPr>
      </p:pic>
      <p:pic>
        <p:nvPicPr>
          <p:cNvPr id="16" name="be chon sai rooi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342965" y="4588527"/>
            <a:ext cx="389095" cy="389095"/>
          </a:xfrm>
          <a:prstGeom prst="rect">
            <a:avLst/>
          </a:prstGeom>
        </p:spPr>
      </p:pic>
      <p:pic>
        <p:nvPicPr>
          <p:cNvPr id="17" name="be chon sai rooi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276268" y="4585648"/>
            <a:ext cx="391975" cy="391975"/>
          </a:xfrm>
          <a:prstGeom prst="rect">
            <a:avLst/>
          </a:prstGeom>
        </p:spPr>
      </p:pic>
      <p:pic>
        <p:nvPicPr>
          <p:cNvPr id="8" name="FILE_20211202_073738_Trang 29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end="10198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971468" y="6387151"/>
            <a:ext cx="399411" cy="39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3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mediacall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90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9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97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15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69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52600" y="1064161"/>
            <a:ext cx="8153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II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 dùng của cô: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Bài giảng điện tử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Nhạc bài hát ” Tập đếm”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 dùng của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Đồ chơi đủ cho số lượng trẻ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Thẻ số từ 1- 4.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6512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9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3728" y="992724"/>
            <a:ext cx="81099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sz="4000" b="1" dirty="0" err="1">
                <a:solidFill>
                  <a:schemeClr val="accent6"/>
                </a:solidFill>
              </a:rPr>
              <a:t>Ổn</a:t>
            </a:r>
            <a:r>
              <a:rPr lang="en-US" sz="4000" b="1" dirty="0">
                <a:solidFill>
                  <a:schemeClr val="accent6"/>
                </a:solidFill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</a:rPr>
              <a:t>định</a:t>
            </a:r>
            <a:r>
              <a:rPr lang="en-US" sz="4000" b="1" dirty="0">
                <a:solidFill>
                  <a:schemeClr val="accent6"/>
                </a:solidFill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</a:rPr>
              <a:t>tổ</a:t>
            </a:r>
            <a:r>
              <a:rPr lang="en-US" sz="4000" b="1" dirty="0">
                <a:solidFill>
                  <a:schemeClr val="accent6"/>
                </a:solidFill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</a:rPr>
              <a:t>chức</a:t>
            </a:r>
            <a:r>
              <a:rPr lang="en-US" sz="4000" b="1" dirty="0">
                <a:solidFill>
                  <a:schemeClr val="accent6"/>
                </a:solidFill>
              </a:rPr>
              <a:t>:</a:t>
            </a:r>
          </a:p>
          <a:p>
            <a:r>
              <a:rPr lang="en-US" sz="4000" b="1" dirty="0" err="1">
                <a:solidFill>
                  <a:schemeClr val="accent6"/>
                </a:solidFill>
              </a:rPr>
              <a:t>Cô</a:t>
            </a:r>
            <a:r>
              <a:rPr lang="en-US" sz="4000" b="1" dirty="0">
                <a:solidFill>
                  <a:schemeClr val="accent6"/>
                </a:solidFill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</a:rPr>
              <a:t>và</a:t>
            </a:r>
            <a:r>
              <a:rPr lang="en-US" sz="4000" b="1" dirty="0">
                <a:solidFill>
                  <a:schemeClr val="accent6"/>
                </a:solidFill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</a:rPr>
              <a:t>trẻ</a:t>
            </a:r>
            <a:r>
              <a:rPr lang="en-US" sz="4000" b="1" dirty="0">
                <a:solidFill>
                  <a:schemeClr val="accent6"/>
                </a:solidFill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</a:rPr>
              <a:t>hát</a:t>
            </a:r>
            <a:r>
              <a:rPr lang="en-US" sz="4000" b="1" dirty="0">
                <a:solidFill>
                  <a:schemeClr val="accent6"/>
                </a:solidFill>
              </a:rPr>
              <a:t> </a:t>
            </a:r>
            <a:r>
              <a:rPr lang="en-US" sz="4000" b="1" dirty="0" err="1" smtClean="0">
                <a:solidFill>
                  <a:schemeClr val="accent6"/>
                </a:solidFill>
              </a:rPr>
              <a:t>bài</a:t>
            </a:r>
            <a:r>
              <a:rPr lang="en-US" sz="4000" b="1" dirty="0" smtClean="0">
                <a:solidFill>
                  <a:schemeClr val="accent6"/>
                </a:solidFill>
              </a:rPr>
              <a:t> </a:t>
            </a:r>
            <a:r>
              <a:rPr lang="en-US" sz="4000" b="1" dirty="0" err="1" smtClean="0">
                <a:solidFill>
                  <a:schemeClr val="accent6"/>
                </a:solidFill>
              </a:rPr>
              <a:t>hát</a:t>
            </a:r>
            <a:r>
              <a:rPr lang="en-US" sz="4000" b="1" dirty="0" smtClean="0">
                <a:solidFill>
                  <a:schemeClr val="accent6"/>
                </a:solidFill>
              </a:rPr>
              <a:t> : “</a:t>
            </a:r>
            <a:r>
              <a:rPr lang="en-US" sz="4000" b="1" dirty="0" err="1" smtClean="0">
                <a:solidFill>
                  <a:schemeClr val="accent6"/>
                </a:solidFill>
              </a:rPr>
              <a:t>Tập</a:t>
            </a:r>
            <a:r>
              <a:rPr lang="en-US" sz="4000" b="1" dirty="0" smtClean="0">
                <a:solidFill>
                  <a:schemeClr val="accent6"/>
                </a:solidFill>
              </a:rPr>
              <a:t> </a:t>
            </a:r>
            <a:r>
              <a:rPr lang="en-US" sz="4000" b="1" dirty="0" err="1" smtClean="0">
                <a:solidFill>
                  <a:schemeClr val="accent6"/>
                </a:solidFill>
              </a:rPr>
              <a:t>đếm</a:t>
            </a:r>
            <a:r>
              <a:rPr lang="en-US" sz="4000" b="1" dirty="0" smtClean="0">
                <a:solidFill>
                  <a:schemeClr val="accent6"/>
                </a:solidFill>
              </a:rPr>
              <a:t>”</a:t>
            </a:r>
            <a:endParaRPr lang="en-US" sz="40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10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ap d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379" y="109182"/>
            <a:ext cx="12064621" cy="663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4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8621" y="1122363"/>
            <a:ext cx="78747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6"/>
                </a:solidFill>
              </a:rPr>
              <a:t>- </a:t>
            </a:r>
            <a:r>
              <a:rPr lang="en-US" sz="4000" b="1" dirty="0" err="1" smtClean="0">
                <a:solidFill>
                  <a:schemeClr val="accent6"/>
                </a:solidFill>
              </a:rPr>
              <a:t>Cô</a:t>
            </a:r>
            <a:r>
              <a:rPr lang="en-US" sz="4000" b="1" dirty="0" smtClean="0">
                <a:solidFill>
                  <a:schemeClr val="accent6"/>
                </a:solidFill>
              </a:rPr>
              <a:t> </a:t>
            </a:r>
            <a:r>
              <a:rPr lang="en-US" sz="4000" b="1" dirty="0" err="1" smtClean="0">
                <a:solidFill>
                  <a:schemeClr val="accent6"/>
                </a:solidFill>
              </a:rPr>
              <a:t>và</a:t>
            </a:r>
            <a:r>
              <a:rPr lang="en-US" sz="4000" b="1" dirty="0" smtClean="0">
                <a:solidFill>
                  <a:schemeClr val="accent6"/>
                </a:solidFill>
              </a:rPr>
              <a:t> </a:t>
            </a:r>
            <a:r>
              <a:rPr lang="en-US" sz="4000" b="1" dirty="0" err="1" smtClean="0">
                <a:solidFill>
                  <a:schemeClr val="accent6"/>
                </a:solidFill>
              </a:rPr>
              <a:t>các</a:t>
            </a:r>
            <a:r>
              <a:rPr lang="en-US" sz="4000" b="1" dirty="0" smtClean="0">
                <a:solidFill>
                  <a:schemeClr val="accent6"/>
                </a:solidFill>
              </a:rPr>
              <a:t> con </a:t>
            </a:r>
            <a:r>
              <a:rPr lang="en-US" sz="4000" b="1" dirty="0" err="1" smtClean="0">
                <a:solidFill>
                  <a:schemeClr val="accent6"/>
                </a:solidFill>
              </a:rPr>
              <a:t>vừa</a:t>
            </a:r>
            <a:r>
              <a:rPr lang="en-US" sz="4000" b="1" dirty="0" smtClean="0">
                <a:solidFill>
                  <a:schemeClr val="accent6"/>
                </a:solidFill>
              </a:rPr>
              <a:t> </a:t>
            </a:r>
            <a:r>
              <a:rPr lang="en-US" sz="4000" b="1" dirty="0" err="1" smtClean="0">
                <a:solidFill>
                  <a:schemeClr val="accent6"/>
                </a:solidFill>
              </a:rPr>
              <a:t>hát</a:t>
            </a:r>
            <a:r>
              <a:rPr lang="en-US" sz="4000" b="1" dirty="0" smtClean="0">
                <a:solidFill>
                  <a:schemeClr val="accent6"/>
                </a:solidFill>
              </a:rPr>
              <a:t> </a:t>
            </a:r>
            <a:r>
              <a:rPr lang="en-US" sz="4000" b="1" dirty="0" err="1" smtClean="0">
                <a:solidFill>
                  <a:schemeClr val="accent6"/>
                </a:solidFill>
              </a:rPr>
              <a:t>bài</a:t>
            </a:r>
            <a:r>
              <a:rPr lang="en-US" sz="4000" b="1" dirty="0" smtClean="0">
                <a:solidFill>
                  <a:schemeClr val="accent6"/>
                </a:solidFill>
              </a:rPr>
              <a:t> </a:t>
            </a:r>
            <a:r>
              <a:rPr lang="en-US" sz="4000" b="1" dirty="0" err="1" smtClean="0">
                <a:solidFill>
                  <a:schemeClr val="accent6"/>
                </a:solidFill>
              </a:rPr>
              <a:t>hát</a:t>
            </a:r>
            <a:r>
              <a:rPr lang="en-US" sz="4000" b="1" dirty="0" smtClean="0">
                <a:solidFill>
                  <a:schemeClr val="accent6"/>
                </a:solidFill>
              </a:rPr>
              <a:t> </a:t>
            </a:r>
            <a:r>
              <a:rPr lang="en-US" sz="4000" b="1" dirty="0" err="1" smtClean="0">
                <a:solidFill>
                  <a:schemeClr val="accent6"/>
                </a:solidFill>
              </a:rPr>
              <a:t>gì</a:t>
            </a:r>
            <a:r>
              <a:rPr lang="en-US" sz="4000" b="1" dirty="0" smtClean="0">
                <a:solidFill>
                  <a:schemeClr val="accent6"/>
                </a:solidFill>
              </a:rPr>
              <a:t> ?</a:t>
            </a:r>
          </a:p>
          <a:p>
            <a:r>
              <a:rPr lang="en-US" sz="4000" b="1" dirty="0" smtClean="0">
                <a:solidFill>
                  <a:schemeClr val="accent6"/>
                </a:solidFill>
              </a:rPr>
              <a:t>- </a:t>
            </a:r>
            <a:r>
              <a:rPr lang="en-US" sz="4000" b="1" dirty="0" err="1" smtClean="0">
                <a:solidFill>
                  <a:schemeClr val="accent6"/>
                </a:solidFill>
              </a:rPr>
              <a:t>Bài</a:t>
            </a:r>
            <a:r>
              <a:rPr lang="en-US" sz="4000" b="1" dirty="0" smtClean="0">
                <a:solidFill>
                  <a:schemeClr val="accent6"/>
                </a:solidFill>
              </a:rPr>
              <a:t> </a:t>
            </a:r>
            <a:r>
              <a:rPr lang="en-US" sz="4000" b="1" dirty="0" err="1" smtClean="0">
                <a:solidFill>
                  <a:schemeClr val="accent6"/>
                </a:solidFill>
              </a:rPr>
              <a:t>hát</a:t>
            </a:r>
            <a:r>
              <a:rPr lang="en-US" sz="4000" b="1" dirty="0" smtClean="0">
                <a:solidFill>
                  <a:schemeClr val="accent6"/>
                </a:solidFill>
              </a:rPr>
              <a:t> </a:t>
            </a:r>
            <a:r>
              <a:rPr lang="en-US" sz="4000" b="1" dirty="0" err="1" smtClean="0">
                <a:solidFill>
                  <a:schemeClr val="accent6"/>
                </a:solidFill>
              </a:rPr>
              <a:t>nói</a:t>
            </a:r>
            <a:r>
              <a:rPr lang="en-US" sz="4000" b="1" dirty="0" smtClean="0">
                <a:solidFill>
                  <a:schemeClr val="accent6"/>
                </a:solidFill>
              </a:rPr>
              <a:t> </a:t>
            </a:r>
            <a:r>
              <a:rPr lang="en-US" sz="4000" b="1" dirty="0" err="1" smtClean="0">
                <a:solidFill>
                  <a:schemeClr val="accent6"/>
                </a:solidFill>
              </a:rPr>
              <a:t>về</a:t>
            </a:r>
            <a:r>
              <a:rPr lang="en-US" sz="4000" b="1" dirty="0" smtClean="0">
                <a:solidFill>
                  <a:schemeClr val="accent6"/>
                </a:solidFill>
              </a:rPr>
              <a:t> </a:t>
            </a:r>
            <a:r>
              <a:rPr lang="en-US" sz="4000" b="1" dirty="0" err="1" smtClean="0">
                <a:solidFill>
                  <a:schemeClr val="accent6"/>
                </a:solidFill>
              </a:rPr>
              <a:t>điều</a:t>
            </a:r>
            <a:r>
              <a:rPr lang="en-US" sz="4000" b="1" dirty="0" smtClean="0">
                <a:solidFill>
                  <a:schemeClr val="accent6"/>
                </a:solidFill>
              </a:rPr>
              <a:t> </a:t>
            </a:r>
            <a:r>
              <a:rPr lang="en-US" sz="4000" b="1" dirty="0" err="1" smtClean="0">
                <a:solidFill>
                  <a:schemeClr val="accent6"/>
                </a:solidFill>
              </a:rPr>
              <a:t>gì</a:t>
            </a:r>
            <a:r>
              <a:rPr lang="en-US" sz="4000" b="1" dirty="0" smtClean="0">
                <a:solidFill>
                  <a:schemeClr val="accent6"/>
                </a:solidFill>
              </a:rPr>
              <a:t> ?</a:t>
            </a:r>
            <a:endParaRPr lang="en-US" sz="40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97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7217" y="1608277"/>
            <a:ext cx="8017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/>
                </a:solidFill>
              </a:rPr>
              <a:t>II</a:t>
            </a:r>
            <a:r>
              <a:rPr lang="en-US" sz="4000" b="1" dirty="0" smtClean="0">
                <a:solidFill>
                  <a:schemeClr val="accent6"/>
                </a:solidFill>
              </a:rPr>
              <a:t>. </a:t>
            </a:r>
            <a:r>
              <a:rPr lang="en-US" sz="4000" b="1" dirty="0" err="1" smtClean="0">
                <a:solidFill>
                  <a:schemeClr val="accent6"/>
                </a:solidFill>
              </a:rPr>
              <a:t>Ôn</a:t>
            </a:r>
            <a:r>
              <a:rPr lang="en-US" sz="4000" b="1" dirty="0" smtClean="0">
                <a:solidFill>
                  <a:schemeClr val="accent6"/>
                </a:solidFill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</a:rPr>
              <a:t>nhận</a:t>
            </a:r>
            <a:r>
              <a:rPr lang="en-US" sz="4000" b="1" dirty="0">
                <a:solidFill>
                  <a:schemeClr val="accent6"/>
                </a:solidFill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</a:rPr>
              <a:t>biết</a:t>
            </a:r>
            <a:r>
              <a:rPr lang="en-US" sz="4000" b="1" dirty="0">
                <a:solidFill>
                  <a:schemeClr val="accent6"/>
                </a:solidFill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</a:rPr>
              <a:t>các</a:t>
            </a:r>
            <a:r>
              <a:rPr lang="en-US" sz="4000" b="1" dirty="0">
                <a:solidFill>
                  <a:schemeClr val="accent6"/>
                </a:solidFill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</a:rPr>
              <a:t>số</a:t>
            </a:r>
            <a:r>
              <a:rPr lang="en-US" sz="4000" b="1" dirty="0">
                <a:solidFill>
                  <a:schemeClr val="accent6"/>
                </a:solidFill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</a:rPr>
              <a:t>và</a:t>
            </a:r>
            <a:r>
              <a:rPr lang="en-US" sz="4000" b="1" dirty="0">
                <a:solidFill>
                  <a:schemeClr val="accent6"/>
                </a:solidFill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</a:rPr>
              <a:t>đếm</a:t>
            </a:r>
            <a:r>
              <a:rPr lang="en-US" sz="4000" b="1" dirty="0">
                <a:solidFill>
                  <a:schemeClr val="accent6"/>
                </a:solidFill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</a:rPr>
              <a:t>đến</a:t>
            </a:r>
            <a:r>
              <a:rPr lang="en-US" sz="4000" b="1" dirty="0">
                <a:solidFill>
                  <a:schemeClr val="accent6"/>
                </a:solidFill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92959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200 Hình Nền PowerPoint Thuyết Trình Đẹp - Đề án 2020 - Tổng Hợp Chia Sẻ  Hình ảnh, Tranh Vẽ, Biểu Mẫu Trong Lĩnh Vực Giáo Dụ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6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894749" y="1122363"/>
            <a:ext cx="1931831" cy="2254831"/>
            <a:chOff x="7894749" y="1122363"/>
            <a:chExt cx="1931831" cy="2254831"/>
          </a:xfrm>
        </p:grpSpPr>
        <p:sp>
          <p:nvSpPr>
            <p:cNvPr id="5" name="Rectangle 4"/>
            <p:cNvSpPr/>
            <p:nvPr/>
          </p:nvSpPr>
          <p:spPr>
            <a:xfrm>
              <a:off x="7894749" y="1122363"/>
              <a:ext cx="1931831" cy="225483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279343" y="1203337"/>
              <a:ext cx="1311965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0" b="1" dirty="0">
                  <a:latin typeface=".VnAvant" panose="020B7200000000000000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8" name="Picture 2" descr="Hướng dẫn cách xem hình 3D động vật bằng tính năng Google 3D Animals và AR  Objec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250" r="99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10" t="21036" b="30488"/>
          <a:stretch/>
        </p:blipFill>
        <p:spPr bwMode="auto">
          <a:xfrm>
            <a:off x="1058091" y="922026"/>
            <a:ext cx="2573383" cy="25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3422" y="877617"/>
            <a:ext cx="2572735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1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Hình nền Powerpoint đẹp tạo nên một Slide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8208498" y="1969777"/>
            <a:ext cx="1941342" cy="2419343"/>
            <a:chOff x="8208498" y="1969777"/>
            <a:chExt cx="1941342" cy="2419343"/>
          </a:xfrm>
        </p:grpSpPr>
        <p:sp>
          <p:nvSpPr>
            <p:cNvPr id="5" name="Rectangle 4"/>
            <p:cNvSpPr/>
            <p:nvPr/>
          </p:nvSpPr>
          <p:spPr>
            <a:xfrm>
              <a:off x="8208498" y="1969777"/>
              <a:ext cx="1941342" cy="2387282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482818" y="2296239"/>
              <a:ext cx="1392702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0" b="1" dirty="0">
                  <a:latin typeface=".VnAvant" panose="020B7200000000000000" pitchFamily="34" charset="0"/>
                </a:rPr>
                <a:t>3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1524000" y="1659988"/>
            <a:ext cx="4693920" cy="3221501"/>
          </a:xfrm>
          <a:prstGeom prst="rect">
            <a:avLst/>
          </a:prstGeo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000" l="10000" r="68400"/>
                    </a14:imgEffect>
                  </a14:imgLayer>
                </a14:imgProps>
              </a:ext>
            </a:extLst>
          </a:blip>
          <a:srcRect l="17188" r="34685"/>
          <a:stretch/>
        </p:blipFill>
        <p:spPr>
          <a:xfrm>
            <a:off x="1524000" y="2105538"/>
            <a:ext cx="1407415" cy="19420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3701" y="2152455"/>
            <a:ext cx="1408298" cy="19447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4861" y="2191022"/>
            <a:ext cx="1408298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3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45304847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</TotalTime>
  <Words>309</Words>
  <Application>Microsoft Office PowerPoint</Application>
  <PresentationFormat>Widescreen</PresentationFormat>
  <Paragraphs>86</Paragraphs>
  <Slides>30</Slides>
  <Notes>0</Notes>
  <HiddenSlides>0</HiddenSlides>
  <MMClips>50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.VnAvant</vt:lpstr>
      <vt:lpstr>Arial</vt:lpstr>
      <vt:lpstr>Calibri</vt:lpstr>
      <vt:lpstr>Calibri Light</vt:lpstr>
      <vt:lpstr>Times New Roman</vt:lpstr>
      <vt:lpstr>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Administrator</cp:lastModifiedBy>
  <cp:revision>70</cp:revision>
  <dcterms:created xsi:type="dcterms:W3CDTF">2021-10-26T12:05:45Z</dcterms:created>
  <dcterms:modified xsi:type="dcterms:W3CDTF">2021-12-04T16:22:00Z</dcterms:modified>
</cp:coreProperties>
</file>