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3A8F-4E64-42F1-9392-12C4786DBDD5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4843-B531-454B-8ACE-E0A41E630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19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3A8F-4E64-42F1-9392-12C4786DBDD5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4843-B531-454B-8ACE-E0A41E630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0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3A8F-4E64-42F1-9392-12C4786DBDD5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4843-B531-454B-8ACE-E0A41E630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3A8F-4E64-42F1-9392-12C4786DBDD5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4843-B531-454B-8ACE-E0A41E630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9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3A8F-4E64-42F1-9392-12C4786DBDD5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4843-B531-454B-8ACE-E0A41E630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6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3A8F-4E64-42F1-9392-12C4786DBDD5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4843-B531-454B-8ACE-E0A41E630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8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3A8F-4E64-42F1-9392-12C4786DBDD5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4843-B531-454B-8ACE-E0A41E630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2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3A8F-4E64-42F1-9392-12C4786DBDD5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4843-B531-454B-8ACE-E0A41E630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2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3A8F-4E64-42F1-9392-12C4786DBDD5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4843-B531-454B-8ACE-E0A41E630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3A8F-4E64-42F1-9392-12C4786DBDD5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4843-B531-454B-8ACE-E0A41E630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54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3A8F-4E64-42F1-9392-12C4786DBDD5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4843-B531-454B-8ACE-E0A41E630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7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03A8F-4E64-42F1-9392-12C4786DBDD5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C4843-B531-454B-8ACE-E0A41E630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4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8690" y="1187669"/>
            <a:ext cx="9459310" cy="133481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430900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r>
              <a:rPr lang="en-US" sz="7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7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7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sz="7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7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7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hị</a:t>
            </a:r>
            <a:r>
              <a:rPr lang="en-US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endParaRPr lang="en-US" sz="7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2021- 2022</a:t>
            </a: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083"/>
            <a:ext cx="12749048" cy="69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1" y="361805"/>
            <a:ext cx="8988971" cy="6085488"/>
          </a:xfrm>
        </p:spPr>
        <p:txBody>
          <a:bodyPr>
            <a:norm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4" y="0"/>
            <a:ext cx="12403445" cy="6858000"/>
          </a:xfrm>
        </p:spPr>
      </p:pic>
      <p:sp>
        <p:nvSpPr>
          <p:cNvPr id="9" name="Rectangle 8"/>
          <p:cNvSpPr/>
          <p:nvPr/>
        </p:nvSpPr>
        <p:spPr>
          <a:xfrm>
            <a:off x="2259724" y="2312276"/>
            <a:ext cx="82190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FF0000"/>
                </a:solidFill>
                <a:latin typeface="+mj-lt"/>
              </a:rPr>
              <a:t>I. Mục đích- Yêu cầu: </a:t>
            </a:r>
            <a:br>
              <a:rPr lang="vi-VN" dirty="0">
                <a:solidFill>
                  <a:srgbClr val="FF0000"/>
                </a:solidFill>
                <a:latin typeface="+mj-lt"/>
              </a:rPr>
            </a:br>
            <a:r>
              <a:rPr lang="vi-VN" dirty="0">
                <a:solidFill>
                  <a:srgbClr val="FF0000"/>
                </a:solidFill>
                <a:latin typeface="+mj-lt"/>
              </a:rPr>
              <a:t>1. Kiến thức:</a:t>
            </a:r>
            <a:br>
              <a:rPr lang="vi-VN" dirty="0">
                <a:solidFill>
                  <a:srgbClr val="FF0000"/>
                </a:solidFill>
                <a:latin typeface="+mj-lt"/>
              </a:rPr>
            </a:br>
            <a:r>
              <a:rPr lang="vi-VN" dirty="0">
                <a:latin typeface="+mj-lt"/>
              </a:rPr>
              <a:t>- Củng cố biểu tượng con cá cho trẻ.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- Trẻ biết tô nét và tô màu con cá.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/>
            </a:r>
            <a:br>
              <a:rPr lang="vi-VN" dirty="0">
                <a:latin typeface="+mj-lt"/>
              </a:rPr>
            </a:br>
            <a:r>
              <a:rPr lang="vi-VN" dirty="0">
                <a:solidFill>
                  <a:srgbClr val="FF0000"/>
                </a:solidFill>
                <a:latin typeface="+mj-lt"/>
              </a:rPr>
              <a:t>2. Kĩ năng:</a:t>
            </a:r>
            <a:br>
              <a:rPr lang="vi-VN" dirty="0">
                <a:solidFill>
                  <a:srgbClr val="FF0000"/>
                </a:solidFill>
                <a:latin typeface="+mj-lt"/>
              </a:rPr>
            </a:br>
            <a:r>
              <a:rPr lang="vi-VN" dirty="0">
                <a:latin typeface="+mj-lt"/>
              </a:rPr>
              <a:t>- Phát triển kĩ năng tô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dirty="0" smtClean="0">
                <a:latin typeface="+mj-lt"/>
              </a:rPr>
              <a:t> </a:t>
            </a:r>
            <a:r>
              <a:rPr lang="vi-VN" dirty="0">
                <a:latin typeface="+mj-lt"/>
              </a:rPr>
              <a:t>cong tròn khép kín, nét cong.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- Trẻ biết phối màu để tô cho bức tranh đẹp.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- Rèn cho trẻ tư thế ngồi học ngay ngắn, cách cầm bút và di màu.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/>
            </a:r>
            <a:br>
              <a:rPr lang="vi-VN" dirty="0">
                <a:latin typeface="+mj-lt"/>
              </a:rPr>
            </a:br>
            <a:r>
              <a:rPr lang="vi-VN" dirty="0">
                <a:solidFill>
                  <a:srgbClr val="FF0000"/>
                </a:solidFill>
                <a:latin typeface="+mj-lt"/>
              </a:rPr>
              <a:t>3. Thái độ:</a:t>
            </a:r>
            <a:br>
              <a:rPr lang="vi-VN" dirty="0">
                <a:solidFill>
                  <a:srgbClr val="FF0000"/>
                </a:solidFill>
                <a:latin typeface="+mj-lt"/>
              </a:rPr>
            </a:br>
            <a:r>
              <a:rPr lang="vi-VN" dirty="0">
                <a:latin typeface="+mj-lt"/>
              </a:rPr>
              <a:t>- Trẻ hứng thú tạo ra sản phẩm đẹp.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- Trẻ biết giữ gì sản phẩm của mình, của bạn.</a:t>
            </a:r>
          </a:p>
        </p:txBody>
      </p:sp>
    </p:spTree>
    <p:extLst>
      <p:ext uri="{BB962C8B-B14F-4D97-AF65-F5344CB8AC3E}">
        <p14:creationId xmlns:p14="http://schemas.microsoft.com/office/powerpoint/2010/main" val="45319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1972" y="462455"/>
            <a:ext cx="8841827" cy="192911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8869"/>
          </a:xfrm>
        </p:spPr>
      </p:pic>
      <p:sp>
        <p:nvSpPr>
          <p:cNvPr id="5" name="Rectangle 4"/>
          <p:cNvSpPr/>
          <p:nvPr/>
        </p:nvSpPr>
        <p:spPr>
          <a:xfrm>
            <a:off x="4046483" y="1513490"/>
            <a:ext cx="50975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+mj-lt"/>
              </a:rPr>
              <a:t>II. Chuẩn bị: </a:t>
            </a:r>
            <a:br>
              <a:rPr lang="vi-VN" sz="2000" dirty="0">
                <a:solidFill>
                  <a:srgbClr val="FF0000"/>
                </a:solidFill>
                <a:latin typeface="+mj-lt"/>
              </a:rPr>
            </a:br>
            <a:r>
              <a:rPr lang="vi-VN" sz="2000" dirty="0">
                <a:solidFill>
                  <a:srgbClr val="FF0000"/>
                </a:solidFill>
                <a:latin typeface="+mj-lt"/>
              </a:rPr>
              <a:t>1. Đồ dùng của cô:</a:t>
            </a:r>
            <a:br>
              <a:rPr lang="vi-VN" sz="2000" dirty="0">
                <a:solidFill>
                  <a:srgbClr val="FF0000"/>
                </a:solidFill>
                <a:latin typeface="+mj-lt"/>
              </a:rPr>
            </a:br>
            <a:r>
              <a:rPr lang="vi-VN" sz="2000" dirty="0">
                <a:latin typeface="+mj-lt"/>
              </a:rPr>
              <a:t>- Tranh mẫu của cô.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Nhạc bài hát “ cá vàng bơi”.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Giá treo sản phẩm.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/>
            </a:r>
            <a:br>
              <a:rPr lang="vi-VN" sz="2000" dirty="0">
                <a:latin typeface="+mj-lt"/>
              </a:rPr>
            </a:br>
            <a:r>
              <a:rPr lang="vi-VN" sz="2000" dirty="0">
                <a:solidFill>
                  <a:srgbClr val="FF0000"/>
                </a:solidFill>
                <a:latin typeface="+mj-lt"/>
              </a:rPr>
              <a:t>2.Đồ </a:t>
            </a:r>
            <a:r>
              <a:rPr lang="vi-V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+mj-lt"/>
              </a:rPr>
              <a:t>trẻ:</a:t>
            </a:r>
            <a:br>
              <a:rPr lang="vi-VN" sz="2000" dirty="0">
                <a:solidFill>
                  <a:srgbClr val="FF0000"/>
                </a:solidFill>
                <a:latin typeface="+mj-lt"/>
              </a:rPr>
            </a:br>
            <a:r>
              <a:rPr lang="vi-VN" sz="2000" dirty="0">
                <a:latin typeface="+mj-lt"/>
              </a:rPr>
              <a:t>- Vở bé hoạt động tạo hình.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Bút chì, bút sáp màu.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Bàn ghế.</a:t>
            </a:r>
            <a:br>
              <a:rPr lang="vi-VN" sz="2000" dirty="0">
                <a:latin typeface="+mj-lt"/>
              </a:rPr>
            </a:b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163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913"/>
            <a:ext cx="12297102" cy="7008292"/>
          </a:xfrm>
        </p:spPr>
      </p:pic>
      <p:sp>
        <p:nvSpPr>
          <p:cNvPr id="5" name="Rectangle 4"/>
          <p:cNvSpPr/>
          <p:nvPr/>
        </p:nvSpPr>
        <p:spPr>
          <a:xfrm>
            <a:off x="4151585" y="147145"/>
            <a:ext cx="52446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chức:</a:t>
            </a:r>
            <a:b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 và trẻ hát bài: “ Cá vàng bơi”.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-Trò chuyện về nội dung bài hát.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a vang bo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087" y="1070475"/>
            <a:ext cx="12104913" cy="59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1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1931"/>
          </a:xfrm>
        </p:spPr>
      </p:pic>
      <p:sp>
        <p:nvSpPr>
          <p:cNvPr id="9" name="Rectangle 8"/>
          <p:cNvSpPr/>
          <p:nvPr/>
        </p:nvSpPr>
        <p:spPr>
          <a:xfrm>
            <a:off x="4351282" y="199697"/>
            <a:ext cx="4792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FF0000"/>
                </a:solidFill>
                <a:latin typeface="+mj-lt"/>
              </a:rPr>
              <a:t>2. Phương pháp, hình thức tổ chức:</a:t>
            </a:r>
            <a:br>
              <a:rPr lang="vi-VN" dirty="0">
                <a:solidFill>
                  <a:srgbClr val="FF0000"/>
                </a:solidFill>
                <a:latin typeface="+mj-lt"/>
              </a:rPr>
            </a:br>
            <a:r>
              <a:rPr lang="vi-VN" dirty="0">
                <a:solidFill>
                  <a:srgbClr val="FF0000"/>
                </a:solidFill>
                <a:latin typeface="+mj-lt"/>
              </a:rPr>
              <a:t>* HĐ1:Quan sát tranh, đàm thoại: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" y="977462"/>
            <a:ext cx="12034345" cy="58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2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4740166" y="365125"/>
            <a:ext cx="2382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*HĐ2.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4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722179" y="1555531"/>
            <a:ext cx="67686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HĐ3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hú Ếch Con Nhạc Thiếu Nhi Không Lờ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2054" y="48440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5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6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3090041" y="2690336"/>
            <a:ext cx="79563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HĐ4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Cho 2-3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55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192000" cy="6492875"/>
          </a:xfrm>
        </p:spPr>
      </p:pic>
      <p:sp>
        <p:nvSpPr>
          <p:cNvPr id="5" name="Rectangle 4"/>
          <p:cNvSpPr/>
          <p:nvPr/>
        </p:nvSpPr>
        <p:spPr>
          <a:xfrm>
            <a:off x="3636578" y="924910"/>
            <a:ext cx="55074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Kết thúc: Chuyển hoạt động</a:t>
            </a:r>
            <a:b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/>
              <a:t/>
            </a:r>
            <a:br>
              <a:rPr lang="vi-VN" dirty="0"/>
            </a:br>
            <a:r>
              <a:rPr lang="vi-VN" dirty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vi-VN" sz="3600" dirty="0" smtClean="0">
                <a:latin typeface="+mj-lt"/>
              </a:rPr>
              <a:t>Cảm </a:t>
            </a:r>
            <a:r>
              <a:rPr lang="vi-VN" sz="3600" dirty="0">
                <a:latin typeface="+mj-lt"/>
              </a:rPr>
              <a:t>ơn các cô và các con 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085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151</Words>
  <Application>Microsoft Office PowerPoint</Application>
  <PresentationFormat>Widescreen</PresentationFormat>
  <Paragraphs>27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PHÒNG GIÁO DỤC VÀ ĐÀO TẠO QUẬN LONG BIÊN TRƯỜNG MẦM NON GIANG BIÊN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GIANG BIÊN</dc:title>
  <dc:creator>Admin</dc:creator>
  <cp:lastModifiedBy>Admin</cp:lastModifiedBy>
  <cp:revision>15</cp:revision>
  <dcterms:created xsi:type="dcterms:W3CDTF">2021-11-20T08:59:14Z</dcterms:created>
  <dcterms:modified xsi:type="dcterms:W3CDTF">2021-11-20T16:11:51Z</dcterms:modified>
</cp:coreProperties>
</file>