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1686" y="-2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CA8B3219-F5CD-44D5-A08E-2D9FA96AC08E}" type="datetimeFigureOut">
              <a:rPr lang="vi-VN" smtClean="0"/>
              <a:t>08/05/2021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A8B3219-F5CD-44D5-A08E-2D9FA96AC08E}" type="datetimeFigureOut">
              <a:rPr lang="vi-VN" smtClean="0"/>
              <a:t>08/05/2021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A8B3219-F5CD-44D5-A08E-2D9FA96AC08E}" type="datetimeFigureOut">
              <a:rPr lang="vi-VN" smtClean="0"/>
              <a:t>08/05/2021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A8B3219-F5CD-44D5-A08E-2D9FA96AC08E}" type="datetimeFigureOut">
              <a:rPr lang="vi-VN" smtClean="0"/>
              <a:t>08/05/2021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8B3219-F5CD-44D5-A08E-2D9FA96AC08E}" type="datetimeFigureOut">
              <a:rPr lang="vi-VN" smtClean="0"/>
              <a:t>08/05/2021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CA8B3219-F5CD-44D5-A08E-2D9FA96AC08E}" type="datetimeFigureOut">
              <a:rPr lang="vi-VN" smtClean="0"/>
              <a:t>08/05/2021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CA8B3219-F5CD-44D5-A08E-2D9FA96AC08E}" type="datetimeFigureOut">
              <a:rPr lang="vi-VN" smtClean="0"/>
              <a:t>08/05/2021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CA8B3219-F5CD-44D5-A08E-2D9FA96AC08E}" type="datetimeFigureOut">
              <a:rPr lang="vi-VN" smtClean="0"/>
              <a:t>08/05/2021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8B3219-F5CD-44D5-A08E-2D9FA96AC08E}" type="datetimeFigureOut">
              <a:rPr lang="vi-VN" smtClean="0"/>
              <a:t>08/05/2021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8B3219-F5CD-44D5-A08E-2D9FA96AC08E}" type="datetimeFigureOut">
              <a:rPr lang="vi-VN" smtClean="0"/>
              <a:t>08/05/2021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8B3219-F5CD-44D5-A08E-2D9FA96AC08E}" type="datetimeFigureOut">
              <a:rPr lang="vi-VN" smtClean="0"/>
              <a:t>08/05/2021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6593BF5-CFA6-47E0-9639-C6AC220CB57B}" type="slidenum">
              <a:rPr lang="vi-VN" smtClean="0"/>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8B3219-F5CD-44D5-A08E-2D9FA96AC08E}" type="datetimeFigureOut">
              <a:rPr lang="vi-VN" smtClean="0"/>
              <a:t>08/05/2021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593BF5-CFA6-47E0-9639-C6AC220CB57B}"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Cute Powerpoint Wallpaper - Collection of cute backgrounds for Powerpoint  Slid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pic>
        <p:nvPicPr>
          <p:cNvPr id="1028" name="Picture 4" descr="Kittiphon Supan (if_005) - Profile | Pinterest"/>
          <p:cNvPicPr>
            <a:picLocks noChangeAspect="1" noChangeArrowheads="1"/>
          </p:cNvPicPr>
          <p:nvPr/>
        </p:nvPicPr>
        <p:blipFill>
          <a:blip r:embed="rId2"/>
          <a:srcRect/>
          <a:stretch>
            <a:fillRect/>
          </a:stretch>
        </p:blipFill>
        <p:spPr bwMode="auto">
          <a:xfrm>
            <a:off x="-1" y="0"/>
            <a:ext cx="9144001" cy="6858000"/>
          </a:xfrm>
          <a:prstGeom prst="rect">
            <a:avLst/>
          </a:prstGeom>
          <a:noFill/>
        </p:spPr>
      </p:pic>
      <p:sp>
        <p:nvSpPr>
          <p:cNvPr id="6" name="Title 5"/>
          <p:cNvSpPr>
            <a:spLocks noGrp="1"/>
          </p:cNvSpPr>
          <p:nvPr>
            <p:ph type="title"/>
          </p:nvPr>
        </p:nvSpPr>
        <p:spPr>
          <a:xfrm>
            <a:off x="396552" y="620688"/>
            <a:ext cx="9144000" cy="1143000"/>
          </a:xfrm>
        </p:spPr>
        <p:txBody>
          <a:bodyPr>
            <a:normAutofit/>
          </a:bodyPr>
          <a:lstStyle/>
          <a:p>
            <a:r>
              <a:rPr lang="en-US" sz="2000" b="1" dirty="0" smtClean="0">
                <a:solidFill>
                  <a:srgbClr val="002060"/>
                </a:solidFill>
                <a:latin typeface="Times New Roman" pitchFamily="18" charset="0"/>
                <a:cs typeface="Times New Roman" pitchFamily="18" charset="0"/>
              </a:rPr>
              <a:t>PHÒNG GIÁO DỤC VÀ ĐÀO TẠO QUẬN LONG BIÊN</a:t>
            </a:r>
            <a:br>
              <a:rPr lang="en-US" sz="2000" b="1" dirty="0" smtClean="0">
                <a:solidFill>
                  <a:srgbClr val="002060"/>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TRƯỜNG MẦM NON GIANG BIÊN</a:t>
            </a:r>
            <a:endParaRPr lang="vi-VN" sz="2000" b="1" dirty="0">
              <a:solidFill>
                <a:srgbClr val="002060"/>
              </a:solidFill>
              <a:latin typeface="Times New Roman" pitchFamily="18" charset="0"/>
              <a:cs typeface="Times New Roman" pitchFamily="18" charset="0"/>
            </a:endParaRPr>
          </a:p>
        </p:txBody>
      </p:sp>
      <p:sp>
        <p:nvSpPr>
          <p:cNvPr id="7" name="Title 5"/>
          <p:cNvSpPr txBox="1">
            <a:spLocks/>
          </p:cNvSpPr>
          <p:nvPr/>
        </p:nvSpPr>
        <p:spPr>
          <a:xfrm>
            <a:off x="0" y="2143116"/>
            <a:ext cx="9144000" cy="1143000"/>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0" normalizeH="0" baseline="0" noProof="0" dirty="0" smtClean="0">
                <a:ln>
                  <a:noFill/>
                </a:ln>
                <a:solidFill>
                  <a:srgbClr val="FF0000"/>
                </a:solidFill>
                <a:effectLst/>
                <a:uLnTx/>
                <a:uFillTx/>
                <a:latin typeface="Times New Roman" pitchFamily="18" charset="0"/>
                <a:ea typeface="+mj-ea"/>
                <a:cs typeface="Times New Roman" pitchFamily="18" charset="0"/>
              </a:rPr>
              <a:t>GIÁO</a:t>
            </a:r>
            <a:r>
              <a:rPr kumimoji="0" lang="en-US" sz="4800" b="1" i="0" u="none" strike="noStrike" kern="1200" cap="none" spc="0" normalizeH="0" noProof="0" dirty="0" smtClean="0">
                <a:ln>
                  <a:noFill/>
                </a:ln>
                <a:solidFill>
                  <a:srgbClr val="FF0000"/>
                </a:solidFill>
                <a:effectLst/>
                <a:uLnTx/>
                <a:uFillTx/>
                <a:latin typeface="Times New Roman" pitchFamily="18" charset="0"/>
                <a:ea typeface="+mj-ea"/>
                <a:cs typeface="Times New Roman" pitchFamily="18" charset="0"/>
              </a:rPr>
              <a:t> ÁN</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2800" b="1" baseline="0" dirty="0" smtClean="0">
                <a:solidFill>
                  <a:srgbClr val="FF0000"/>
                </a:solidFill>
                <a:latin typeface="Times New Roman" pitchFamily="18" charset="0"/>
                <a:ea typeface="+mj-ea"/>
                <a:cs typeface="Times New Roman" pitchFamily="18" charset="0"/>
              </a:rPr>
              <a:t>LĨNH</a:t>
            </a:r>
            <a:r>
              <a:rPr lang="en-US" sz="2800" b="1" dirty="0" smtClean="0">
                <a:solidFill>
                  <a:srgbClr val="FF0000"/>
                </a:solidFill>
                <a:latin typeface="Times New Roman" pitchFamily="18" charset="0"/>
                <a:ea typeface="+mj-ea"/>
                <a:cs typeface="Times New Roman" pitchFamily="18" charset="0"/>
              </a:rPr>
              <a:t> VỰC PHÁT TRIỂN THẨM MĨ</a:t>
            </a:r>
            <a:endParaRPr kumimoji="0" lang="vi-VN" sz="2800" b="1" i="0" u="none" strike="noStrike" kern="1200" cap="none" spc="0" normalizeH="0" baseline="0" noProof="0" dirty="0" smtClean="0">
              <a:ln>
                <a:noFill/>
              </a:ln>
              <a:solidFill>
                <a:srgbClr val="FF0000"/>
              </a:solidFill>
              <a:effectLst/>
              <a:uLnTx/>
              <a:uFillTx/>
              <a:latin typeface="Times New Roman" pitchFamily="18" charset="0"/>
              <a:ea typeface="+mj-ea"/>
              <a:cs typeface="Times New Roman" pitchFamily="18" charset="0"/>
            </a:endParaRPr>
          </a:p>
        </p:txBody>
      </p:sp>
      <p:sp>
        <p:nvSpPr>
          <p:cNvPr id="8" name="Title 5"/>
          <p:cNvSpPr txBox="1">
            <a:spLocks/>
          </p:cNvSpPr>
          <p:nvPr/>
        </p:nvSpPr>
        <p:spPr>
          <a:xfrm>
            <a:off x="0" y="3643314"/>
            <a:ext cx="9144000" cy="1928826"/>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US" sz="2800" b="1" dirty="0" smtClean="0">
                <a:solidFill>
                  <a:srgbClr val="0070C0"/>
                </a:solidFill>
                <a:latin typeface="Times New Roman" pitchFamily="18" charset="0"/>
                <a:ea typeface="+mj-ea"/>
                <a:cs typeface="Times New Roman" pitchFamily="18" charset="0"/>
              </a:rPr>
              <a:t>	</a:t>
            </a:r>
            <a:r>
              <a:rPr lang="en-US" sz="2800" b="1" dirty="0" err="1" smtClean="0">
                <a:solidFill>
                  <a:srgbClr val="0070C0"/>
                </a:solidFill>
                <a:latin typeface="Times New Roman" pitchFamily="18" charset="0"/>
                <a:ea typeface="+mj-ea"/>
                <a:cs typeface="Times New Roman" pitchFamily="18" charset="0"/>
              </a:rPr>
              <a:t>Đề</a:t>
            </a:r>
            <a:r>
              <a:rPr lang="en-US" sz="2800" b="1" dirty="0" smtClean="0">
                <a:solidFill>
                  <a:srgbClr val="0070C0"/>
                </a:solidFill>
                <a:latin typeface="Times New Roman" pitchFamily="18" charset="0"/>
                <a:ea typeface="+mj-ea"/>
                <a:cs typeface="Times New Roman" pitchFamily="18" charset="0"/>
              </a:rPr>
              <a:t> </a:t>
            </a:r>
            <a:r>
              <a:rPr lang="en-US" sz="2800" b="1" dirty="0" err="1" smtClean="0">
                <a:solidFill>
                  <a:srgbClr val="0070C0"/>
                </a:solidFill>
                <a:latin typeface="Times New Roman" pitchFamily="18" charset="0"/>
                <a:ea typeface="+mj-ea"/>
                <a:cs typeface="Times New Roman" pitchFamily="18" charset="0"/>
              </a:rPr>
              <a:t>tài</a:t>
            </a:r>
            <a:r>
              <a:rPr lang="en-US" sz="2800" b="1" dirty="0" smtClean="0">
                <a:solidFill>
                  <a:srgbClr val="0070C0"/>
                </a:solidFill>
                <a:latin typeface="Times New Roman" pitchFamily="18" charset="0"/>
                <a:ea typeface="+mj-ea"/>
                <a:cs typeface="Times New Roman" pitchFamily="18" charset="0"/>
              </a:rPr>
              <a:t>		: </a:t>
            </a:r>
            <a:r>
              <a:rPr lang="en-US" sz="2800" b="1" dirty="0" err="1" smtClean="0">
                <a:solidFill>
                  <a:srgbClr val="0070C0"/>
                </a:solidFill>
                <a:latin typeface="Times New Roman" pitchFamily="18" charset="0"/>
                <a:ea typeface="+mj-ea"/>
                <a:cs typeface="Times New Roman" pitchFamily="18" charset="0"/>
              </a:rPr>
              <a:t>Dạy</a:t>
            </a:r>
            <a:r>
              <a:rPr lang="en-US" sz="2800" b="1" dirty="0" smtClean="0">
                <a:solidFill>
                  <a:srgbClr val="0070C0"/>
                </a:solidFill>
                <a:latin typeface="Times New Roman" pitchFamily="18" charset="0"/>
                <a:ea typeface="+mj-ea"/>
                <a:cs typeface="Times New Roman" pitchFamily="18" charset="0"/>
              </a:rPr>
              <a:t> </a:t>
            </a:r>
            <a:r>
              <a:rPr lang="en-US" sz="2800" b="1" dirty="0" err="1" smtClean="0">
                <a:solidFill>
                  <a:srgbClr val="0070C0"/>
                </a:solidFill>
                <a:latin typeface="Times New Roman" pitchFamily="18" charset="0"/>
                <a:ea typeface="+mj-ea"/>
                <a:cs typeface="Times New Roman" pitchFamily="18" charset="0"/>
              </a:rPr>
              <a:t>hát</a:t>
            </a:r>
            <a:r>
              <a:rPr lang="en-US" sz="2800" b="1" dirty="0" smtClean="0">
                <a:solidFill>
                  <a:srgbClr val="0070C0"/>
                </a:solidFill>
                <a:latin typeface="Times New Roman" pitchFamily="18" charset="0"/>
                <a:ea typeface="+mj-ea"/>
                <a:cs typeface="Times New Roman" pitchFamily="18" charset="0"/>
              </a:rPr>
              <a:t> “</a:t>
            </a:r>
            <a:r>
              <a:rPr lang="en-US" sz="2800" b="1" dirty="0" err="1" smtClean="0">
                <a:solidFill>
                  <a:srgbClr val="0070C0"/>
                </a:solidFill>
                <a:latin typeface="Times New Roman" pitchFamily="18" charset="0"/>
                <a:ea typeface="+mj-ea"/>
                <a:cs typeface="Times New Roman" pitchFamily="18" charset="0"/>
              </a:rPr>
              <a:t>Đu</a:t>
            </a:r>
            <a:r>
              <a:rPr lang="en-US" sz="2800" b="1" dirty="0" smtClean="0">
                <a:solidFill>
                  <a:srgbClr val="0070C0"/>
                </a:solidFill>
                <a:latin typeface="Times New Roman" pitchFamily="18" charset="0"/>
                <a:ea typeface="+mj-ea"/>
                <a:cs typeface="Times New Roman" pitchFamily="18" charset="0"/>
              </a:rPr>
              <a:t> quay”</a:t>
            </a:r>
          </a:p>
          <a:p>
            <a:pPr marL="0" marR="0" lvl="0" indent="0"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0070C0"/>
                </a:solidFill>
                <a:effectLst/>
                <a:uLnTx/>
                <a:uFillTx/>
                <a:latin typeface="Times New Roman" pitchFamily="18" charset="0"/>
                <a:ea typeface="+mj-ea"/>
                <a:cs typeface="Times New Roman" pitchFamily="18" charset="0"/>
              </a:rPr>
              <a:t>			  TCÂN</a:t>
            </a:r>
            <a:r>
              <a:rPr kumimoji="0" lang="en-US" sz="2800" b="1" i="0" u="none" strike="noStrike" kern="1200" cap="none" spc="0" normalizeH="0" noProof="0" dirty="0" smtClean="0">
                <a:ln>
                  <a:noFill/>
                </a:ln>
                <a:solidFill>
                  <a:srgbClr val="0070C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0070C0"/>
                </a:solidFill>
                <a:effectLst/>
                <a:uLnTx/>
                <a:uFillTx/>
                <a:latin typeface="Times New Roman" pitchFamily="18" charset="0"/>
                <a:ea typeface="+mj-ea"/>
                <a:cs typeface="Times New Roman" pitchFamily="18" charset="0"/>
              </a:rPr>
              <a:t>Thi</a:t>
            </a:r>
            <a:r>
              <a:rPr kumimoji="0" lang="en-US" sz="2800" b="1" i="0" u="none" strike="noStrike" kern="1200" cap="none" spc="0" normalizeH="0" noProof="0" dirty="0" smtClean="0">
                <a:ln>
                  <a:noFill/>
                </a:ln>
                <a:solidFill>
                  <a:srgbClr val="0070C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0070C0"/>
                </a:solidFill>
                <a:effectLst/>
                <a:uLnTx/>
                <a:uFillTx/>
                <a:latin typeface="Times New Roman" pitchFamily="18" charset="0"/>
                <a:ea typeface="+mj-ea"/>
                <a:cs typeface="Times New Roman" pitchFamily="18" charset="0"/>
              </a:rPr>
              <a:t>ai</a:t>
            </a:r>
            <a:r>
              <a:rPr kumimoji="0" lang="en-US" sz="2800" b="1" i="0" u="none" strike="noStrike" kern="1200" cap="none" spc="0" normalizeH="0" noProof="0" dirty="0" smtClean="0">
                <a:ln>
                  <a:noFill/>
                </a:ln>
                <a:solidFill>
                  <a:srgbClr val="0070C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0070C0"/>
                </a:solidFill>
                <a:effectLst/>
                <a:uLnTx/>
                <a:uFillTx/>
                <a:latin typeface="Times New Roman" pitchFamily="18" charset="0"/>
                <a:ea typeface="+mj-ea"/>
                <a:cs typeface="Times New Roman" pitchFamily="18" charset="0"/>
              </a:rPr>
              <a:t>giỏi</a:t>
            </a:r>
            <a:r>
              <a:rPr kumimoji="0" lang="en-US" sz="2800" b="1" i="0" u="none" strike="noStrike" kern="1200" cap="none" spc="0" normalizeH="0" noProof="0" dirty="0" smtClean="0">
                <a:ln>
                  <a:noFill/>
                </a:ln>
                <a:solidFill>
                  <a:srgbClr val="0070C0"/>
                </a:solidFill>
                <a:effectLst/>
                <a:uLnTx/>
                <a:uFillTx/>
                <a:latin typeface="Times New Roman" pitchFamily="18" charset="0"/>
                <a:ea typeface="+mj-ea"/>
                <a:cs typeface="Times New Roman" pitchFamily="18" charset="0"/>
              </a:rPr>
              <a:t>”</a:t>
            </a:r>
          </a:p>
          <a:p>
            <a:pPr marL="0" marR="0" lvl="0" indent="0" defTabSz="914400" rtl="0" eaLnBrk="1" fontAlgn="auto" latinLnBrk="0" hangingPunct="1">
              <a:lnSpc>
                <a:spcPct val="100000"/>
              </a:lnSpc>
              <a:spcBef>
                <a:spcPct val="0"/>
              </a:spcBef>
              <a:spcAft>
                <a:spcPts val="0"/>
              </a:spcAft>
              <a:buClrTx/>
              <a:buSzTx/>
              <a:buFontTx/>
              <a:buNone/>
              <a:tabLst/>
              <a:defRPr/>
            </a:pPr>
            <a:r>
              <a:rPr lang="en-US" sz="2800" b="1" baseline="0" dirty="0" smtClean="0">
                <a:solidFill>
                  <a:srgbClr val="0070C0"/>
                </a:solidFill>
                <a:latin typeface="Times New Roman" pitchFamily="18" charset="0"/>
                <a:ea typeface="+mj-ea"/>
                <a:cs typeface="Times New Roman" pitchFamily="18" charset="0"/>
              </a:rPr>
              <a:t>	</a:t>
            </a:r>
            <a:r>
              <a:rPr lang="en-US" sz="2800" b="1" baseline="0" dirty="0" err="1" smtClean="0">
                <a:solidFill>
                  <a:srgbClr val="0070C0"/>
                </a:solidFill>
                <a:latin typeface="Times New Roman" pitchFamily="18" charset="0"/>
                <a:ea typeface="+mj-ea"/>
                <a:cs typeface="Times New Roman" pitchFamily="18" charset="0"/>
              </a:rPr>
              <a:t>Lứa</a:t>
            </a:r>
            <a:r>
              <a:rPr lang="en-US" sz="2800" b="1" dirty="0" smtClean="0">
                <a:solidFill>
                  <a:srgbClr val="0070C0"/>
                </a:solidFill>
                <a:latin typeface="Times New Roman" pitchFamily="18" charset="0"/>
                <a:ea typeface="+mj-ea"/>
                <a:cs typeface="Times New Roman" pitchFamily="18" charset="0"/>
              </a:rPr>
              <a:t> </a:t>
            </a:r>
            <a:r>
              <a:rPr lang="en-US" sz="2800" b="1" dirty="0" err="1" smtClean="0">
                <a:solidFill>
                  <a:srgbClr val="0070C0"/>
                </a:solidFill>
                <a:latin typeface="Times New Roman" pitchFamily="18" charset="0"/>
                <a:ea typeface="+mj-ea"/>
                <a:cs typeface="Times New Roman" pitchFamily="18" charset="0"/>
              </a:rPr>
              <a:t>tuổi</a:t>
            </a:r>
            <a:r>
              <a:rPr lang="en-US" sz="2800" b="1" dirty="0" smtClean="0">
                <a:solidFill>
                  <a:srgbClr val="0070C0"/>
                </a:solidFill>
                <a:latin typeface="Times New Roman" pitchFamily="18" charset="0"/>
                <a:ea typeface="+mj-ea"/>
                <a:cs typeface="Times New Roman" pitchFamily="18" charset="0"/>
              </a:rPr>
              <a:t>	: </a:t>
            </a:r>
            <a:r>
              <a:rPr lang="en-US" sz="2800" b="1" dirty="0" err="1" smtClean="0">
                <a:solidFill>
                  <a:srgbClr val="0070C0"/>
                </a:solidFill>
                <a:latin typeface="Times New Roman" pitchFamily="18" charset="0"/>
                <a:ea typeface="+mj-ea"/>
                <a:cs typeface="Times New Roman" pitchFamily="18" charset="0"/>
              </a:rPr>
              <a:t>Nhà</a:t>
            </a:r>
            <a:r>
              <a:rPr lang="en-US" sz="2800" b="1" dirty="0" smtClean="0">
                <a:solidFill>
                  <a:srgbClr val="0070C0"/>
                </a:solidFill>
                <a:latin typeface="Times New Roman" pitchFamily="18" charset="0"/>
                <a:ea typeface="+mj-ea"/>
                <a:cs typeface="Times New Roman" pitchFamily="18" charset="0"/>
              </a:rPr>
              <a:t> </a:t>
            </a:r>
            <a:r>
              <a:rPr lang="en-US" sz="2800" b="1" dirty="0" err="1" smtClean="0">
                <a:solidFill>
                  <a:srgbClr val="0070C0"/>
                </a:solidFill>
                <a:latin typeface="Times New Roman" pitchFamily="18" charset="0"/>
                <a:ea typeface="+mj-ea"/>
                <a:cs typeface="Times New Roman" pitchFamily="18" charset="0"/>
              </a:rPr>
              <a:t>trẻ</a:t>
            </a:r>
            <a:r>
              <a:rPr lang="en-US" sz="2800" b="1" dirty="0" smtClean="0">
                <a:solidFill>
                  <a:srgbClr val="0070C0"/>
                </a:solidFill>
                <a:latin typeface="Times New Roman" pitchFamily="18" charset="0"/>
                <a:ea typeface="+mj-ea"/>
                <a:cs typeface="Times New Roman" pitchFamily="18" charset="0"/>
              </a:rPr>
              <a:t> 24 – 36 </a:t>
            </a:r>
            <a:r>
              <a:rPr lang="en-US" sz="2800" b="1" dirty="0" err="1" smtClean="0">
                <a:solidFill>
                  <a:srgbClr val="0070C0"/>
                </a:solidFill>
                <a:latin typeface="Times New Roman" pitchFamily="18" charset="0"/>
                <a:ea typeface="+mj-ea"/>
                <a:cs typeface="Times New Roman" pitchFamily="18" charset="0"/>
              </a:rPr>
              <a:t>tháng</a:t>
            </a:r>
            <a:endParaRPr lang="en-US" sz="2800" b="1" dirty="0" smtClean="0">
              <a:solidFill>
                <a:srgbClr val="0070C0"/>
              </a:solidFill>
              <a:latin typeface="Times New Roman" pitchFamily="18" charset="0"/>
              <a:ea typeface="+mj-ea"/>
              <a:cs typeface="Times New Roman" pitchFamily="18" charset="0"/>
            </a:endParaRPr>
          </a:p>
          <a:p>
            <a:pPr marL="0" marR="0" lvl="0" indent="0"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0070C0"/>
                </a:solidFill>
                <a:effectLst/>
                <a:uLnTx/>
                <a:uFillTx/>
                <a:latin typeface="Times New Roman" pitchFamily="18" charset="0"/>
                <a:ea typeface="+mj-ea"/>
                <a:cs typeface="Times New Roman" pitchFamily="18" charset="0"/>
              </a:rPr>
              <a:t>	</a:t>
            </a:r>
            <a:r>
              <a:rPr kumimoji="0" lang="en-US" sz="2800" b="1" i="0" u="none" strike="noStrike" kern="1200" cap="none" spc="0" normalizeH="0" baseline="0" noProof="0" dirty="0" err="1" smtClean="0">
                <a:ln>
                  <a:noFill/>
                </a:ln>
                <a:solidFill>
                  <a:srgbClr val="0070C0"/>
                </a:solidFill>
                <a:effectLst/>
                <a:uLnTx/>
                <a:uFillTx/>
                <a:latin typeface="Times New Roman" pitchFamily="18" charset="0"/>
                <a:ea typeface="+mj-ea"/>
                <a:cs typeface="Times New Roman" pitchFamily="18" charset="0"/>
              </a:rPr>
              <a:t>Người</a:t>
            </a:r>
            <a:r>
              <a:rPr kumimoji="0" lang="en-US" sz="2800" b="1" i="0" u="none" strike="noStrike" kern="1200" cap="none" spc="0" normalizeH="0" noProof="0" dirty="0" smtClean="0">
                <a:ln>
                  <a:noFill/>
                </a:ln>
                <a:solidFill>
                  <a:srgbClr val="0070C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0070C0"/>
                </a:solidFill>
                <a:effectLst/>
                <a:uLnTx/>
                <a:uFillTx/>
                <a:latin typeface="Times New Roman" pitchFamily="18" charset="0"/>
                <a:ea typeface="+mj-ea"/>
                <a:cs typeface="Times New Roman" pitchFamily="18" charset="0"/>
              </a:rPr>
              <a:t>dạy</a:t>
            </a:r>
            <a:r>
              <a:rPr kumimoji="0" lang="en-US" sz="2800" b="1" i="0" u="none" strike="noStrike" kern="1200" cap="none" spc="0" normalizeH="0" noProof="0" dirty="0" smtClean="0">
                <a:ln>
                  <a:noFill/>
                </a:ln>
                <a:solidFill>
                  <a:srgbClr val="0070C0"/>
                </a:solidFill>
                <a:effectLst/>
                <a:uLnTx/>
                <a:uFillTx/>
                <a:latin typeface="Times New Roman" pitchFamily="18" charset="0"/>
                <a:ea typeface="+mj-ea"/>
                <a:cs typeface="Times New Roman" pitchFamily="18" charset="0"/>
              </a:rPr>
              <a:t>	: </a:t>
            </a:r>
            <a:r>
              <a:rPr kumimoji="0" lang="en-US" sz="2800" b="1" i="0" u="none" strike="noStrike" kern="1200" cap="none" spc="0" normalizeH="0" noProof="0" dirty="0" err="1" smtClean="0">
                <a:ln>
                  <a:noFill/>
                </a:ln>
                <a:solidFill>
                  <a:srgbClr val="0070C0"/>
                </a:solidFill>
                <a:effectLst/>
                <a:uLnTx/>
                <a:uFillTx/>
                <a:latin typeface="Times New Roman" pitchFamily="18" charset="0"/>
                <a:ea typeface="+mj-ea"/>
                <a:cs typeface="Times New Roman" pitchFamily="18" charset="0"/>
              </a:rPr>
              <a:t>Nguyễn</a:t>
            </a:r>
            <a:r>
              <a:rPr kumimoji="0" lang="en-US" sz="2800" b="1" i="0" u="none" strike="noStrike" kern="1200" cap="none" spc="0" normalizeH="0" noProof="0" dirty="0" smtClean="0">
                <a:ln>
                  <a:noFill/>
                </a:ln>
                <a:solidFill>
                  <a:srgbClr val="0070C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0070C0"/>
                </a:solidFill>
                <a:effectLst/>
                <a:uLnTx/>
                <a:uFillTx/>
                <a:latin typeface="Times New Roman" pitchFamily="18" charset="0"/>
                <a:ea typeface="+mj-ea"/>
                <a:cs typeface="Times New Roman" pitchFamily="18" charset="0"/>
              </a:rPr>
              <a:t>Thị</a:t>
            </a:r>
            <a:r>
              <a:rPr kumimoji="0" lang="en-US" sz="2800" b="1" i="0" u="none" strike="noStrike" kern="1200" cap="none" spc="0" normalizeH="0" noProof="0" dirty="0" smtClean="0">
                <a:ln>
                  <a:noFill/>
                </a:ln>
                <a:solidFill>
                  <a:srgbClr val="0070C0"/>
                </a:solidFill>
                <a:effectLst/>
                <a:uLnTx/>
                <a:uFillTx/>
                <a:latin typeface="Times New Roman" pitchFamily="18" charset="0"/>
                <a:ea typeface="+mj-ea"/>
                <a:cs typeface="Times New Roman" pitchFamily="18" charset="0"/>
              </a:rPr>
              <a:t> </a:t>
            </a:r>
            <a:r>
              <a:rPr kumimoji="0" lang="en-US" sz="2800" b="1" i="0" u="none" strike="noStrike" kern="1200" cap="none" spc="0" normalizeH="0" noProof="0" dirty="0" err="1" smtClean="0">
                <a:ln>
                  <a:noFill/>
                </a:ln>
                <a:solidFill>
                  <a:srgbClr val="0070C0"/>
                </a:solidFill>
                <a:effectLst/>
                <a:uLnTx/>
                <a:uFillTx/>
                <a:latin typeface="Times New Roman" pitchFamily="18" charset="0"/>
                <a:ea typeface="+mj-ea"/>
                <a:cs typeface="Times New Roman" pitchFamily="18" charset="0"/>
              </a:rPr>
              <a:t>Nhàn</a:t>
            </a:r>
            <a:endParaRPr kumimoji="0" lang="vi-VN" sz="2800" b="1" i="0" u="none" strike="noStrike" kern="1200" cap="none" spc="0" normalizeH="0" baseline="0" noProof="0" dirty="0" smtClean="0">
              <a:ln>
                <a:noFill/>
              </a:ln>
              <a:solidFill>
                <a:srgbClr val="0070C0"/>
              </a:solidFill>
              <a:effectLst/>
              <a:uLnTx/>
              <a:uFillTx/>
              <a:latin typeface="Times New Roman" pitchFamily="18" charset="0"/>
              <a:ea typeface="+mj-ea"/>
              <a:cs typeface="Times New Roman" pitchFamily="18" charset="0"/>
            </a:endParaRPr>
          </a:p>
        </p:txBody>
      </p:sp>
      <p:sp>
        <p:nvSpPr>
          <p:cNvPr id="9" name="Title 5"/>
          <p:cNvSpPr txBox="1">
            <a:spLocks/>
          </p:cNvSpPr>
          <p:nvPr/>
        </p:nvSpPr>
        <p:spPr>
          <a:xfrm>
            <a:off x="0" y="5715000"/>
            <a:ext cx="9144000" cy="714396"/>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28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10" name="Title 5"/>
          <p:cNvSpPr txBox="1">
            <a:spLocks/>
          </p:cNvSpPr>
          <p:nvPr/>
        </p:nvSpPr>
        <p:spPr>
          <a:xfrm>
            <a:off x="0" y="5715016"/>
            <a:ext cx="9144000" cy="71438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400" b="1" dirty="0" err="1" smtClean="0">
                <a:solidFill>
                  <a:srgbClr val="0070C0"/>
                </a:solidFill>
                <a:latin typeface="Times New Roman" pitchFamily="18" charset="0"/>
                <a:ea typeface="+mj-ea"/>
                <a:cs typeface="Times New Roman" pitchFamily="18" charset="0"/>
              </a:rPr>
              <a:t>Năm</a:t>
            </a:r>
            <a:r>
              <a:rPr lang="en-US" sz="2400" b="1" dirty="0" smtClean="0">
                <a:solidFill>
                  <a:srgbClr val="0070C0"/>
                </a:solidFill>
                <a:latin typeface="Times New Roman" pitchFamily="18" charset="0"/>
                <a:ea typeface="+mj-ea"/>
                <a:cs typeface="Times New Roman" pitchFamily="18" charset="0"/>
              </a:rPr>
              <a:t> </a:t>
            </a:r>
            <a:r>
              <a:rPr lang="en-US" sz="2400" b="1" dirty="0" err="1" smtClean="0">
                <a:solidFill>
                  <a:srgbClr val="0070C0"/>
                </a:solidFill>
                <a:latin typeface="Times New Roman" pitchFamily="18" charset="0"/>
                <a:ea typeface="+mj-ea"/>
                <a:cs typeface="Times New Roman" pitchFamily="18" charset="0"/>
              </a:rPr>
              <a:t>học</a:t>
            </a:r>
            <a:r>
              <a:rPr lang="en-US" sz="2400" b="1" dirty="0" smtClean="0">
                <a:solidFill>
                  <a:srgbClr val="0070C0"/>
                </a:solidFill>
                <a:latin typeface="Times New Roman" pitchFamily="18" charset="0"/>
                <a:ea typeface="+mj-ea"/>
                <a:cs typeface="Times New Roman" pitchFamily="18" charset="0"/>
              </a:rPr>
              <a:t> 2020 - 2021</a:t>
            </a:r>
            <a:endParaRPr kumimoji="0" lang="vi-VN" sz="2400" b="1" i="0" u="none" strike="noStrike" kern="1200" cap="none" spc="0" normalizeH="0" baseline="0" noProof="0" dirty="0" smtClean="0">
              <a:ln>
                <a:noFill/>
              </a:ln>
              <a:solidFill>
                <a:srgbClr val="0070C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descr="nền âm nhạc, nốt nhạc, giấy kỹ thuật số - Chia sẻ hình ảnh đẹp miễn phí"/>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sp>
        <p:nvSpPr>
          <p:cNvPr id="4100" name="AutoShape 4" descr="nền âm nhạc, nốt nhạc, giấy kỹ thuật số - Chia sẻ hình ảnh đẹp miễn phí"/>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pic>
        <p:nvPicPr>
          <p:cNvPr id="4102" name="Picture 6" descr="Fond De Maître De Musique Minimaliste, « Minimaliste» Contexte, La Musique,  Chiot Image de fond pour le téléchargement gratuit"/>
          <p:cNvPicPr>
            <a:picLocks noChangeAspect="1" noChangeArrowheads="1"/>
          </p:cNvPicPr>
          <p:nvPr/>
        </p:nvPicPr>
        <p:blipFill>
          <a:blip r:embed="rId2"/>
          <a:srcRect/>
          <a:stretch>
            <a:fillRect/>
          </a:stretch>
        </p:blipFill>
        <p:spPr bwMode="auto">
          <a:xfrm>
            <a:off x="-1" y="0"/>
            <a:ext cx="9144001" cy="6858000"/>
          </a:xfrm>
          <a:prstGeom prst="rect">
            <a:avLst/>
          </a:prstGeom>
          <a:noFill/>
        </p:spPr>
      </p:pic>
      <p:sp>
        <p:nvSpPr>
          <p:cNvPr id="6" name="Title 5"/>
          <p:cNvSpPr>
            <a:spLocks noGrp="1"/>
          </p:cNvSpPr>
          <p:nvPr>
            <p:ph type="title"/>
          </p:nvPr>
        </p:nvSpPr>
        <p:spPr>
          <a:xfrm>
            <a:off x="0" y="0"/>
            <a:ext cx="9144000" cy="5143512"/>
          </a:xfrm>
        </p:spPr>
        <p:txBody>
          <a:bodyPr>
            <a:normAutofit fontScale="90000"/>
          </a:bodyPr>
          <a:lstStyle/>
          <a:p>
            <a:pPr algn="l"/>
            <a:r>
              <a:rPr lang="en-US" dirty="0" smtClean="0"/>
              <a:t>		</a:t>
            </a:r>
            <a:r>
              <a:rPr lang="en-US" b="1" u="sng" dirty="0" smtClean="0">
                <a:latin typeface="Times New Roman" pitchFamily="18" charset="0"/>
                <a:cs typeface="Times New Roman" pitchFamily="18" charset="0"/>
              </a:rPr>
              <a:t>MỤC ĐÍCH – YÊU CẦU</a:t>
            </a:r>
            <a:br>
              <a:rPr lang="en-US" b="1" u="sng" dirty="0" smtClean="0">
                <a:latin typeface="Times New Roman" pitchFamily="18" charset="0"/>
                <a:cs typeface="Times New Roman" pitchFamily="18" charset="0"/>
              </a:rPr>
            </a:br>
            <a:r>
              <a:rPr lang="vi-VN" sz="3600" b="1" dirty="0"/>
              <a:t>1. Kiến thức:</a:t>
            </a:r>
            <a:r>
              <a:rPr lang="vi-VN" sz="3600" dirty="0"/>
              <a:t/>
            </a:r>
            <a:br>
              <a:rPr lang="vi-VN" sz="3600" dirty="0"/>
            </a:br>
            <a:r>
              <a:rPr lang="vi-VN" sz="3600" dirty="0"/>
              <a:t>- Trẻ biết tên bài hát, tên tác giả.</a:t>
            </a:r>
            <a:br>
              <a:rPr lang="vi-VN" sz="3600" dirty="0"/>
            </a:br>
            <a:r>
              <a:rPr lang="vi-VN" sz="3600" dirty="0"/>
              <a:t>- Trẻ hiểu nội dung bài hát qua lời ca.</a:t>
            </a:r>
            <a:br>
              <a:rPr lang="vi-VN" sz="3600" dirty="0"/>
            </a:br>
            <a:r>
              <a:rPr lang="vi-VN" sz="3600" b="1" dirty="0"/>
              <a:t>2. Kĩ năng:</a:t>
            </a:r>
            <a:r>
              <a:rPr lang="vi-VN" sz="3600" dirty="0"/>
              <a:t/>
            </a:r>
            <a:br>
              <a:rPr lang="vi-VN" sz="3600" dirty="0"/>
            </a:br>
            <a:r>
              <a:rPr lang="vi-VN" sz="3600" dirty="0"/>
              <a:t>- Trẻ hát đúng lời bài hát, biết vận động theo nhạc.</a:t>
            </a:r>
            <a:br>
              <a:rPr lang="vi-VN" sz="3600" dirty="0"/>
            </a:br>
            <a:r>
              <a:rPr lang="vi-VN" sz="3600" dirty="0"/>
              <a:t>- Có phản xạ nhanh trong trò chơi vận động.</a:t>
            </a:r>
            <a:br>
              <a:rPr lang="vi-VN" sz="3600" dirty="0"/>
            </a:br>
            <a:r>
              <a:rPr lang="vi-VN" sz="3600" b="1" dirty="0"/>
              <a:t>3. Thái độ:</a:t>
            </a:r>
            <a:r>
              <a:rPr lang="vi-VN" sz="3600" dirty="0"/>
              <a:t/>
            </a:r>
            <a:br>
              <a:rPr lang="vi-VN" sz="3600" dirty="0"/>
            </a:br>
            <a:r>
              <a:rPr lang="vi-VN" sz="3600" dirty="0"/>
              <a:t>- Trẻ hứng thú tham gia vào hoạt động hát</a:t>
            </a:r>
            <a:br>
              <a:rPr lang="vi-VN" sz="3600" dirty="0"/>
            </a:br>
            <a:endParaRPr lang="vi-VN" sz="3600" b="1" u="sng"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Notes et papillons musique fond vecteur 14 - WeLoveSoLo"/>
          <p:cNvPicPr>
            <a:picLocks noChangeAspect="1" noChangeArrowheads="1"/>
          </p:cNvPicPr>
          <p:nvPr/>
        </p:nvPicPr>
        <p:blipFill>
          <a:blip r:embed="rId2"/>
          <a:srcRect/>
          <a:stretch>
            <a:fillRect/>
          </a:stretch>
        </p:blipFill>
        <p:spPr bwMode="auto">
          <a:xfrm>
            <a:off x="0" y="0"/>
            <a:ext cx="9144000" cy="6858016"/>
          </a:xfrm>
          <a:prstGeom prst="rect">
            <a:avLst/>
          </a:prstGeom>
          <a:noFill/>
        </p:spPr>
      </p:pic>
      <p:sp>
        <p:nvSpPr>
          <p:cNvPr id="4" name="Title 3"/>
          <p:cNvSpPr>
            <a:spLocks noGrp="1"/>
          </p:cNvSpPr>
          <p:nvPr>
            <p:ph type="title"/>
          </p:nvPr>
        </p:nvSpPr>
        <p:spPr>
          <a:xfrm>
            <a:off x="0" y="0"/>
            <a:ext cx="6500826" cy="4929198"/>
          </a:xfrm>
        </p:spPr>
        <p:txBody>
          <a:bodyPr>
            <a:normAutofit/>
          </a:bodyPr>
          <a:lstStyle/>
          <a:p>
            <a:pPr algn="l"/>
            <a:r>
              <a:rPr lang="vi-VN" b="1" dirty="0" smtClean="0"/>
              <a:t>		</a:t>
            </a:r>
            <a:r>
              <a:rPr lang="vi-VN" b="1" u="sng" dirty="0" smtClean="0"/>
              <a:t>CHUẨN BỊ</a:t>
            </a:r>
            <a:r>
              <a:rPr lang="vi-VN" dirty="0" smtClean="0"/>
              <a:t/>
            </a:r>
            <a:br>
              <a:rPr lang="vi-VN" dirty="0" smtClean="0"/>
            </a:br>
            <a:r>
              <a:rPr lang="vi-VN" dirty="0"/>
              <a:t> - Nhạc bài hát “Đu quay’’, “Đường và chân”</a:t>
            </a:r>
            <a:br>
              <a:rPr lang="vi-VN" dirty="0"/>
            </a:br>
            <a:r>
              <a:rPr lang="vi-VN" dirty="0"/>
              <a:t>- Dụng cụ: Xúc sắc, phách tre.</a:t>
            </a:r>
            <a:br>
              <a:rPr lang="vi-VN" dirty="0"/>
            </a:br>
            <a:endParaRPr lang="vi-V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Mai 2020"/>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itle 3"/>
          <p:cNvSpPr>
            <a:spLocks noGrp="1"/>
          </p:cNvSpPr>
          <p:nvPr>
            <p:ph type="title"/>
          </p:nvPr>
        </p:nvSpPr>
        <p:spPr>
          <a:xfrm>
            <a:off x="2786050" y="857232"/>
            <a:ext cx="6357950" cy="3357586"/>
          </a:xfrm>
        </p:spPr>
        <p:txBody>
          <a:bodyPr>
            <a:normAutofit/>
          </a:bodyPr>
          <a:lstStyle/>
          <a:p>
            <a:r>
              <a:rPr lang="vi-VN" sz="6000" dirty="0" smtClean="0"/>
              <a:t>Cho trẻ xem video đồ chơi ngoài trời</a:t>
            </a:r>
            <a:endParaRPr lang="vi-VN" sz="6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Premium Vector | Cartoon little kids playing music"/>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itle 3"/>
          <p:cNvSpPr>
            <a:spLocks noGrp="1"/>
          </p:cNvSpPr>
          <p:nvPr>
            <p:ph type="title"/>
          </p:nvPr>
        </p:nvSpPr>
        <p:spPr>
          <a:xfrm>
            <a:off x="0" y="-214338"/>
            <a:ext cx="9144000" cy="1357290"/>
          </a:xfrm>
        </p:spPr>
        <p:txBody>
          <a:bodyPr>
            <a:normAutofit/>
          </a:bodyPr>
          <a:lstStyle/>
          <a:p>
            <a:r>
              <a:rPr lang="vi-VN" sz="6000" b="1" dirty="0" smtClean="0"/>
              <a:t>Dạy hát “Đu quay”</a:t>
            </a:r>
            <a:endParaRPr lang="vi-VN" sz="6000" b="1" dirty="0"/>
          </a:p>
        </p:txBody>
      </p:sp>
      <p:sp>
        <p:nvSpPr>
          <p:cNvPr id="5" name="Title 3"/>
          <p:cNvSpPr txBox="1">
            <a:spLocks/>
          </p:cNvSpPr>
          <p:nvPr/>
        </p:nvSpPr>
        <p:spPr>
          <a:xfrm>
            <a:off x="0" y="5500710"/>
            <a:ext cx="9144000" cy="135729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vi-VN" sz="4800" b="1" dirty="0" smtClean="0">
                <a:latin typeface="+mj-lt"/>
                <a:ea typeface="+mj-ea"/>
                <a:cs typeface="+mj-cs"/>
              </a:rPr>
              <a:t>Sáng tác: Mộng Lân</a:t>
            </a:r>
            <a:endParaRPr kumimoji="0" lang="vi-VN" sz="4800" b="1"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Garçon de bande dessinée jouant de la musique et chantant. 594107 -  Telecharger Vectoriel Gratuit, Clipart Graphique, Vecteur Dessins et  Pictogramme Gratuit"/>
          <p:cNvPicPr>
            <a:picLocks noChangeAspect="1" noChangeArrowheads="1"/>
          </p:cNvPicPr>
          <p:nvPr/>
        </p:nvPicPr>
        <p:blipFill>
          <a:blip r:embed="rId2"/>
          <a:srcRect/>
          <a:stretch>
            <a:fillRect/>
          </a:stretch>
        </p:blipFill>
        <p:spPr bwMode="auto">
          <a:xfrm>
            <a:off x="-714412" y="0"/>
            <a:ext cx="9858412" cy="6858000"/>
          </a:xfrm>
          <a:prstGeom prst="rect">
            <a:avLst/>
          </a:prstGeom>
          <a:noFill/>
        </p:spPr>
      </p:pic>
      <p:sp>
        <p:nvSpPr>
          <p:cNvPr id="4" name="Title 3"/>
          <p:cNvSpPr>
            <a:spLocks noGrp="1"/>
          </p:cNvSpPr>
          <p:nvPr>
            <p:ph type="title"/>
          </p:nvPr>
        </p:nvSpPr>
        <p:spPr>
          <a:xfrm>
            <a:off x="3929058" y="1214422"/>
            <a:ext cx="5214942" cy="6000792"/>
          </a:xfrm>
        </p:spPr>
        <p:txBody>
          <a:bodyPr>
            <a:normAutofit fontScale="90000"/>
          </a:bodyPr>
          <a:lstStyle/>
          <a:p>
            <a:pPr algn="l"/>
            <a:r>
              <a:rPr lang="vi-VN" b="1" u="sng" dirty="0" smtClean="0"/>
              <a:t>TC “Thi ai nhanh”</a:t>
            </a:r>
            <a:r>
              <a:rPr lang="vi-VN" b="1" dirty="0" smtClean="0"/>
              <a:t/>
            </a:r>
            <a:br>
              <a:rPr lang="vi-VN" b="1" dirty="0" smtClean="0"/>
            </a:br>
            <a:r>
              <a:rPr lang="vi-VN" sz="3100" dirty="0"/>
              <a:t>- Cách chơi: Cho cả lớp nhắm mắt lại và chú ý lắng tai nghe xem đó là tiếng gì. Đồng thời cô đã cho trẻ nghe các loại tiếng đã chuẩn bị. Khi nghe đến tiếng nào, trẻ phải nói đúng tên tiếng đó và làm lại âm thanh vừa đươc nghe. Ví dụ, khi nghe thấy tiếng vỗ tay, trẻ đoán “tiếng vỗ tay” và vỗ tay theo. Tương tự, khi nghe tiếng trống, trẻ đoán “tiếng trống” và nói “tùng tùng</a:t>
            </a:r>
            <a:r>
              <a:rPr lang="vi-VN" sz="3100" dirty="0" smtClean="0"/>
              <a:t>”…</a:t>
            </a:r>
            <a:br>
              <a:rPr lang="vi-VN" sz="3100" dirty="0" smtClean="0"/>
            </a:br>
            <a:r>
              <a:rPr lang="vi-VN" sz="3100" dirty="0" smtClean="0"/>
              <a:t>- Cho trẻ chơi và nhận xét sau khi chơi</a:t>
            </a:r>
            <a:r>
              <a:rPr lang="vi-VN" sz="3100" dirty="0"/>
              <a:t/>
            </a:r>
            <a:br>
              <a:rPr lang="vi-VN" sz="3100" dirty="0"/>
            </a:br>
            <a:r>
              <a:rPr lang="vi-VN" sz="3600" dirty="0"/>
              <a:t/>
            </a:r>
            <a:br>
              <a:rPr lang="vi-VN" sz="3600" dirty="0"/>
            </a:br>
            <a:r>
              <a:rPr lang="vi-VN" b="1" dirty="0" smtClean="0"/>
              <a:t/>
            </a:r>
            <a:br>
              <a:rPr lang="vi-VN" b="1" dirty="0" smtClean="0"/>
            </a:br>
            <a:endParaRPr lang="vi-VN"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ình ảnh Bài Hát Nhạc Nốt, Nốt Nhạc Phim Hoạt Hình đồ Thị Vector, Bài Hát  Không Có Móc, Biểu đồ đẹp. miễn phí tải tập tin PNG PSDComment và Vector"/>
          <p:cNvPicPr>
            <a:picLocks noChangeAspect="1" noChangeArrowheads="1"/>
          </p:cNvPicPr>
          <p:nvPr/>
        </p:nvPicPr>
        <p:blipFill>
          <a:blip r:embed="rId2"/>
          <a:srcRect/>
          <a:stretch>
            <a:fillRect/>
          </a:stretch>
        </p:blipFill>
        <p:spPr bwMode="auto">
          <a:xfrm>
            <a:off x="0" y="0"/>
            <a:ext cx="9144000" cy="7072338"/>
          </a:xfrm>
          <a:prstGeom prst="rect">
            <a:avLst/>
          </a:prstGeom>
          <a:noFill/>
        </p:spPr>
      </p:pic>
      <p:sp>
        <p:nvSpPr>
          <p:cNvPr id="4" name="Title 3"/>
          <p:cNvSpPr>
            <a:spLocks noGrp="1"/>
          </p:cNvSpPr>
          <p:nvPr>
            <p:ph type="title"/>
          </p:nvPr>
        </p:nvSpPr>
        <p:spPr>
          <a:xfrm>
            <a:off x="0" y="2071678"/>
            <a:ext cx="8786842" cy="1357322"/>
          </a:xfrm>
        </p:spPr>
        <p:txBody>
          <a:bodyPr>
            <a:prstTxWarp prst="textStop">
              <a:avLst/>
            </a:prstTxWarp>
            <a:noAutofit/>
          </a:bodyPr>
          <a:lstStyle/>
          <a:p>
            <a:r>
              <a:rPr lang="vi-VN" sz="7200" b="1" dirty="0" smtClean="0">
                <a:solidFill>
                  <a:srgbClr val="FF0000"/>
                </a:solidFill>
              </a:rPr>
              <a:t>THE END</a:t>
            </a:r>
            <a:endParaRPr lang="vi-VN" sz="7200" b="1" dirty="0">
              <a:solidFill>
                <a:srgbClr val="FF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49</Words>
  <Application>Microsoft Office PowerPoint</Application>
  <PresentationFormat>On-screen Show (4:3)</PresentationFormat>
  <Paragraphs>15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PHÒNG GIÁO DỤC VÀ ĐÀO TẠO QUẬN LONG BIÊN TRƯỜNG MẦM NON GIANG BIÊN</vt:lpstr>
      <vt:lpstr>  MỤC ĐÍCH – YÊU CẦU 1. Kiến thức: - Trẻ biết tên bài hát, tên tác giả. - Trẻ hiểu nội dung bài hát qua lời ca. 2. Kĩ năng: - Trẻ hát đúng lời bài hát, biết vận động theo nhạc. - Có phản xạ nhanh trong trò chơi vận động. 3. Thái độ: - Trẻ hứng thú tham gia vào hoạt động hát </vt:lpstr>
      <vt:lpstr>  CHUẨN BỊ  - Nhạc bài hát “Đu quay’’, “Đường và chân” - Dụng cụ: Xúc sắc, phách tre. </vt:lpstr>
      <vt:lpstr>Cho trẻ xem video đồ chơi ngoài trời</vt:lpstr>
      <vt:lpstr>Dạy hát “Đu quay”</vt:lpstr>
      <vt:lpstr>TC “Thi ai nhanh” - Cách chơi: Cho cả lớp nhắm mắt lại và chú ý lắng tai nghe xem đó là tiếng gì. Đồng thời cô đã cho trẻ nghe các loại tiếng đã chuẩn bị. Khi nghe đến tiếng nào, trẻ phải nói đúng tên tiếng đó và làm lại âm thanh vừa đươc nghe. Ví dụ, khi nghe thấy tiếng vỗ tay, trẻ đoán “tiếng vỗ tay” và vỗ tay theo. Tương tự, khi nghe tiếng trống, trẻ đoán “tiếng trống” và nói “tùng tùng”… - Cho trẻ chơi và nhận xét sau khi chơi   </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PHÒNG GIÁO DỤC VÀ ĐÀO TẠO QUẬN LONG BIÊN TRƯỜNG MẦM NON GIANG BIÊN</dc:title>
  <dc:creator>Admin</dc:creator>
  <cp:lastModifiedBy>Admin</cp:lastModifiedBy>
  <cp:revision>7</cp:revision>
  <dcterms:created xsi:type="dcterms:W3CDTF">2021-05-07T11:02:40Z</dcterms:created>
  <dcterms:modified xsi:type="dcterms:W3CDTF">2021-05-08T03:10:13Z</dcterms:modified>
</cp:coreProperties>
</file>