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318" r:id="rId4"/>
    <p:sldId id="446" r:id="rId5"/>
    <p:sldId id="448" r:id="rId6"/>
    <p:sldId id="449" r:id="rId7"/>
    <p:sldId id="442" r:id="rId8"/>
    <p:sldId id="459" r:id="rId9"/>
    <p:sldId id="458" r:id="rId10"/>
    <p:sldId id="464" r:id="rId11"/>
    <p:sldId id="460" r:id="rId12"/>
    <p:sldId id="455" r:id="rId13"/>
    <p:sldId id="466" r:id="rId14"/>
    <p:sldId id="467" r:id="rId15"/>
    <p:sldId id="468" r:id="rId16"/>
    <p:sldId id="469" r:id="rId17"/>
    <p:sldId id="470" r:id="rId18"/>
    <p:sldId id="473" r:id="rId19"/>
    <p:sldId id="474" r:id="rId20"/>
    <p:sldId id="475" r:id="rId21"/>
    <p:sldId id="476" r:id="rId22"/>
    <p:sldId id="480" r:id="rId23"/>
    <p:sldId id="481" r:id="rId24"/>
    <p:sldId id="482" r:id="rId25"/>
    <p:sldId id="483" r:id="rId26"/>
    <p:sldId id="485" r:id="rId27"/>
    <p:sldId id="489" r:id="rId28"/>
    <p:sldId id="499" r:id="rId29"/>
    <p:sldId id="500" r:id="rId30"/>
    <p:sldId id="503" r:id="rId31"/>
    <p:sldId id="504" r:id="rId32"/>
    <p:sldId id="46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A6958F-C1BC-4958-BA91-E25D8F994C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343D4C4-8CD6-41BF-A0D8-5161A74EC3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90571F4-5F8A-4B30-9373-9E51F0C38AA8}"/>
              </a:ext>
            </a:extLst>
          </p:cNvPr>
          <p:cNvSpPr>
            <a:spLocks noGrp="1"/>
          </p:cNvSpPr>
          <p:nvPr>
            <p:ph type="dt" sz="half" idx="10"/>
          </p:nvPr>
        </p:nvSpPr>
        <p:spPr/>
        <p:txBody>
          <a:bodyPr/>
          <a:lstStyle/>
          <a:p>
            <a:fld id="{8A00EA48-57BD-46F8-AD45-50AE59D89C0D}" type="datetimeFigureOut">
              <a:rPr lang="en-US" smtClean="0"/>
              <a:t>26/12/2021</a:t>
            </a:fld>
            <a:endParaRPr lang="en-US"/>
          </a:p>
        </p:txBody>
      </p:sp>
      <p:sp>
        <p:nvSpPr>
          <p:cNvPr id="5" name="Footer Placeholder 4">
            <a:extLst>
              <a:ext uri="{FF2B5EF4-FFF2-40B4-BE49-F238E27FC236}">
                <a16:creationId xmlns="" xmlns:a16="http://schemas.microsoft.com/office/drawing/2014/main" id="{142D95C0-F358-457D-9A5F-19B1E3633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4631909-21B5-49BA-A57D-CCEE145B6278}"/>
              </a:ext>
            </a:extLst>
          </p:cNvPr>
          <p:cNvSpPr>
            <a:spLocks noGrp="1"/>
          </p:cNvSpPr>
          <p:nvPr>
            <p:ph type="sldNum" sz="quarter" idx="12"/>
          </p:nvPr>
        </p:nvSpPr>
        <p:spPr/>
        <p:txBody>
          <a:bodyPr/>
          <a:lstStyle/>
          <a:p>
            <a:fld id="{ED09C19E-EA6D-45AD-9E65-8A8D0D8E042C}" type="slidenum">
              <a:rPr lang="en-US" smtClean="0"/>
              <a:t>‹#›</a:t>
            </a:fld>
            <a:endParaRPr lang="en-US"/>
          </a:p>
        </p:txBody>
      </p:sp>
    </p:spTree>
    <p:extLst>
      <p:ext uri="{BB962C8B-B14F-4D97-AF65-F5344CB8AC3E}">
        <p14:creationId xmlns:p14="http://schemas.microsoft.com/office/powerpoint/2010/main" val="18329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CA82CD-48B3-4AF6-AC8D-D8F6C74E1E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2E55617-D52C-43FF-AB2C-80CB6B067D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E168F27-F0DC-48F0-9FCC-B0929A02A199}"/>
              </a:ext>
            </a:extLst>
          </p:cNvPr>
          <p:cNvSpPr>
            <a:spLocks noGrp="1"/>
          </p:cNvSpPr>
          <p:nvPr>
            <p:ph type="dt" sz="half" idx="10"/>
          </p:nvPr>
        </p:nvSpPr>
        <p:spPr/>
        <p:txBody>
          <a:bodyPr/>
          <a:lstStyle/>
          <a:p>
            <a:fld id="{8A00EA48-57BD-46F8-AD45-50AE59D89C0D}" type="datetimeFigureOut">
              <a:rPr lang="en-US" smtClean="0"/>
              <a:t>26/12/2021</a:t>
            </a:fld>
            <a:endParaRPr lang="en-US"/>
          </a:p>
        </p:txBody>
      </p:sp>
      <p:sp>
        <p:nvSpPr>
          <p:cNvPr id="5" name="Footer Placeholder 4">
            <a:extLst>
              <a:ext uri="{FF2B5EF4-FFF2-40B4-BE49-F238E27FC236}">
                <a16:creationId xmlns="" xmlns:a16="http://schemas.microsoft.com/office/drawing/2014/main" id="{198B6CED-9879-4F33-8014-7D58DDD8E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B5B6B05-0CC4-403D-BEB3-934575665F72}"/>
              </a:ext>
            </a:extLst>
          </p:cNvPr>
          <p:cNvSpPr>
            <a:spLocks noGrp="1"/>
          </p:cNvSpPr>
          <p:nvPr>
            <p:ph type="sldNum" sz="quarter" idx="12"/>
          </p:nvPr>
        </p:nvSpPr>
        <p:spPr/>
        <p:txBody>
          <a:bodyPr/>
          <a:lstStyle/>
          <a:p>
            <a:fld id="{ED09C19E-EA6D-45AD-9E65-8A8D0D8E042C}" type="slidenum">
              <a:rPr lang="en-US" smtClean="0"/>
              <a:t>‹#›</a:t>
            </a:fld>
            <a:endParaRPr lang="en-US"/>
          </a:p>
        </p:txBody>
      </p:sp>
    </p:spTree>
    <p:extLst>
      <p:ext uri="{BB962C8B-B14F-4D97-AF65-F5344CB8AC3E}">
        <p14:creationId xmlns:p14="http://schemas.microsoft.com/office/powerpoint/2010/main" val="222446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520E0F8-A057-4E16-8E4F-6716278D9B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917A52A-6E52-4BD4-BB9D-43341E6529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051513D-1A28-4D66-AEA8-9CFC2C98BB57}"/>
              </a:ext>
            </a:extLst>
          </p:cNvPr>
          <p:cNvSpPr>
            <a:spLocks noGrp="1"/>
          </p:cNvSpPr>
          <p:nvPr>
            <p:ph type="dt" sz="half" idx="10"/>
          </p:nvPr>
        </p:nvSpPr>
        <p:spPr/>
        <p:txBody>
          <a:bodyPr/>
          <a:lstStyle/>
          <a:p>
            <a:fld id="{8A00EA48-57BD-46F8-AD45-50AE59D89C0D}" type="datetimeFigureOut">
              <a:rPr lang="en-US" smtClean="0"/>
              <a:t>26/12/2021</a:t>
            </a:fld>
            <a:endParaRPr lang="en-US"/>
          </a:p>
        </p:txBody>
      </p:sp>
      <p:sp>
        <p:nvSpPr>
          <p:cNvPr id="5" name="Footer Placeholder 4">
            <a:extLst>
              <a:ext uri="{FF2B5EF4-FFF2-40B4-BE49-F238E27FC236}">
                <a16:creationId xmlns="" xmlns:a16="http://schemas.microsoft.com/office/drawing/2014/main" id="{CFD5BC1D-E62F-4475-AC5F-831D280CE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82FDDD7-189B-4E6D-9C7C-796DC0E83FF9}"/>
              </a:ext>
            </a:extLst>
          </p:cNvPr>
          <p:cNvSpPr>
            <a:spLocks noGrp="1"/>
          </p:cNvSpPr>
          <p:nvPr>
            <p:ph type="sldNum" sz="quarter" idx="12"/>
          </p:nvPr>
        </p:nvSpPr>
        <p:spPr/>
        <p:txBody>
          <a:bodyPr/>
          <a:lstStyle/>
          <a:p>
            <a:fld id="{ED09C19E-EA6D-45AD-9E65-8A8D0D8E042C}" type="slidenum">
              <a:rPr lang="en-US" smtClean="0"/>
              <a:t>‹#›</a:t>
            </a:fld>
            <a:endParaRPr lang="en-US"/>
          </a:p>
        </p:txBody>
      </p:sp>
    </p:spTree>
    <p:extLst>
      <p:ext uri="{BB962C8B-B14F-4D97-AF65-F5344CB8AC3E}">
        <p14:creationId xmlns:p14="http://schemas.microsoft.com/office/powerpoint/2010/main" val="61183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E7CA47-890C-4ED2-BBEA-EA47DC511A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440D746-7730-45C5-8CE2-8F216BAEEE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EF35B75-04DC-41E6-B2E7-C4464C8FEC87}"/>
              </a:ext>
            </a:extLst>
          </p:cNvPr>
          <p:cNvSpPr>
            <a:spLocks noGrp="1"/>
          </p:cNvSpPr>
          <p:nvPr>
            <p:ph type="dt" sz="half" idx="10"/>
          </p:nvPr>
        </p:nvSpPr>
        <p:spPr/>
        <p:txBody>
          <a:bodyPr/>
          <a:lstStyle/>
          <a:p>
            <a:fld id="{8A00EA48-57BD-46F8-AD45-50AE59D89C0D}" type="datetimeFigureOut">
              <a:rPr lang="en-US" smtClean="0"/>
              <a:t>26/12/2021</a:t>
            </a:fld>
            <a:endParaRPr lang="en-US"/>
          </a:p>
        </p:txBody>
      </p:sp>
      <p:sp>
        <p:nvSpPr>
          <p:cNvPr id="5" name="Footer Placeholder 4">
            <a:extLst>
              <a:ext uri="{FF2B5EF4-FFF2-40B4-BE49-F238E27FC236}">
                <a16:creationId xmlns="" xmlns:a16="http://schemas.microsoft.com/office/drawing/2014/main" id="{B42C7267-927F-4DD9-B755-DD0612EEB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7CA00C-3B9F-4036-8CAF-FA0DC2E62762}"/>
              </a:ext>
            </a:extLst>
          </p:cNvPr>
          <p:cNvSpPr>
            <a:spLocks noGrp="1"/>
          </p:cNvSpPr>
          <p:nvPr>
            <p:ph type="sldNum" sz="quarter" idx="12"/>
          </p:nvPr>
        </p:nvSpPr>
        <p:spPr/>
        <p:txBody>
          <a:bodyPr/>
          <a:lstStyle/>
          <a:p>
            <a:fld id="{ED09C19E-EA6D-45AD-9E65-8A8D0D8E042C}" type="slidenum">
              <a:rPr lang="en-US" smtClean="0"/>
              <a:t>‹#›</a:t>
            </a:fld>
            <a:endParaRPr lang="en-US"/>
          </a:p>
        </p:txBody>
      </p:sp>
    </p:spTree>
    <p:extLst>
      <p:ext uri="{BB962C8B-B14F-4D97-AF65-F5344CB8AC3E}">
        <p14:creationId xmlns:p14="http://schemas.microsoft.com/office/powerpoint/2010/main" val="92145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779F8C-ECF0-4FE9-B764-DD675C4DD2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CECDA4B-C168-4736-968F-D3493D841F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414119D-2B8E-4FF8-985E-6A33D8FBF972}"/>
              </a:ext>
            </a:extLst>
          </p:cNvPr>
          <p:cNvSpPr>
            <a:spLocks noGrp="1"/>
          </p:cNvSpPr>
          <p:nvPr>
            <p:ph type="dt" sz="half" idx="10"/>
          </p:nvPr>
        </p:nvSpPr>
        <p:spPr/>
        <p:txBody>
          <a:bodyPr/>
          <a:lstStyle/>
          <a:p>
            <a:fld id="{8A00EA48-57BD-46F8-AD45-50AE59D89C0D}" type="datetimeFigureOut">
              <a:rPr lang="en-US" smtClean="0"/>
              <a:t>26/12/2021</a:t>
            </a:fld>
            <a:endParaRPr lang="en-US"/>
          </a:p>
        </p:txBody>
      </p:sp>
      <p:sp>
        <p:nvSpPr>
          <p:cNvPr id="5" name="Footer Placeholder 4">
            <a:extLst>
              <a:ext uri="{FF2B5EF4-FFF2-40B4-BE49-F238E27FC236}">
                <a16:creationId xmlns="" xmlns:a16="http://schemas.microsoft.com/office/drawing/2014/main" id="{CB682ACF-89FD-455A-9D83-502D724BE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8C3641D-3D1F-45FD-946D-01EC1637799C}"/>
              </a:ext>
            </a:extLst>
          </p:cNvPr>
          <p:cNvSpPr>
            <a:spLocks noGrp="1"/>
          </p:cNvSpPr>
          <p:nvPr>
            <p:ph type="sldNum" sz="quarter" idx="12"/>
          </p:nvPr>
        </p:nvSpPr>
        <p:spPr/>
        <p:txBody>
          <a:bodyPr/>
          <a:lstStyle/>
          <a:p>
            <a:fld id="{ED09C19E-EA6D-45AD-9E65-8A8D0D8E042C}" type="slidenum">
              <a:rPr lang="en-US" smtClean="0"/>
              <a:t>‹#›</a:t>
            </a:fld>
            <a:endParaRPr lang="en-US"/>
          </a:p>
        </p:txBody>
      </p:sp>
    </p:spTree>
    <p:extLst>
      <p:ext uri="{BB962C8B-B14F-4D97-AF65-F5344CB8AC3E}">
        <p14:creationId xmlns:p14="http://schemas.microsoft.com/office/powerpoint/2010/main" val="14470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DF24AA-58FB-4336-8294-AEE0BD6A5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7017644-3C05-42C8-B4C9-30E3E50E0B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C02CC68-E146-4116-AE5E-3617A2C559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88CC344-6455-4450-99F1-5B53EB39CFAF}"/>
              </a:ext>
            </a:extLst>
          </p:cNvPr>
          <p:cNvSpPr>
            <a:spLocks noGrp="1"/>
          </p:cNvSpPr>
          <p:nvPr>
            <p:ph type="dt" sz="half" idx="10"/>
          </p:nvPr>
        </p:nvSpPr>
        <p:spPr/>
        <p:txBody>
          <a:bodyPr/>
          <a:lstStyle/>
          <a:p>
            <a:fld id="{8A00EA48-57BD-46F8-AD45-50AE59D89C0D}" type="datetimeFigureOut">
              <a:rPr lang="en-US" smtClean="0"/>
              <a:t>26/12/2021</a:t>
            </a:fld>
            <a:endParaRPr lang="en-US"/>
          </a:p>
        </p:txBody>
      </p:sp>
      <p:sp>
        <p:nvSpPr>
          <p:cNvPr id="6" name="Footer Placeholder 5">
            <a:extLst>
              <a:ext uri="{FF2B5EF4-FFF2-40B4-BE49-F238E27FC236}">
                <a16:creationId xmlns="" xmlns:a16="http://schemas.microsoft.com/office/drawing/2014/main" id="{12872CE0-BD82-44C5-8313-47590BACF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8B32218-FB2F-4472-8E83-C9E5E20BB43E}"/>
              </a:ext>
            </a:extLst>
          </p:cNvPr>
          <p:cNvSpPr>
            <a:spLocks noGrp="1"/>
          </p:cNvSpPr>
          <p:nvPr>
            <p:ph type="sldNum" sz="quarter" idx="12"/>
          </p:nvPr>
        </p:nvSpPr>
        <p:spPr/>
        <p:txBody>
          <a:bodyPr/>
          <a:lstStyle/>
          <a:p>
            <a:fld id="{ED09C19E-EA6D-45AD-9E65-8A8D0D8E042C}" type="slidenum">
              <a:rPr lang="en-US" smtClean="0"/>
              <a:t>‹#›</a:t>
            </a:fld>
            <a:endParaRPr lang="en-US"/>
          </a:p>
        </p:txBody>
      </p:sp>
    </p:spTree>
    <p:extLst>
      <p:ext uri="{BB962C8B-B14F-4D97-AF65-F5344CB8AC3E}">
        <p14:creationId xmlns:p14="http://schemas.microsoft.com/office/powerpoint/2010/main" val="205940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7A9B34-B86B-4693-B582-C682541B90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2BA999E-98A0-4AC3-BCA6-6CF4EBA9D5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CCCD2DA-09B4-4E2B-B88A-5C22794DB3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DA3CA65-E5E6-4BD2-B336-B94F2A883E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EEBC933-5544-4403-B835-80A1174B51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879010C-00D3-4C59-AF5C-23501143B6D8}"/>
              </a:ext>
            </a:extLst>
          </p:cNvPr>
          <p:cNvSpPr>
            <a:spLocks noGrp="1"/>
          </p:cNvSpPr>
          <p:nvPr>
            <p:ph type="dt" sz="half" idx="10"/>
          </p:nvPr>
        </p:nvSpPr>
        <p:spPr/>
        <p:txBody>
          <a:bodyPr/>
          <a:lstStyle/>
          <a:p>
            <a:fld id="{8A00EA48-57BD-46F8-AD45-50AE59D89C0D}" type="datetimeFigureOut">
              <a:rPr lang="en-US" smtClean="0"/>
              <a:t>26/12/2021</a:t>
            </a:fld>
            <a:endParaRPr lang="en-US"/>
          </a:p>
        </p:txBody>
      </p:sp>
      <p:sp>
        <p:nvSpPr>
          <p:cNvPr id="8" name="Footer Placeholder 7">
            <a:extLst>
              <a:ext uri="{FF2B5EF4-FFF2-40B4-BE49-F238E27FC236}">
                <a16:creationId xmlns="" xmlns:a16="http://schemas.microsoft.com/office/drawing/2014/main" id="{07FBA993-D41C-4753-BFCE-F870123A51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365507B-4255-4065-AA40-00686E348D0A}"/>
              </a:ext>
            </a:extLst>
          </p:cNvPr>
          <p:cNvSpPr>
            <a:spLocks noGrp="1"/>
          </p:cNvSpPr>
          <p:nvPr>
            <p:ph type="sldNum" sz="quarter" idx="12"/>
          </p:nvPr>
        </p:nvSpPr>
        <p:spPr/>
        <p:txBody>
          <a:bodyPr/>
          <a:lstStyle/>
          <a:p>
            <a:fld id="{ED09C19E-EA6D-45AD-9E65-8A8D0D8E042C}" type="slidenum">
              <a:rPr lang="en-US" smtClean="0"/>
              <a:t>‹#›</a:t>
            </a:fld>
            <a:endParaRPr lang="en-US"/>
          </a:p>
        </p:txBody>
      </p:sp>
    </p:spTree>
    <p:extLst>
      <p:ext uri="{BB962C8B-B14F-4D97-AF65-F5344CB8AC3E}">
        <p14:creationId xmlns:p14="http://schemas.microsoft.com/office/powerpoint/2010/main" val="226747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DD8F3A-4B7B-4E19-84D7-7782C91125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BE3DC88-C438-408E-9D12-B4D71511B269}"/>
              </a:ext>
            </a:extLst>
          </p:cNvPr>
          <p:cNvSpPr>
            <a:spLocks noGrp="1"/>
          </p:cNvSpPr>
          <p:nvPr>
            <p:ph type="dt" sz="half" idx="10"/>
          </p:nvPr>
        </p:nvSpPr>
        <p:spPr/>
        <p:txBody>
          <a:bodyPr/>
          <a:lstStyle/>
          <a:p>
            <a:fld id="{8A00EA48-57BD-46F8-AD45-50AE59D89C0D}" type="datetimeFigureOut">
              <a:rPr lang="en-US" smtClean="0"/>
              <a:t>26/12/2021</a:t>
            </a:fld>
            <a:endParaRPr lang="en-US"/>
          </a:p>
        </p:txBody>
      </p:sp>
      <p:sp>
        <p:nvSpPr>
          <p:cNvPr id="4" name="Footer Placeholder 3">
            <a:extLst>
              <a:ext uri="{FF2B5EF4-FFF2-40B4-BE49-F238E27FC236}">
                <a16:creationId xmlns="" xmlns:a16="http://schemas.microsoft.com/office/drawing/2014/main" id="{A741BD29-8F8A-4EB2-8B6A-D32BA54108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25D38A2-312B-4735-B12A-70C2BCA28C8C}"/>
              </a:ext>
            </a:extLst>
          </p:cNvPr>
          <p:cNvSpPr>
            <a:spLocks noGrp="1"/>
          </p:cNvSpPr>
          <p:nvPr>
            <p:ph type="sldNum" sz="quarter" idx="12"/>
          </p:nvPr>
        </p:nvSpPr>
        <p:spPr/>
        <p:txBody>
          <a:bodyPr/>
          <a:lstStyle/>
          <a:p>
            <a:fld id="{ED09C19E-EA6D-45AD-9E65-8A8D0D8E042C}" type="slidenum">
              <a:rPr lang="en-US" smtClean="0"/>
              <a:t>‹#›</a:t>
            </a:fld>
            <a:endParaRPr lang="en-US"/>
          </a:p>
        </p:txBody>
      </p:sp>
    </p:spTree>
    <p:extLst>
      <p:ext uri="{BB962C8B-B14F-4D97-AF65-F5344CB8AC3E}">
        <p14:creationId xmlns:p14="http://schemas.microsoft.com/office/powerpoint/2010/main" val="187992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62D3DF1-BBBC-4527-9ED4-4FB00BEF9A77}"/>
              </a:ext>
            </a:extLst>
          </p:cNvPr>
          <p:cNvSpPr>
            <a:spLocks noGrp="1"/>
          </p:cNvSpPr>
          <p:nvPr>
            <p:ph type="dt" sz="half" idx="10"/>
          </p:nvPr>
        </p:nvSpPr>
        <p:spPr/>
        <p:txBody>
          <a:bodyPr/>
          <a:lstStyle/>
          <a:p>
            <a:fld id="{8A00EA48-57BD-46F8-AD45-50AE59D89C0D}" type="datetimeFigureOut">
              <a:rPr lang="en-US" smtClean="0"/>
              <a:t>26/12/2021</a:t>
            </a:fld>
            <a:endParaRPr lang="en-US"/>
          </a:p>
        </p:txBody>
      </p:sp>
      <p:sp>
        <p:nvSpPr>
          <p:cNvPr id="3" name="Footer Placeholder 2">
            <a:extLst>
              <a:ext uri="{FF2B5EF4-FFF2-40B4-BE49-F238E27FC236}">
                <a16:creationId xmlns="" xmlns:a16="http://schemas.microsoft.com/office/drawing/2014/main" id="{7538AFD4-582E-40F1-9D57-FB818A9E19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D305AC5-E129-42DB-BB2D-0157F35E04CF}"/>
              </a:ext>
            </a:extLst>
          </p:cNvPr>
          <p:cNvSpPr>
            <a:spLocks noGrp="1"/>
          </p:cNvSpPr>
          <p:nvPr>
            <p:ph type="sldNum" sz="quarter" idx="12"/>
          </p:nvPr>
        </p:nvSpPr>
        <p:spPr/>
        <p:txBody>
          <a:bodyPr/>
          <a:lstStyle/>
          <a:p>
            <a:fld id="{ED09C19E-EA6D-45AD-9E65-8A8D0D8E042C}" type="slidenum">
              <a:rPr lang="en-US" smtClean="0"/>
              <a:t>‹#›</a:t>
            </a:fld>
            <a:endParaRPr lang="en-US"/>
          </a:p>
        </p:txBody>
      </p:sp>
    </p:spTree>
    <p:extLst>
      <p:ext uri="{BB962C8B-B14F-4D97-AF65-F5344CB8AC3E}">
        <p14:creationId xmlns:p14="http://schemas.microsoft.com/office/powerpoint/2010/main" val="156621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636B85-990C-4023-AEA2-901FE7FA80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81185EF-83CE-42FD-AE21-72AAD7AF7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F367C3A-C21C-426D-A3B7-043CFD3B3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08E36C2-073A-4A01-A8A2-6AF75A84E8A3}"/>
              </a:ext>
            </a:extLst>
          </p:cNvPr>
          <p:cNvSpPr>
            <a:spLocks noGrp="1"/>
          </p:cNvSpPr>
          <p:nvPr>
            <p:ph type="dt" sz="half" idx="10"/>
          </p:nvPr>
        </p:nvSpPr>
        <p:spPr/>
        <p:txBody>
          <a:bodyPr/>
          <a:lstStyle/>
          <a:p>
            <a:fld id="{8A00EA48-57BD-46F8-AD45-50AE59D89C0D}" type="datetimeFigureOut">
              <a:rPr lang="en-US" smtClean="0"/>
              <a:t>26/12/2021</a:t>
            </a:fld>
            <a:endParaRPr lang="en-US"/>
          </a:p>
        </p:txBody>
      </p:sp>
      <p:sp>
        <p:nvSpPr>
          <p:cNvPr id="6" name="Footer Placeholder 5">
            <a:extLst>
              <a:ext uri="{FF2B5EF4-FFF2-40B4-BE49-F238E27FC236}">
                <a16:creationId xmlns="" xmlns:a16="http://schemas.microsoft.com/office/drawing/2014/main" id="{66116935-9269-4FCC-A1C3-AEFCBD5FC7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1B097A4-3AA3-41ED-908C-92B19E3B9351}"/>
              </a:ext>
            </a:extLst>
          </p:cNvPr>
          <p:cNvSpPr>
            <a:spLocks noGrp="1"/>
          </p:cNvSpPr>
          <p:nvPr>
            <p:ph type="sldNum" sz="quarter" idx="12"/>
          </p:nvPr>
        </p:nvSpPr>
        <p:spPr/>
        <p:txBody>
          <a:bodyPr/>
          <a:lstStyle/>
          <a:p>
            <a:fld id="{ED09C19E-EA6D-45AD-9E65-8A8D0D8E042C}" type="slidenum">
              <a:rPr lang="en-US" smtClean="0"/>
              <a:t>‹#›</a:t>
            </a:fld>
            <a:endParaRPr lang="en-US"/>
          </a:p>
        </p:txBody>
      </p:sp>
    </p:spTree>
    <p:extLst>
      <p:ext uri="{BB962C8B-B14F-4D97-AF65-F5344CB8AC3E}">
        <p14:creationId xmlns:p14="http://schemas.microsoft.com/office/powerpoint/2010/main" val="121444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4989DE-D1FD-473F-B818-8337D4B7B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C1A2709-167E-46DA-BAE8-445F1B0ACE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9CD196-57E0-48BC-BFB0-FDE0E4FBD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C6FF0A9-955A-4CC4-B04E-A8DF9D8359CB}"/>
              </a:ext>
            </a:extLst>
          </p:cNvPr>
          <p:cNvSpPr>
            <a:spLocks noGrp="1"/>
          </p:cNvSpPr>
          <p:nvPr>
            <p:ph type="dt" sz="half" idx="10"/>
          </p:nvPr>
        </p:nvSpPr>
        <p:spPr/>
        <p:txBody>
          <a:bodyPr/>
          <a:lstStyle/>
          <a:p>
            <a:fld id="{8A00EA48-57BD-46F8-AD45-50AE59D89C0D}" type="datetimeFigureOut">
              <a:rPr lang="en-US" smtClean="0"/>
              <a:t>26/12/2021</a:t>
            </a:fld>
            <a:endParaRPr lang="en-US"/>
          </a:p>
        </p:txBody>
      </p:sp>
      <p:sp>
        <p:nvSpPr>
          <p:cNvPr id="6" name="Footer Placeholder 5">
            <a:extLst>
              <a:ext uri="{FF2B5EF4-FFF2-40B4-BE49-F238E27FC236}">
                <a16:creationId xmlns="" xmlns:a16="http://schemas.microsoft.com/office/drawing/2014/main" id="{6E84702F-FEEA-4249-B3ED-C1D9F70D3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B73FDD3-3355-407D-B443-03705EA47DFE}"/>
              </a:ext>
            </a:extLst>
          </p:cNvPr>
          <p:cNvSpPr>
            <a:spLocks noGrp="1"/>
          </p:cNvSpPr>
          <p:nvPr>
            <p:ph type="sldNum" sz="quarter" idx="12"/>
          </p:nvPr>
        </p:nvSpPr>
        <p:spPr/>
        <p:txBody>
          <a:bodyPr/>
          <a:lstStyle/>
          <a:p>
            <a:fld id="{ED09C19E-EA6D-45AD-9E65-8A8D0D8E042C}" type="slidenum">
              <a:rPr lang="en-US" smtClean="0"/>
              <a:t>‹#›</a:t>
            </a:fld>
            <a:endParaRPr lang="en-US"/>
          </a:p>
        </p:txBody>
      </p:sp>
    </p:spTree>
    <p:extLst>
      <p:ext uri="{BB962C8B-B14F-4D97-AF65-F5344CB8AC3E}">
        <p14:creationId xmlns:p14="http://schemas.microsoft.com/office/powerpoint/2010/main" val="972169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305F61B-5B7C-45C1-B39D-152AD625B0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387804B-9F2F-44CD-81E5-6B45BA63FA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53D7199-7558-46A6-AA20-51D6581258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0EA48-57BD-46F8-AD45-50AE59D89C0D}" type="datetimeFigureOut">
              <a:rPr lang="en-US" smtClean="0"/>
              <a:t>26/12/2021</a:t>
            </a:fld>
            <a:endParaRPr lang="en-US"/>
          </a:p>
        </p:txBody>
      </p:sp>
      <p:sp>
        <p:nvSpPr>
          <p:cNvPr id="5" name="Footer Placeholder 4">
            <a:extLst>
              <a:ext uri="{FF2B5EF4-FFF2-40B4-BE49-F238E27FC236}">
                <a16:creationId xmlns="" xmlns:a16="http://schemas.microsoft.com/office/drawing/2014/main" id="{65CF3324-B645-4C53-B6E7-AC6F48F77A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7E7D834-9457-4F0D-906C-C67ADCEC36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9C19E-EA6D-45AD-9E65-8A8D0D8E042C}" type="slidenum">
              <a:rPr lang="en-US" smtClean="0"/>
              <a:t>‹#›</a:t>
            </a:fld>
            <a:endParaRPr lang="en-US"/>
          </a:p>
        </p:txBody>
      </p:sp>
    </p:spTree>
    <p:extLst>
      <p:ext uri="{BB962C8B-B14F-4D97-AF65-F5344CB8AC3E}">
        <p14:creationId xmlns:p14="http://schemas.microsoft.com/office/powerpoint/2010/main" val="3862869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2A6DFD7-2FC7-47FF-B990-06C29D4D995D}"/>
              </a:ext>
            </a:extLst>
          </p:cNvPr>
          <p:cNvSpPr txBox="1"/>
          <p:nvPr/>
        </p:nvSpPr>
        <p:spPr>
          <a:xfrm>
            <a:off x="155575" y="3790899"/>
            <a:ext cx="5551520" cy="10772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latin typeface="Times New Roman" pitchFamily="18" charset="0"/>
                <a:cs typeface="Times New Roman" pitchFamily="18" charset="0"/>
              </a:rPr>
              <a:t>TS. </a:t>
            </a:r>
            <a:r>
              <a:rPr lang="en-US" sz="3200" b="1" dirty="0" err="1">
                <a:latin typeface="Times New Roman" pitchFamily="18" charset="0"/>
                <a:cs typeface="Times New Roman" pitchFamily="18" charset="0"/>
              </a:rPr>
              <a:t>Lê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endParaRPr lang="en-US" sz="3200" b="1" dirty="0">
              <a:latin typeface="Times New Roman" pitchFamily="18" charset="0"/>
              <a:cs typeface="Times New Roman" pitchFamily="18" charset="0"/>
            </a:endParaRPr>
          </a:p>
          <a:p>
            <a:pPr algn="ct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chính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Quốc</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gia</a:t>
            </a:r>
            <a:endParaRPr lang="en-US" sz="3200" b="1" dirty="0">
              <a:latin typeface="Times New Roman" pitchFamily="18" charset="0"/>
              <a:cs typeface="Times New Roman" pitchFamily="18" charset="0"/>
            </a:endParaRPr>
          </a:p>
        </p:txBody>
      </p:sp>
      <p:sp>
        <p:nvSpPr>
          <p:cNvPr id="5" name="TextBox 4"/>
          <p:cNvSpPr txBox="1"/>
          <p:nvPr/>
        </p:nvSpPr>
        <p:spPr>
          <a:xfrm>
            <a:off x="1991239" y="581391"/>
            <a:ext cx="8915774" cy="1077218"/>
          </a:xfrm>
          <a:prstGeom prst="rect">
            <a:avLst/>
          </a:prstGeom>
          <a:noFill/>
        </p:spPr>
        <p:txBody>
          <a:bodyPr wrap="none" rtlCol="0">
            <a:spAutoFit/>
          </a:bodyPr>
          <a:lstStyle/>
          <a:p>
            <a:pPr algn="ctr"/>
            <a:r>
              <a:rPr lang="en-US" sz="3200" b="1" dirty="0" smtClean="0">
                <a:latin typeface="Times New Roman" pitchFamily="18" charset="0"/>
                <a:cs typeface="Times New Roman" pitchFamily="18" charset="0"/>
              </a:rPr>
              <a:t>CHÍNH QUYỀN ĐÔ THỊ THÀNH PHỐ HÀ NỘI</a:t>
            </a:r>
          </a:p>
          <a:p>
            <a:pPr algn="ctr"/>
            <a:r>
              <a:rPr lang="en-US" sz="3200" b="1" dirty="0" smtClean="0">
                <a:latin typeface="Times New Roman" pitchFamily="18" charset="0"/>
                <a:cs typeface="Times New Roman" pitchFamily="18" charset="0"/>
              </a:rPr>
              <a:t>CHÍNH PHỦ ĐIỆN TỬ, CHUYỂN ĐỔI SỐ</a:t>
            </a:r>
          </a:p>
        </p:txBody>
      </p:sp>
      <p:sp>
        <p:nvSpPr>
          <p:cNvPr id="6" name="AutoShape 4" descr="Một số nội dung về tình hình đăng ký doanh nghiệp và cải cách thủ tục hành  chính, cải thiện môi trường kinh doanh tại Thành phố Hà Nội 7 tháng đầ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dangkykinhdoanh.gov.vn/Images/editor/images/Ha%20N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038" y="2425566"/>
            <a:ext cx="6165549" cy="432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759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4455F7DC-2A86-4255-A7FF-DB1F743F1431}"/>
              </a:ext>
            </a:extLst>
          </p:cNvPr>
          <p:cNvSpPr txBox="1"/>
          <p:nvPr/>
        </p:nvSpPr>
        <p:spPr>
          <a:xfrm>
            <a:off x="140854" y="441681"/>
            <a:ext cx="12051146" cy="6150402"/>
          </a:xfrm>
          <a:prstGeom prst="rect">
            <a:avLst/>
          </a:prstGeom>
          <a:noFill/>
        </p:spPr>
        <p:txBody>
          <a:bodyPr wrap="square">
            <a:spAutoFit/>
          </a:bodyPr>
          <a:lstStyle/>
          <a:p>
            <a:pPr>
              <a:spcAft>
                <a:spcPts val="800"/>
              </a:spcAft>
            </a:pPr>
            <a:r>
              <a:rPr lang="en-US" sz="32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Ủy</a:t>
            </a:r>
            <a:r>
              <a:rPr lang="en-US"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32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quận</a:t>
            </a:r>
            <a:r>
              <a:rPr lang="en-US"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latin typeface="Times New Roman" pitchFamily="18" charset="0"/>
                <a:cs typeface="Times New Roman" pitchFamily="18" charset="0"/>
              </a:rPr>
              <a:t>b</a:t>
            </a:r>
            <a:r>
              <a:rPr lang="vi-VN" sz="3200" b="1" dirty="0" smtClean="0">
                <a:latin typeface="Times New Roman" pitchFamily="18" charset="0"/>
                <a:cs typeface="Times New Roman" pitchFamily="18" charset="0"/>
              </a:rPr>
              <a:t>ổ nhiệm, bổ nhiệm lại, miễn nhiệm, điều động, luân chuyển, biệt phái, khen thưởng, kỷ luật, tạm đình chỉ công tác </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tịch</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Phó</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tịch</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Ủy</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phường</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600"/>
              </a:spcBef>
              <a:spcAft>
                <a:spcPts val="600"/>
              </a:spcAft>
            </a:pP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tịch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Ủy</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quận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kỷ</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spcBef>
                <a:spcPts val="600"/>
              </a:spcBef>
              <a:spcAft>
                <a:spcPts val="600"/>
              </a:spcAft>
            </a:pP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tịch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Ủy</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quận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32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ình</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072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additive="base">
                                        <p:cTn id="1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 calcmode="lin" valueType="num">
                                      <p:cBhvr additive="base">
                                        <p:cTn id="2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hính quyền đô thị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8349"/>
            <a:ext cx="12192000" cy="1521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6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509" y="953020"/>
            <a:ext cx="11517746" cy="4031873"/>
          </a:xfrm>
          <a:prstGeom prst="rect">
            <a:avLst/>
          </a:prstGeom>
        </p:spPr>
        <p:txBody>
          <a:bodyPr wrap="square">
            <a:spAutoFit/>
          </a:bodyPr>
          <a:lstStyle/>
          <a:p>
            <a:pPr algn="just"/>
            <a:r>
              <a:rPr lang="vi-VN" sz="3200" b="1" dirty="0">
                <a:latin typeface="Times New Roman" pitchFamily="18" charset="0"/>
                <a:cs typeface="Times New Roman" pitchFamily="18" charset="0"/>
              </a:rPr>
              <a:t>Căn cứ vào quy mô dân số của phường, Chủ tịch phường có thể tổ chức đối thoại với Nhân dân qua các đại diện tổ dân phố</a:t>
            </a:r>
            <a:r>
              <a:rPr lang="vi-VN" sz="3200" b="1" dirty="0" smtClean="0">
                <a:latin typeface="Times New Roman" pitchFamily="18" charset="0"/>
                <a:cs typeface="Times New Roman" pitchFamily="18" charset="0"/>
              </a:rPr>
              <a:t>.</a:t>
            </a:r>
            <a:endParaRPr lang="en-US" sz="3200" b="1" dirty="0" smtClean="0">
              <a:latin typeface="Times New Roman" pitchFamily="18" charset="0"/>
              <a:cs typeface="Times New Roman" pitchFamily="18" charset="0"/>
            </a:endParaRPr>
          </a:p>
          <a:p>
            <a:pPr algn="just"/>
            <a:endParaRPr lang="en-US" sz="3200" b="1" dirty="0" smtClean="0">
              <a:latin typeface="Times New Roman" pitchFamily="18" charset="0"/>
              <a:cs typeface="Times New Roman" pitchFamily="18" charset="0"/>
            </a:endParaRPr>
          </a:p>
          <a:p>
            <a:pPr algn="just"/>
            <a:endParaRPr lang="en-US" sz="3200" b="1" dirty="0">
              <a:latin typeface="Times New Roman" pitchFamily="18" charset="0"/>
              <a:cs typeface="Times New Roman" pitchFamily="18" charset="0"/>
            </a:endParaRPr>
          </a:p>
          <a:p>
            <a:pPr algn="just"/>
            <a:r>
              <a:rPr lang="vi-VN" sz="3200" b="1" dirty="0">
                <a:latin typeface="Times New Roman" pitchFamily="18" charset="0"/>
                <a:cs typeface="Times New Roman" pitchFamily="18" charset="0"/>
              </a:rPr>
              <a:t>Ủy ban nhân dân phường phải thông báo công khai trên các phương tiện thông tin đại chúng và gửi thông báo đến Tổ trưởng tổ dân phố về thời gian, địa điểm, nội dung của hội nghị đối thoại với Nhân dân chậm nhất là 07 ngày trước ngày tổ chức hội nghị.</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17704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ọc viện Hành chính Quốc gia cơ sở TP Hồ Chí Minh | Nhà đất 24h - Đăng tin  rao vặt mua bán, cho thuê bất động sản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66" y="-28575"/>
            <a:ext cx="32639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416889" y="953184"/>
            <a:ext cx="8840562" cy="646331"/>
          </a:xfrm>
          <a:prstGeom prst="rect">
            <a:avLst/>
          </a:prstGeom>
          <a:noFill/>
        </p:spPr>
        <p:txBody>
          <a:bodyPr wrap="none" rtlCol="0">
            <a:spAutoFit/>
          </a:bodyPr>
          <a:lstStyle/>
          <a:p>
            <a:pPr algn="ctr"/>
            <a:r>
              <a:rPr lang="en-US" sz="3600" b="1" dirty="0">
                <a:latin typeface="Times New Roman" pitchFamily="18" charset="0"/>
                <a:cs typeface="Times New Roman" pitchFamily="18" charset="0"/>
              </a:rPr>
              <a:t>CHÍNH PHỦ ĐIỆN </a:t>
            </a:r>
            <a:r>
              <a:rPr lang="en-US" sz="3600" b="1" dirty="0" smtClean="0">
                <a:latin typeface="Times New Roman" pitchFamily="18" charset="0"/>
                <a:cs typeface="Times New Roman" pitchFamily="18" charset="0"/>
              </a:rPr>
              <a:t>TỬ, CHUYỂN ĐỔI SỐ</a:t>
            </a:r>
            <a:endParaRPr lang="en-US" sz="3600" b="1" dirty="0">
              <a:latin typeface="Times New Roman" pitchFamily="18" charset="0"/>
              <a:cs typeface="Times New Roman" pitchFamily="18" charset="0"/>
            </a:endParaRPr>
          </a:p>
        </p:txBody>
      </p:sp>
      <p:pic>
        <p:nvPicPr>
          <p:cNvPr id="6" name="Picture 2" descr="https://media.kinhtedothi.vn/535/2021/9/8/chinhphus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10062"/>
            <a:ext cx="12555621" cy="4992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229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000" y="304801"/>
            <a:ext cx="11277600" cy="1569660"/>
          </a:xfrm>
          <a:prstGeom prst="rect">
            <a:avLst/>
          </a:prstGeom>
        </p:spPr>
        <p:txBody>
          <a:bodyPr wrap="square">
            <a:spAutoFit/>
          </a:bodyPr>
          <a:lstStyle/>
          <a:p>
            <a:pPr algn="just"/>
            <a:r>
              <a:rPr lang="vi-VN" sz="3200" b="1" dirty="0">
                <a:latin typeface="Times New Roman" pitchFamily="18" charset="0"/>
                <a:cs typeface="Times New Roman" pitchFamily="18" charset="0"/>
              </a:rPr>
              <a:t>Quyết định số 942/QĐ-TTg phê duyệt Chiến lược phát triển Chính phủ điện tử hướng tới Chính phủ số giai đoạn 2021-2025, định hướng đến 2030</a:t>
            </a:r>
            <a:endParaRPr lang="en-US" sz="3200" dirty="0">
              <a:latin typeface="Times New Roman" pitchFamily="18" charset="0"/>
              <a:cs typeface="Times New Roman" pitchFamily="18" charset="0"/>
            </a:endParaRPr>
          </a:p>
        </p:txBody>
      </p:sp>
      <p:pic>
        <p:nvPicPr>
          <p:cNvPr id="16386" name="Picture 2" descr="Xây dựng chính phủ điện tử - Bước phát triển tất yếu trong quá trình cải  c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963" y="2277599"/>
            <a:ext cx="8127529"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8000" y="2832551"/>
            <a:ext cx="5617183" cy="2554545"/>
          </a:xfrm>
          <a:prstGeom prst="rect">
            <a:avLst/>
          </a:prstGeom>
        </p:spPr>
        <p:txBody>
          <a:bodyPr wrap="square">
            <a:spAutoFit/>
          </a:bodyPr>
          <a:lstStyle/>
          <a:p>
            <a:pPr algn="just"/>
            <a:r>
              <a:rPr lang="vi-VN" sz="3200" b="1" dirty="0" smtClean="0">
                <a:latin typeface="+mj-lt"/>
              </a:rPr>
              <a:t>Q</a:t>
            </a:r>
            <a:r>
              <a:rPr lang="en-US" sz="3200" b="1" dirty="0" err="1" smtClean="0">
                <a:latin typeface="Times New Roman" pitchFamily="18" charset="0"/>
                <a:cs typeface="Times New Roman" pitchFamily="18" charset="0"/>
              </a:rPr>
              <a:t>uyết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định</a:t>
            </a:r>
            <a:r>
              <a:rPr lang="en-US" sz="3200" b="1" dirty="0" smtClean="0">
                <a:latin typeface="Times New Roman" pitchFamily="18" charset="0"/>
                <a:cs typeface="Times New Roman" pitchFamily="18" charset="0"/>
              </a:rPr>
              <a:t> s</a:t>
            </a:r>
            <a:r>
              <a:rPr lang="vi-VN" sz="3200" b="1" dirty="0" smtClean="0">
                <a:latin typeface="+mj-lt"/>
              </a:rPr>
              <a:t>ố</a:t>
            </a:r>
            <a:r>
              <a:rPr lang="vi-VN" sz="3200" b="1" dirty="0">
                <a:latin typeface="+mj-lt"/>
              </a:rPr>
              <a:t> </a:t>
            </a:r>
            <a:r>
              <a:rPr lang="vi-VN" sz="3200" b="1" dirty="0" smtClean="0">
                <a:latin typeface="+mj-lt"/>
              </a:rPr>
              <a:t>749/QĐ-TTg</a:t>
            </a:r>
            <a:r>
              <a:rPr lang="en-US" sz="3200" b="1" dirty="0" smtClean="0">
                <a:latin typeface="+mj-lt"/>
              </a:rPr>
              <a:t> n</a:t>
            </a:r>
            <a:r>
              <a:rPr lang="vi-VN" sz="3200" b="1" dirty="0" smtClean="0">
                <a:latin typeface="+mj-lt"/>
              </a:rPr>
              <a:t>gày</a:t>
            </a:r>
            <a:r>
              <a:rPr lang="vi-VN" sz="3200" b="1" dirty="0">
                <a:latin typeface="+mj-lt"/>
              </a:rPr>
              <a:t> 03 tháng 6 năm </a:t>
            </a:r>
            <a:r>
              <a:rPr lang="vi-VN" sz="3200" b="1" dirty="0" smtClean="0">
                <a:latin typeface="+mj-lt"/>
              </a:rPr>
              <a:t>2020</a:t>
            </a:r>
            <a:r>
              <a:rPr lang="en-US" sz="3200" b="1" dirty="0" smtClean="0">
                <a:latin typeface="+mj-lt"/>
              </a:rPr>
              <a:t> </a:t>
            </a:r>
            <a:r>
              <a:rPr lang="en-US" sz="3200" b="1" dirty="0" err="1" smtClean="0">
                <a:latin typeface="Times New Roman" pitchFamily="18" charset="0"/>
                <a:cs typeface="Times New Roman" pitchFamily="18" charset="0"/>
              </a:rPr>
              <a:t>Phê</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duyệt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Chương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trình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chuyển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đổi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quốc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2025, </a:t>
            </a:r>
            <a:r>
              <a:rPr lang="en-US" sz="3200" b="1" dirty="0" err="1" smtClean="0">
                <a:latin typeface="Times New Roman" pitchFamily="18" charset="0"/>
                <a:cs typeface="Times New Roman" pitchFamily="18" charset="0"/>
              </a:rPr>
              <a:t>định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hướng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2030</a:t>
            </a:r>
            <a:r>
              <a:rPr lang="vi-VN" sz="3200" b="1"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782526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dn.kinhtedothi.vn/524/2019/9/7/cpdient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6945"/>
            <a:ext cx="12192000" cy="39796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5600" y="15627"/>
            <a:ext cx="11480800" cy="2062103"/>
          </a:xfrm>
          <a:prstGeom prst="rect">
            <a:avLst/>
          </a:prstGeom>
        </p:spPr>
        <p:txBody>
          <a:bodyPr wrap="square">
            <a:spAutoFit/>
          </a:bodyPr>
          <a:lstStyle/>
          <a:p>
            <a:pPr algn="just"/>
            <a:r>
              <a:rPr lang="vi-VN" sz="3200" b="1" dirty="0">
                <a:latin typeface="Times New Roman" pitchFamily="18" charset="0"/>
                <a:cs typeface="Times New Roman" pitchFamily="18" charset="0"/>
              </a:rPr>
              <a:t>Chính phủ điện tử </a:t>
            </a:r>
            <a:r>
              <a:rPr lang="vi-VN" sz="3200" dirty="0">
                <a:latin typeface="Times New Roman" pitchFamily="18" charset="0"/>
                <a:cs typeface="Times New Roman" pitchFamily="18" charset="0"/>
              </a:rPr>
              <a:t>là chính phủ ứng dụng công nghệ thông tin để nâng cao hiệu lực, hiệu quả hoạt động, phục vụ người dân và doanh nghiệp tốt hơn. Hay nói một cách khác, đây là quá trình tin học hóa các hoạt động của chính phủ.</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50748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381000"/>
            <a:ext cx="11277600" cy="2554545"/>
          </a:xfrm>
          <a:prstGeom prst="rect">
            <a:avLst/>
          </a:prstGeom>
        </p:spPr>
        <p:txBody>
          <a:bodyPr wrap="square">
            <a:spAutoFit/>
          </a:bodyPr>
          <a:lstStyle/>
          <a:p>
            <a:pPr algn="just"/>
            <a:r>
              <a:rPr lang="vi-VN" sz="3200" b="1" dirty="0">
                <a:latin typeface="Times New Roman" pitchFamily="18" charset="0"/>
                <a:cs typeface="Times New Roman" pitchFamily="18" charset="0"/>
              </a:rPr>
              <a:t>Chính phủ số </a:t>
            </a:r>
            <a:r>
              <a:rPr lang="vi-VN" sz="3200" dirty="0">
                <a:latin typeface="Times New Roman" pitchFamily="18" charset="0"/>
                <a:cs typeface="Times New Roman" pitchFamily="18" charset="0"/>
              </a:rPr>
              <a:t>là chính phủ đưa toàn bộ hoạt động của mình lên môi trường số, không chỉ là nâng cao hiệu lực, hiệu quả hoạt động, mà còn đổi mới mô hình hoạt động, thay đổi cách thức cung cấp dịch vụ dựa trên công nghệ số và dữ liệu, cho phép doanh nghiệp cùng tham gia vào quá trình cung cấp dịch vụ. </a:t>
            </a:r>
            <a:endParaRPr lang="en-US" sz="3200" dirty="0">
              <a:latin typeface="Times New Roman" pitchFamily="18" charset="0"/>
              <a:cs typeface="Times New Roman" pitchFamily="18" charset="0"/>
            </a:endParaRPr>
          </a:p>
        </p:txBody>
      </p:sp>
      <p:pic>
        <p:nvPicPr>
          <p:cNvPr id="5" name="Picture 2" descr="Chuyển nhiệm vụ xây dựng Chính phủ điện tử từ VPCP sang Bộ TT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4191000"/>
            <a:ext cx="8229600" cy="261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84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872" y="487339"/>
            <a:ext cx="11379200" cy="584775"/>
          </a:xfrm>
          <a:prstGeom prst="rect">
            <a:avLst/>
          </a:prstGeom>
          <a:solidFill>
            <a:srgbClr val="FF0000"/>
          </a:solidFill>
        </p:spPr>
        <p:txBody>
          <a:bodyPr wrap="square">
            <a:spAutoFit/>
          </a:bodyPr>
          <a:lstStyle/>
          <a:p>
            <a:pPr algn="ctr"/>
            <a:r>
              <a:rPr lang="vi-VN" sz="3200" b="1" dirty="0">
                <a:solidFill>
                  <a:schemeClr val="bg1"/>
                </a:solidFill>
                <a:latin typeface="Times New Roman" pitchFamily="18" charset="0"/>
                <a:cs typeface="Times New Roman" pitchFamily="18" charset="0"/>
              </a:rPr>
              <a:t>Điểm khác </a:t>
            </a:r>
            <a:r>
              <a:rPr lang="en-US" sz="3200" b="1" dirty="0" err="1" smtClean="0">
                <a:solidFill>
                  <a:schemeClr val="bg1"/>
                </a:solidFill>
                <a:latin typeface="Times New Roman" pitchFamily="18" charset="0"/>
                <a:cs typeface="Times New Roman" pitchFamily="18" charset="0"/>
              </a:rPr>
              <a:t>biệt</a:t>
            </a:r>
            <a:r>
              <a:rPr lang="en-US" sz="3200" b="1" dirty="0" smtClean="0">
                <a:solidFill>
                  <a:schemeClr val="bg1"/>
                </a:solidFill>
                <a:latin typeface="Times New Roman" pitchFamily="18" charset="0"/>
                <a:cs typeface="Times New Roman" pitchFamily="18" charset="0"/>
              </a:rPr>
              <a:t> </a:t>
            </a:r>
            <a:r>
              <a:rPr lang="vi-VN" sz="3200" b="1" dirty="0" smtClean="0">
                <a:solidFill>
                  <a:schemeClr val="bg1"/>
                </a:solidFill>
                <a:latin typeface="Times New Roman" pitchFamily="18" charset="0"/>
                <a:cs typeface="Times New Roman" pitchFamily="18" charset="0"/>
              </a:rPr>
              <a:t>giữa </a:t>
            </a:r>
            <a:r>
              <a:rPr lang="vi-VN" sz="3200" b="1" dirty="0">
                <a:solidFill>
                  <a:schemeClr val="bg1"/>
                </a:solidFill>
                <a:latin typeface="Times New Roman" pitchFamily="18" charset="0"/>
                <a:cs typeface="Times New Roman" pitchFamily="18" charset="0"/>
              </a:rPr>
              <a:t>chính phủ điện tử và chính phủ số là gì?</a:t>
            </a:r>
            <a:endParaRPr lang="en-US" sz="3200" b="1" dirty="0">
              <a:solidFill>
                <a:schemeClr val="bg1"/>
              </a:solidFill>
              <a:latin typeface="Times New Roman" pitchFamily="18" charset="0"/>
              <a:cs typeface="Times New Roman" pitchFamily="18" charset="0"/>
            </a:endParaRPr>
          </a:p>
        </p:txBody>
      </p:sp>
      <p:sp>
        <p:nvSpPr>
          <p:cNvPr id="5" name="Rectangle 4"/>
          <p:cNvSpPr/>
          <p:nvPr/>
        </p:nvSpPr>
        <p:spPr>
          <a:xfrm>
            <a:off x="508000" y="2057401"/>
            <a:ext cx="11176000" cy="3539430"/>
          </a:xfrm>
          <a:prstGeom prst="rect">
            <a:avLst/>
          </a:prstGeom>
        </p:spPr>
        <p:txBody>
          <a:bodyPr wrap="square">
            <a:spAutoFit/>
          </a:bodyPr>
          <a:lstStyle/>
          <a:p>
            <a:pPr algn="just"/>
            <a:r>
              <a:rPr lang="vi-VN" sz="3200" b="1" dirty="0">
                <a:latin typeface="Times New Roman" pitchFamily="18" charset="0"/>
                <a:cs typeface="Times New Roman" pitchFamily="18" charset="0"/>
              </a:rPr>
              <a:t>Chính phủ điện tử </a:t>
            </a:r>
            <a:r>
              <a:rPr lang="vi-VN" sz="3200" dirty="0">
                <a:latin typeface="Times New Roman" pitchFamily="18" charset="0"/>
                <a:cs typeface="Times New Roman" pitchFamily="18" charset="0"/>
              </a:rPr>
              <a:t>là chính phủ tin học hóa quy trình đã có, cung cấp trực tuyến các dịch vụ hành chính công đã có. </a:t>
            </a:r>
            <a:endParaRPr lang="en-US" sz="3200" dirty="0" smtClean="0">
              <a:latin typeface="Times New Roman" pitchFamily="18" charset="0"/>
              <a:cs typeface="Times New Roman" pitchFamily="18" charset="0"/>
            </a:endParaRPr>
          </a:p>
          <a:p>
            <a:pPr algn="just"/>
            <a:endParaRPr lang="en-US" sz="3200" dirty="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r>
              <a:rPr lang="vi-VN" sz="3200" b="1" dirty="0" smtClean="0">
                <a:latin typeface="Times New Roman" pitchFamily="18" charset="0"/>
                <a:cs typeface="Times New Roman" pitchFamily="18" charset="0"/>
              </a:rPr>
              <a:t>Chính </a:t>
            </a:r>
            <a:r>
              <a:rPr lang="vi-VN" sz="3200" b="1" dirty="0">
                <a:latin typeface="Times New Roman" pitchFamily="18" charset="0"/>
                <a:cs typeface="Times New Roman" pitchFamily="18" charset="0"/>
              </a:rPr>
              <a:t>phủ số </a:t>
            </a:r>
            <a:r>
              <a:rPr lang="vi-VN" sz="3200" dirty="0">
                <a:latin typeface="Times New Roman" pitchFamily="18" charset="0"/>
                <a:cs typeface="Times New Roman" pitchFamily="18" charset="0"/>
              </a:rPr>
              <a:t>là chính phủ chuyển đổi số, đổi mới mô hình hoạt động, thay đổi quy trình làm việc, thay đổi cách thức cung cấp dịch vụ, nhanh chóng cung cấp dịch vụ công mới.</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94464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baodautu.vn/Images/chicong/2019/07/26/infographic-chinh-phu-dien-tu-lay-su-thuan-tien-hai-long-cua-nguoi-dan-lam-muc-tieu15641557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5" y="-228600"/>
            <a:ext cx="12148765" cy="24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807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ác lợi ích chính của chính phủ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212"/>
            <a:ext cx="14732000" cy="6953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29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5168" y="5047652"/>
            <a:ext cx="10472285" cy="1569660"/>
          </a:xfrm>
          <a:prstGeom prst="rect">
            <a:avLst/>
          </a:prstGeom>
        </p:spPr>
        <p:txBody>
          <a:bodyPr wrap="square">
            <a:spAutoFit/>
          </a:bodyPr>
          <a:lstStyle/>
          <a:p>
            <a:pPr algn="just"/>
            <a:r>
              <a:rPr lang="vi-VN" sz="3200" b="1" dirty="0">
                <a:latin typeface="Times New Roman" pitchFamily="18" charset="0"/>
                <a:cs typeface="Times New Roman" pitchFamily="18" charset="0"/>
              </a:rPr>
              <a:t>Quyết định số 2696/QĐ-UBND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21-6-2021 </a:t>
            </a:r>
            <a:r>
              <a:rPr lang="vi-VN" sz="3200" b="1" dirty="0" smtClean="0">
                <a:latin typeface="Times New Roman" pitchFamily="18" charset="0"/>
                <a:cs typeface="Times New Roman" pitchFamily="18" charset="0"/>
              </a:rPr>
              <a:t>ban </a:t>
            </a:r>
            <a:r>
              <a:rPr lang="vi-VN" sz="3200" b="1" dirty="0">
                <a:latin typeface="Times New Roman" pitchFamily="18" charset="0"/>
                <a:cs typeface="Times New Roman" pitchFamily="18" charset="0"/>
              </a:rPr>
              <a:t>hành quy chế làm việc mẫu của UBND phường khi thực hiện thí điểm tổ chức mô hình chính quyền đô thị.</a:t>
            </a:r>
            <a:endParaRPr lang="en-US" sz="3200" b="1" dirty="0">
              <a:latin typeface="Times New Roman" pitchFamily="18" charset="0"/>
              <a:cs typeface="Times New Roman" pitchFamily="18" charset="0"/>
            </a:endParaRPr>
          </a:p>
        </p:txBody>
      </p:sp>
      <p:sp>
        <p:nvSpPr>
          <p:cNvPr id="4" name="Rectangle 3"/>
          <p:cNvSpPr/>
          <p:nvPr/>
        </p:nvSpPr>
        <p:spPr>
          <a:xfrm>
            <a:off x="1742173" y="238473"/>
            <a:ext cx="10164277" cy="1077218"/>
          </a:xfrm>
          <a:prstGeom prst="rect">
            <a:avLst/>
          </a:prstGeom>
        </p:spPr>
        <p:txBody>
          <a:bodyPr wrap="square">
            <a:spAutoFit/>
          </a:bodyPr>
          <a:lstStyle/>
          <a:p>
            <a:pPr algn="just"/>
            <a:r>
              <a:rPr lang="vi-VN" sz="3200" b="1" dirty="0">
                <a:latin typeface="Times New Roman" pitchFamily="18" charset="0"/>
                <a:cs typeface="Times New Roman" pitchFamily="18" charset="0"/>
              </a:rPr>
              <a:t>Nghị quyết 97/2019/QH14 về thí điểm tổ chức mô hình chính quyền đô thị tại thành phố Hà Nội</a:t>
            </a:r>
            <a:endParaRPr lang="en-US" sz="3200" b="1" dirty="0">
              <a:latin typeface="Times New Roman" pitchFamily="18" charset="0"/>
              <a:cs typeface="Times New Roman" pitchFamily="18" charset="0"/>
            </a:endParaRPr>
          </a:p>
        </p:txBody>
      </p:sp>
      <p:sp>
        <p:nvSpPr>
          <p:cNvPr id="6" name="Rectangle 5"/>
          <p:cNvSpPr/>
          <p:nvPr/>
        </p:nvSpPr>
        <p:spPr>
          <a:xfrm>
            <a:off x="1665169" y="2132070"/>
            <a:ext cx="10318283" cy="2062103"/>
          </a:xfrm>
          <a:prstGeom prst="rect">
            <a:avLst/>
          </a:prstGeom>
        </p:spPr>
        <p:txBody>
          <a:bodyPr wrap="square">
            <a:spAutoFit/>
          </a:bodyPr>
          <a:lstStyle/>
          <a:p>
            <a:pPr algn="just"/>
            <a:r>
              <a:rPr lang="vi-VN" sz="3200" b="1" dirty="0">
                <a:latin typeface="Times New Roman" pitchFamily="18" charset="0"/>
                <a:cs typeface="Times New Roman" pitchFamily="18" charset="0"/>
              </a:rPr>
              <a:t>Nghị định số 32/2021/NĐ-CP của Chính </a:t>
            </a:r>
            <a:r>
              <a:rPr lang="vi-VN" sz="3200" b="1" dirty="0" smtClean="0">
                <a:latin typeface="Times New Roman" pitchFamily="18" charset="0"/>
                <a:cs typeface="Times New Roman" pitchFamily="18" charset="0"/>
              </a:rPr>
              <a:t>phủ </a:t>
            </a:r>
            <a:r>
              <a:rPr lang="vi-VN" sz="3200" b="1" dirty="0">
                <a:latin typeface="Times New Roman" pitchFamily="18" charset="0"/>
                <a:cs typeface="Times New Roman" pitchFamily="18" charset="0"/>
              </a:rPr>
              <a:t>Quy định chi tiết và biện pháp thi hành Nghị quyết số 97/2019/QH14 ngày 27 tháng 11 năm 2019 của Quốc hội về thí điểm tổ chức mô hình chính quyền đô thị tại thành phố Hà Nội</a:t>
            </a:r>
            <a:endParaRPr lang="en-US" sz="3200" b="1" dirty="0">
              <a:latin typeface="Times New Roman" pitchFamily="18" charset="0"/>
              <a:cs typeface="Times New Roman" pitchFamily="18" charset="0"/>
            </a:endParaRPr>
          </a:p>
        </p:txBody>
      </p:sp>
      <p:pic>
        <p:nvPicPr>
          <p:cNvPr id="2052" name="Picture 4" descr="100+ hình ảnh số 1 - hinhanhsieudep.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34" y="119234"/>
            <a:ext cx="1496729" cy="13156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Ý nghĩa các con số trong phong thủy và cách tính số theo ngũ hà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7597"/>
            <a:ext cx="1692475" cy="17710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lip nghệ thuật số - Số 3 PNG png tải về - Miễn phí trong suốt Khu Vực png  Tải về."/>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62" y="5047652"/>
            <a:ext cx="1692475" cy="156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950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nfographics] Những dấu ấn đặc biệt trong xây dựng Chính phủ điện tử | Xã  hội | Vietnam+ (VietnamP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699"/>
            <a:ext cx="15240000" cy="2272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817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nfographics] Việt Nam tăng tiếp 2 bậc về Chỉ số Phát triển Chính phủ Điện tử -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15544800" cy="1346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46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nfographics] Phát triển chính phủ điện tử hướng tới chính phủ số vào năm 2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56" y="-173255"/>
            <a:ext cx="12790177" cy="1778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305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iệt Nam phấn đấu vào nhóm 50 nước dẫn đầu về Chính phủ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228600"/>
            <a:ext cx="141224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7" y="838200"/>
            <a:ext cx="12293600" cy="6124754"/>
          </a:xfrm>
          <a:prstGeom prst="rect">
            <a:avLst/>
          </a:prstGeom>
        </p:spPr>
        <p:txBody>
          <a:bodyPr wrap="square">
            <a:spAutoFit/>
          </a:bodyPr>
          <a:lstStyle/>
          <a:p>
            <a:r>
              <a:rPr lang="vi-VN" sz="4000" dirty="0" smtClean="0">
                <a:solidFill>
                  <a:srgbClr val="FF0000"/>
                </a:solidFill>
                <a:latin typeface="Times New Roman" pitchFamily="18" charset="0"/>
                <a:cs typeface="Times New Roman" pitchFamily="18" charset="0"/>
              </a:rPr>
              <a:t>1</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Hoàn thiện môi trường pháp lý</a:t>
            </a:r>
            <a:r>
              <a:rPr lang="vi-VN"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r>
              <a:rPr lang="vi-VN" sz="4000" dirty="0" smtClean="0">
                <a:solidFill>
                  <a:srgbClr val="FF0000"/>
                </a:solidFill>
                <a:latin typeface="Times New Roman" pitchFamily="18" charset="0"/>
                <a:cs typeface="Times New Roman" pitchFamily="18" charset="0"/>
              </a:rPr>
              <a:t>2</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Phát triển hạ tầng số; </a:t>
            </a:r>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vi-VN" sz="4000" dirty="0" smtClean="0">
                <a:solidFill>
                  <a:srgbClr val="FF0000"/>
                </a:solidFill>
                <a:latin typeface="Times New Roman" pitchFamily="18" charset="0"/>
                <a:cs typeface="Times New Roman" pitchFamily="18" charset="0"/>
              </a:rPr>
              <a:t>3</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Phát triển các nền tảng số và hệ thống quy </a:t>
            </a:r>
            <a:r>
              <a:rPr lang="vi-VN" sz="3200" dirty="0" smtClean="0">
                <a:latin typeface="Times New Roman" pitchFamily="18" charset="0"/>
                <a:cs typeface="Times New Roman" pitchFamily="18" charset="0"/>
              </a:rPr>
              <a:t>mô</a:t>
            </a:r>
            <a:r>
              <a:rPr lang="en-US" sz="3200" dirty="0" smtClean="0">
                <a:latin typeface="Times New Roman" pitchFamily="18" charset="0"/>
                <a:cs typeface="Times New Roman" pitchFamily="18" charset="0"/>
              </a:rPr>
              <a:t> QG</a:t>
            </a:r>
          </a:p>
          <a:p>
            <a:endParaRPr lang="en-US" sz="3200" dirty="0" smtClean="0">
              <a:latin typeface="Times New Roman" pitchFamily="18" charset="0"/>
              <a:cs typeface="Times New Roman" pitchFamily="18" charset="0"/>
            </a:endParaRPr>
          </a:p>
          <a:p>
            <a:r>
              <a:rPr lang="vi-VN" sz="4000" dirty="0" smtClean="0">
                <a:solidFill>
                  <a:srgbClr val="FF0000"/>
                </a:solidFill>
                <a:latin typeface="Times New Roman" pitchFamily="18" charset="0"/>
                <a:cs typeface="Times New Roman" pitchFamily="18" charset="0"/>
              </a:rPr>
              <a:t>4</a:t>
            </a:r>
            <a:r>
              <a:rPr lang="vi-VN" sz="3200" dirty="0" smtClean="0">
                <a:latin typeface="Times New Roman" pitchFamily="18" charset="0"/>
                <a:cs typeface="Times New Roman" pitchFamily="18" charset="0"/>
              </a:rPr>
              <a:t>- Phát triển dữ liệu số quốc gia; </a:t>
            </a:r>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vi-VN" sz="4000" dirty="0" smtClean="0">
                <a:solidFill>
                  <a:srgbClr val="FF0000"/>
                </a:solidFill>
                <a:latin typeface="Times New Roman" pitchFamily="18" charset="0"/>
                <a:cs typeface="Times New Roman" pitchFamily="18" charset="0"/>
              </a:rPr>
              <a:t>5</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Phát triển các ứng dụng, dịch vụ quốc gia; </a:t>
            </a:r>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vi-VN" sz="3200" dirty="0" smtClean="0">
                <a:solidFill>
                  <a:srgbClr val="FF0000"/>
                </a:solidFill>
                <a:latin typeface="Times New Roman" pitchFamily="18" charset="0"/>
                <a:cs typeface="Times New Roman" pitchFamily="18" charset="0"/>
              </a:rPr>
              <a:t>6</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Bảo đảm an toàn, an ninh mạng quốc gia.</a:t>
            </a:r>
          </a:p>
        </p:txBody>
      </p:sp>
      <p:sp>
        <p:nvSpPr>
          <p:cNvPr id="6" name="Rectangle 5"/>
          <p:cNvSpPr/>
          <p:nvPr/>
        </p:nvSpPr>
        <p:spPr>
          <a:xfrm>
            <a:off x="1727200" y="99508"/>
            <a:ext cx="7177093" cy="584775"/>
          </a:xfrm>
          <a:prstGeom prst="rect">
            <a:avLst/>
          </a:prstGeom>
          <a:solidFill>
            <a:schemeClr val="accent6">
              <a:lumMod val="40000"/>
              <a:lumOff val="60000"/>
            </a:schemeClr>
          </a:solidFill>
        </p:spPr>
        <p:txBody>
          <a:bodyPr wrap="none">
            <a:spAutoFit/>
          </a:bodyPr>
          <a:lstStyle/>
          <a:p>
            <a:r>
              <a:rPr lang="vi-VN" sz="3200" b="1" dirty="0">
                <a:latin typeface="Times New Roman" pitchFamily="18" charset="0"/>
                <a:cs typeface="Times New Roman" pitchFamily="18" charset="0"/>
              </a:rPr>
              <a:t>NHIỆM VỤ TRỌNG TÂM QUỐC GIA</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70032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Tầm quan trọng của mục tiêu chuyển đổi số quốc 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73" y="96253"/>
            <a:ext cx="13480446" cy="3405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270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huyển đổi số: Cơ hội tạo đột phá trong phát triển đất nước - Trung tâm  dịch vụ phân tích thí nghiệm TP.HCM - C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8" y="-80387"/>
            <a:ext cx="13263824" cy="703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398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7600" y="381000"/>
            <a:ext cx="10261600" cy="1077218"/>
          </a:xfrm>
          <a:prstGeom prst="rect">
            <a:avLst/>
          </a:prstGeom>
          <a:solidFill>
            <a:srgbClr val="FF0000"/>
          </a:solidFill>
        </p:spPr>
        <p:txBody>
          <a:bodyPr wrap="square">
            <a:spAutoFit/>
          </a:bodyPr>
          <a:lstStyle/>
          <a:p>
            <a:pPr algn="ctr"/>
            <a:r>
              <a:rPr lang="vi-VN" sz="3200" b="1" dirty="0">
                <a:solidFill>
                  <a:schemeClr val="bg1"/>
                </a:solidFill>
                <a:latin typeface="Times New Roman" pitchFamily="18" charset="0"/>
                <a:cs typeface="Times New Roman" pitchFamily="18" charset="0"/>
              </a:rPr>
              <a:t>Chính phủ phê duyệt 8 lĩnh vực ưu tiên </a:t>
            </a:r>
            <a:endParaRPr lang="en-US" sz="3200" b="1" dirty="0" smtClean="0">
              <a:solidFill>
                <a:schemeClr val="bg1"/>
              </a:solidFill>
              <a:latin typeface="Times New Roman" pitchFamily="18" charset="0"/>
              <a:cs typeface="Times New Roman" pitchFamily="18" charset="0"/>
            </a:endParaRPr>
          </a:p>
          <a:p>
            <a:pPr algn="ctr"/>
            <a:r>
              <a:rPr lang="vi-VN" sz="3200" b="1" dirty="0" smtClean="0">
                <a:solidFill>
                  <a:schemeClr val="bg1"/>
                </a:solidFill>
                <a:latin typeface="Times New Roman" pitchFamily="18" charset="0"/>
                <a:cs typeface="Times New Roman" pitchFamily="18" charset="0"/>
              </a:rPr>
              <a:t>chuyển </a:t>
            </a:r>
            <a:r>
              <a:rPr lang="vi-VN" sz="3200" b="1" dirty="0">
                <a:solidFill>
                  <a:schemeClr val="bg1"/>
                </a:solidFill>
                <a:latin typeface="Times New Roman" pitchFamily="18" charset="0"/>
                <a:cs typeface="Times New Roman" pitchFamily="18" charset="0"/>
              </a:rPr>
              <a:t>đổi số</a:t>
            </a:r>
            <a:endParaRPr lang="vi-VN" sz="3200" dirty="0">
              <a:solidFill>
                <a:schemeClr val="bg1"/>
              </a:solidFill>
              <a:latin typeface="Times New Roman" pitchFamily="18" charset="0"/>
              <a:cs typeface="Times New Roman" pitchFamily="18" charset="0"/>
            </a:endParaRPr>
          </a:p>
        </p:txBody>
      </p:sp>
      <p:sp>
        <p:nvSpPr>
          <p:cNvPr id="5" name="Rectangle 4"/>
          <p:cNvSpPr/>
          <p:nvPr/>
        </p:nvSpPr>
        <p:spPr>
          <a:xfrm>
            <a:off x="609600" y="1981201"/>
            <a:ext cx="10972800" cy="4031873"/>
          </a:xfrm>
          <a:prstGeom prst="rect">
            <a:avLst/>
          </a:prstGeom>
        </p:spPr>
        <p:txBody>
          <a:bodyPr wrap="square">
            <a:spAutoFit/>
          </a:bodyPr>
          <a:lstStyle/>
          <a:p>
            <a:r>
              <a:rPr lang="en-US" sz="3200" dirty="0" smtClean="0">
                <a:latin typeface="Times New Roman" pitchFamily="18" charset="0"/>
                <a:cs typeface="Times New Roman" pitchFamily="18" charset="0"/>
              </a:rPr>
              <a:t>1. </a:t>
            </a:r>
            <a:r>
              <a:rPr lang="vi-VN" sz="3200" dirty="0" smtClean="0">
                <a:latin typeface="Times New Roman" pitchFamily="18" charset="0"/>
                <a:cs typeface="Times New Roman" pitchFamily="18" charset="0"/>
              </a:rPr>
              <a:t>Y t</a:t>
            </a:r>
            <a:r>
              <a:rPr lang="en-US" sz="3200" dirty="0" smtClean="0">
                <a:latin typeface="Times New Roman" pitchFamily="18" charset="0"/>
                <a:cs typeface="Times New Roman" pitchFamily="18" charset="0"/>
              </a:rPr>
              <a:t>ế</a:t>
            </a:r>
            <a:endParaRPr lang="vi-VN"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2. </a:t>
            </a:r>
            <a:r>
              <a:rPr lang="vi-VN" sz="3200" dirty="0" smtClean="0">
                <a:latin typeface="Times New Roman" pitchFamily="18" charset="0"/>
                <a:cs typeface="Times New Roman" pitchFamily="18" charset="0"/>
              </a:rPr>
              <a:t>Giáo </a:t>
            </a:r>
            <a:r>
              <a:rPr lang="vi-VN" sz="3200" dirty="0">
                <a:latin typeface="Times New Roman" pitchFamily="18" charset="0"/>
                <a:cs typeface="Times New Roman" pitchFamily="18" charset="0"/>
              </a:rPr>
              <a:t>dục</a:t>
            </a:r>
          </a:p>
          <a:p>
            <a:r>
              <a:rPr lang="en-US" sz="3200" dirty="0" smtClean="0">
                <a:latin typeface="Times New Roman" pitchFamily="18" charset="0"/>
                <a:cs typeface="Times New Roman" pitchFamily="18" charset="0"/>
              </a:rPr>
              <a:t>3. </a:t>
            </a:r>
            <a:r>
              <a:rPr lang="vi-VN" sz="3200" dirty="0" smtClean="0">
                <a:latin typeface="Times New Roman" pitchFamily="18" charset="0"/>
                <a:cs typeface="Times New Roman" pitchFamily="18" charset="0"/>
              </a:rPr>
              <a:t>Tài </a:t>
            </a:r>
            <a:r>
              <a:rPr lang="vi-VN" sz="3200" dirty="0">
                <a:latin typeface="Times New Roman" pitchFamily="18" charset="0"/>
                <a:cs typeface="Times New Roman" pitchFamily="18" charset="0"/>
              </a:rPr>
              <a:t>chính – Ngân hàng</a:t>
            </a:r>
          </a:p>
          <a:p>
            <a:r>
              <a:rPr lang="en-US" sz="3200" dirty="0" smtClean="0">
                <a:latin typeface="Times New Roman" pitchFamily="18" charset="0"/>
                <a:cs typeface="Times New Roman" pitchFamily="18" charset="0"/>
              </a:rPr>
              <a:t>4. </a:t>
            </a:r>
            <a:r>
              <a:rPr lang="vi-VN" sz="3200" dirty="0" smtClean="0">
                <a:latin typeface="Times New Roman" pitchFamily="18" charset="0"/>
                <a:cs typeface="Times New Roman" pitchFamily="18" charset="0"/>
              </a:rPr>
              <a:t>Nông </a:t>
            </a:r>
            <a:r>
              <a:rPr lang="vi-VN" sz="3200" dirty="0">
                <a:latin typeface="Times New Roman" pitchFamily="18" charset="0"/>
                <a:cs typeface="Times New Roman" pitchFamily="18" charset="0"/>
              </a:rPr>
              <a:t>nghiệp</a:t>
            </a:r>
          </a:p>
          <a:p>
            <a:r>
              <a:rPr lang="en-US" sz="3200" dirty="0" smtClean="0">
                <a:latin typeface="Times New Roman" pitchFamily="18" charset="0"/>
                <a:cs typeface="Times New Roman" pitchFamily="18" charset="0"/>
              </a:rPr>
              <a:t>5. </a:t>
            </a:r>
            <a:r>
              <a:rPr lang="vi-VN" sz="3200" dirty="0" smtClean="0">
                <a:latin typeface="Times New Roman" pitchFamily="18" charset="0"/>
                <a:cs typeface="Times New Roman" pitchFamily="18" charset="0"/>
              </a:rPr>
              <a:t>Giao </a:t>
            </a:r>
            <a:r>
              <a:rPr lang="vi-VN" sz="3200" dirty="0">
                <a:latin typeface="Times New Roman" pitchFamily="18" charset="0"/>
                <a:cs typeface="Times New Roman" pitchFamily="18" charset="0"/>
              </a:rPr>
              <a:t>thông vận tải và Logistics</a:t>
            </a:r>
          </a:p>
          <a:p>
            <a:r>
              <a:rPr lang="en-US" sz="3200" dirty="0" smtClean="0">
                <a:latin typeface="Times New Roman" pitchFamily="18" charset="0"/>
                <a:cs typeface="Times New Roman" pitchFamily="18" charset="0"/>
              </a:rPr>
              <a:t>6. </a:t>
            </a:r>
            <a:r>
              <a:rPr lang="vi-VN" sz="3200" dirty="0" smtClean="0">
                <a:latin typeface="Times New Roman" pitchFamily="18" charset="0"/>
                <a:cs typeface="Times New Roman" pitchFamily="18" charset="0"/>
              </a:rPr>
              <a:t>Năng </a:t>
            </a:r>
            <a:r>
              <a:rPr lang="vi-VN" sz="3200" dirty="0">
                <a:latin typeface="Times New Roman" pitchFamily="18" charset="0"/>
                <a:cs typeface="Times New Roman" pitchFamily="18" charset="0"/>
              </a:rPr>
              <a:t>lượng</a:t>
            </a:r>
          </a:p>
          <a:p>
            <a:r>
              <a:rPr lang="en-US" sz="3200" dirty="0" smtClean="0">
                <a:latin typeface="Times New Roman" pitchFamily="18" charset="0"/>
                <a:cs typeface="Times New Roman" pitchFamily="18" charset="0"/>
              </a:rPr>
              <a:t>7. </a:t>
            </a:r>
            <a:r>
              <a:rPr lang="vi-VN" sz="3200" dirty="0" smtClean="0">
                <a:latin typeface="Times New Roman" pitchFamily="18" charset="0"/>
                <a:cs typeface="Times New Roman" pitchFamily="18" charset="0"/>
              </a:rPr>
              <a:t>Tài </a:t>
            </a:r>
            <a:r>
              <a:rPr lang="vi-VN" sz="3200" dirty="0">
                <a:latin typeface="Times New Roman" pitchFamily="18" charset="0"/>
                <a:cs typeface="Times New Roman" pitchFamily="18" charset="0"/>
              </a:rPr>
              <a:t>nguyên và môi trường</a:t>
            </a:r>
          </a:p>
          <a:p>
            <a:r>
              <a:rPr lang="en-US" sz="3200" dirty="0" smtClean="0">
                <a:latin typeface="Times New Roman" pitchFamily="18" charset="0"/>
                <a:cs typeface="Times New Roman" pitchFamily="18" charset="0"/>
              </a:rPr>
              <a:t>8. </a:t>
            </a:r>
            <a:r>
              <a:rPr lang="vi-VN" sz="3200" dirty="0" smtClean="0">
                <a:latin typeface="Times New Roman" pitchFamily="18" charset="0"/>
                <a:cs typeface="Times New Roman" pitchFamily="18" charset="0"/>
              </a:rPr>
              <a:t>Sản </a:t>
            </a:r>
            <a:r>
              <a:rPr lang="vi-VN" sz="3200" dirty="0">
                <a:latin typeface="Times New Roman" pitchFamily="18" charset="0"/>
                <a:cs typeface="Times New Roman" pitchFamily="18" charset="0"/>
              </a:rPr>
              <a:t>xuất công nghiệp</a:t>
            </a:r>
          </a:p>
        </p:txBody>
      </p:sp>
      <p:pic>
        <p:nvPicPr>
          <p:cNvPr id="6" name="Picture 4" descr="http://baochinhphu.vn/Uploaded/hoangtrongdien/2021_06_16/sohoa1_1554961265231280619991_crop_1554961270079494351893-18_35_23_0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8119" y="4720469"/>
            <a:ext cx="4440136" cy="211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04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791" y="228601"/>
            <a:ext cx="12496800" cy="2554545"/>
          </a:xfrm>
          <a:prstGeom prst="rect">
            <a:avLst/>
          </a:prstGeom>
        </p:spPr>
        <p:txBody>
          <a:bodyPr wrap="square">
            <a:spAutoFit/>
          </a:bodyPr>
          <a:lstStyle/>
          <a:p>
            <a:pPr algn="ctr"/>
            <a:r>
              <a:rPr lang="vi-VN" sz="3200" b="1" dirty="0"/>
              <a:t>CHƯƠNG TRÌNH</a:t>
            </a:r>
            <a:endParaRPr lang="en-US" sz="3200" dirty="0"/>
          </a:p>
          <a:p>
            <a:pPr algn="ctr"/>
            <a:r>
              <a:rPr lang="vi-VN" sz="3200" dirty="0"/>
              <a:t>CHUYỂN ĐỔI SỐ THÀNH PHỐ HÀ NỘI ĐẾN NĂM 2025, ĐỊNH HƯỚNG ĐẾN NĂM 2030</a:t>
            </a:r>
            <a:r>
              <a:rPr lang="en-US" sz="3200" dirty="0"/>
              <a:t/>
            </a:r>
            <a:br>
              <a:rPr lang="en-US" sz="3200" dirty="0"/>
            </a:br>
            <a:r>
              <a:rPr lang="vi-VN" sz="3200" i="1" dirty="0"/>
              <a:t>(Kèm theo Quyết định số </a:t>
            </a:r>
            <a:r>
              <a:rPr lang="en-US" sz="3200" i="1" dirty="0"/>
              <a:t>4098</a:t>
            </a:r>
            <a:r>
              <a:rPr lang="vi-VN" sz="3200" i="1" dirty="0"/>
              <a:t>/QĐ-UBND ngày </a:t>
            </a:r>
            <a:r>
              <a:rPr lang="en-US" sz="3200" i="1" dirty="0"/>
              <a:t>06 </a:t>
            </a:r>
            <a:r>
              <a:rPr lang="en-US" sz="3200" i="1" dirty="0" err="1"/>
              <a:t>th</a:t>
            </a:r>
            <a:r>
              <a:rPr lang="vi-VN" sz="3200" i="1" dirty="0"/>
              <a:t>áng</a:t>
            </a:r>
            <a:r>
              <a:rPr lang="en-US" sz="3200" i="1" dirty="0"/>
              <a:t> 09 </a:t>
            </a:r>
            <a:r>
              <a:rPr lang="vi-VN" sz="3200" i="1" dirty="0"/>
              <a:t>năm 202</a:t>
            </a:r>
            <a:r>
              <a:rPr lang="en-US" sz="3200" i="1" dirty="0"/>
              <a:t>1 </a:t>
            </a:r>
            <a:r>
              <a:rPr lang="vi-VN" sz="3200" i="1" dirty="0"/>
              <a:t>của UBND thành phố Hà Nội)</a:t>
            </a:r>
            <a:endParaRPr lang="en-US" sz="3200" dirty="0"/>
          </a:p>
        </p:txBody>
      </p:sp>
      <p:pic>
        <p:nvPicPr>
          <p:cNvPr id="1026" name="Picture 2" descr="Cổng thông tin Điện tử Thành phố Hà Nội &amp;gt; news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609" y="3177498"/>
            <a:ext cx="7620000"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537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2235200" y="609600"/>
            <a:ext cx="7620000" cy="1524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TẦM NHÌN ĐẾN NĂM 2030</a:t>
            </a:r>
            <a:endParaRPr lang="en-US" sz="3200" dirty="0">
              <a:latin typeface="+mj-lt"/>
            </a:endParaRPr>
          </a:p>
        </p:txBody>
      </p:sp>
      <p:sp>
        <p:nvSpPr>
          <p:cNvPr id="5" name="Rectangle 4"/>
          <p:cNvSpPr/>
          <p:nvPr/>
        </p:nvSpPr>
        <p:spPr>
          <a:xfrm>
            <a:off x="304800" y="2274838"/>
            <a:ext cx="11480800" cy="2554545"/>
          </a:xfrm>
          <a:prstGeom prst="rect">
            <a:avLst/>
          </a:prstGeom>
          <a:solidFill>
            <a:schemeClr val="accent6">
              <a:lumMod val="20000"/>
              <a:lumOff val="80000"/>
            </a:schemeClr>
          </a:solidFill>
        </p:spPr>
        <p:txBody>
          <a:bodyPr wrap="square">
            <a:spAutoFit/>
          </a:bodyPr>
          <a:lstStyle/>
          <a:p>
            <a:pPr algn="just"/>
            <a:r>
              <a:rPr lang="en-US" sz="3200" dirty="0" smtClean="0">
                <a:latin typeface="+mj-lt"/>
              </a:rPr>
              <a:t>T</a:t>
            </a:r>
            <a:r>
              <a:rPr lang="vi-VN" sz="3200" dirty="0" smtClean="0">
                <a:latin typeface="+mj-lt"/>
              </a:rPr>
              <a:t>hành </a:t>
            </a:r>
            <a:r>
              <a:rPr lang="vi-VN" sz="3200" dirty="0">
                <a:latin typeface="+mj-lt"/>
              </a:rPr>
              <a:t>phố Hà Nội phát triển mạnh mẽ chính quyền số, kinh tế số, xã hội s</a:t>
            </a:r>
            <a:r>
              <a:rPr lang="en-US" sz="3200" dirty="0">
                <a:latin typeface="+mj-lt"/>
              </a:rPr>
              <a:t>ố</a:t>
            </a:r>
            <a:r>
              <a:rPr lang="vi-VN" sz="3200" dirty="0">
                <a:latin typeface="+mj-lt"/>
              </a:rPr>
              <a:t>; đổi mới căn bản, toàn diện hoạt động quản lý, điều hành của Chính quyền Thành phố, </a:t>
            </a:r>
            <a:r>
              <a:rPr lang="en-US" sz="3200" dirty="0" err="1">
                <a:latin typeface="+mj-lt"/>
              </a:rPr>
              <a:t>hoạt</a:t>
            </a:r>
            <a:r>
              <a:rPr lang="en-US" sz="3200" dirty="0">
                <a:latin typeface="+mj-lt"/>
              </a:rPr>
              <a:t> </a:t>
            </a:r>
            <a:r>
              <a:rPr lang="vi-VN" sz="3200" dirty="0">
                <a:latin typeface="+mj-lt"/>
              </a:rPr>
              <a:t>động sản xuất kinh doanh của doanh nghiệp, phương thức sống, làm việc của người dân, phát triển môi trường số an toàn, nhân văn, rộng khắp.</a:t>
            </a:r>
            <a:endParaRPr lang="en-US" sz="3200" dirty="0">
              <a:latin typeface="+mj-lt"/>
            </a:endParaRPr>
          </a:p>
        </p:txBody>
      </p:sp>
    </p:spTree>
    <p:extLst>
      <p:ext uri="{BB962C8B-B14F-4D97-AF65-F5344CB8AC3E}">
        <p14:creationId xmlns:p14="http://schemas.microsoft.com/office/powerpoint/2010/main" val="368049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8F65442-0FE6-4CED-AA38-23F955A27A52}"/>
              </a:ext>
            </a:extLst>
          </p:cNvPr>
          <p:cNvSpPr txBox="1"/>
          <p:nvPr/>
        </p:nvSpPr>
        <p:spPr>
          <a:xfrm>
            <a:off x="553541" y="702783"/>
            <a:ext cx="11284075" cy="1673150"/>
          </a:xfrm>
          <a:prstGeom prst="rect">
            <a:avLst/>
          </a:prstGeom>
          <a:noFill/>
        </p:spPr>
        <p:txBody>
          <a:bodyPr wrap="square">
            <a:spAutoFit/>
          </a:bodyPr>
          <a:lstStyle/>
          <a:p>
            <a:pPr algn="just">
              <a:lnSpc>
                <a:spcPct val="107000"/>
              </a:lnSpc>
              <a:spcBef>
                <a:spcPts val="600"/>
              </a:spcBef>
              <a:spcAft>
                <a:spcPts val="6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01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2021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dứt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baochinhphu.vn/Uploaded/phungthithuhuyen/2020_08_21/1.han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686" y="2685449"/>
            <a:ext cx="7883091" cy="409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97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riped Right Arrow 2"/>
          <p:cNvSpPr/>
          <p:nvPr/>
        </p:nvSpPr>
        <p:spPr>
          <a:xfrm>
            <a:off x="508000" y="1752600"/>
            <a:ext cx="4572000" cy="2286000"/>
          </a:xfrm>
          <a:prstGeom prst="striped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itchFamily="18" charset="0"/>
                <a:cs typeface="Times New Roman" pitchFamily="18" charset="0"/>
              </a:rPr>
              <a:t>Mục tiêu cơ bản đến 2025</a:t>
            </a:r>
            <a:endParaRPr lang="en-US" sz="3200" dirty="0">
              <a:latin typeface="Times New Roman" pitchFamily="18" charset="0"/>
              <a:cs typeface="Times New Roman" pitchFamily="18" charset="0"/>
            </a:endParaRPr>
          </a:p>
        </p:txBody>
      </p:sp>
      <p:sp>
        <p:nvSpPr>
          <p:cNvPr id="4" name="Rectangle 3"/>
          <p:cNvSpPr/>
          <p:nvPr/>
        </p:nvSpPr>
        <p:spPr>
          <a:xfrm>
            <a:off x="5600972" y="533401"/>
            <a:ext cx="2874505" cy="584775"/>
          </a:xfrm>
          <a:prstGeom prst="rect">
            <a:avLst/>
          </a:prstGeom>
        </p:spPr>
        <p:txBody>
          <a:bodyPr wrap="none">
            <a:spAutoFit/>
          </a:bodyPr>
          <a:lstStyle/>
          <a:p>
            <a:r>
              <a:rPr lang="vi-VN" sz="3200" b="1" i="1" dirty="0">
                <a:latin typeface="Times New Roman" pitchFamily="18" charset="0"/>
                <a:cs typeface="Times New Roman" pitchFamily="18" charset="0"/>
              </a:rPr>
              <a:t>Mục tiêu chung</a:t>
            </a:r>
            <a:endParaRPr lang="en-US" sz="3200" dirty="0">
              <a:latin typeface="Times New Roman" pitchFamily="18" charset="0"/>
              <a:cs typeface="Times New Roman" pitchFamily="18" charset="0"/>
            </a:endParaRPr>
          </a:p>
        </p:txBody>
      </p:sp>
      <p:sp>
        <p:nvSpPr>
          <p:cNvPr id="5" name="Rectangle 4"/>
          <p:cNvSpPr/>
          <p:nvPr/>
        </p:nvSpPr>
        <p:spPr>
          <a:xfrm>
            <a:off x="5533957" y="1524000"/>
            <a:ext cx="6096000" cy="1077218"/>
          </a:xfrm>
          <a:prstGeom prst="rect">
            <a:avLst/>
          </a:prstGeom>
        </p:spPr>
        <p:txBody>
          <a:bodyPr>
            <a:spAutoFit/>
          </a:bodyPr>
          <a:lstStyle/>
          <a:p>
            <a:pPr algn="just"/>
            <a:r>
              <a:rPr lang="vi-VN" sz="3200" b="1" i="1" dirty="0">
                <a:latin typeface="Times New Roman" pitchFamily="18" charset="0"/>
                <a:cs typeface="Times New Roman" pitchFamily="18" charset="0"/>
              </a:rPr>
              <a:t>Phát triển Chính quyền s</a:t>
            </a:r>
            <a:r>
              <a:rPr lang="en-US" sz="3200" b="1" i="1" dirty="0">
                <a:latin typeface="Times New Roman" pitchFamily="18" charset="0"/>
                <a:cs typeface="Times New Roman" pitchFamily="18" charset="0"/>
              </a:rPr>
              <a:t>ố</a:t>
            </a:r>
            <a:r>
              <a:rPr lang="vi-VN" sz="3200" b="1" i="1" dirty="0">
                <a:latin typeface="Times New Roman" pitchFamily="18" charset="0"/>
                <a:cs typeface="Times New Roman" pitchFamily="18" charset="0"/>
              </a:rPr>
              <a:t>, nâng cao hiệu quả, hiệu lực hoạt động</a:t>
            </a:r>
            <a:endParaRPr lang="en-US" sz="3200" dirty="0">
              <a:latin typeface="Times New Roman" pitchFamily="18" charset="0"/>
              <a:cs typeface="Times New Roman" pitchFamily="18" charset="0"/>
            </a:endParaRPr>
          </a:p>
        </p:txBody>
      </p:sp>
      <p:sp>
        <p:nvSpPr>
          <p:cNvPr id="6" name="Rectangle 5"/>
          <p:cNvSpPr/>
          <p:nvPr/>
        </p:nvSpPr>
        <p:spPr>
          <a:xfrm>
            <a:off x="5588000" y="3383340"/>
            <a:ext cx="6096000" cy="1569660"/>
          </a:xfrm>
          <a:prstGeom prst="rect">
            <a:avLst/>
          </a:prstGeom>
        </p:spPr>
        <p:txBody>
          <a:bodyPr>
            <a:spAutoFit/>
          </a:bodyPr>
          <a:lstStyle/>
          <a:p>
            <a:pPr algn="just"/>
            <a:r>
              <a:rPr lang="vi-VN" sz="3200" b="1" i="1" dirty="0">
                <a:latin typeface="Times New Roman" pitchFamily="18" charset="0"/>
                <a:cs typeface="Times New Roman" pitchFamily="18" charset="0"/>
              </a:rPr>
              <a:t>Phát triển kinh tế số, nâng cao năng lực cạnh tranh của nền kinh tế</a:t>
            </a:r>
            <a:endParaRPr lang="en-US" sz="3200" dirty="0">
              <a:latin typeface="Times New Roman" pitchFamily="18" charset="0"/>
              <a:cs typeface="Times New Roman" pitchFamily="18" charset="0"/>
            </a:endParaRPr>
          </a:p>
        </p:txBody>
      </p:sp>
      <p:sp>
        <p:nvSpPr>
          <p:cNvPr id="7" name="Rectangle 6"/>
          <p:cNvSpPr/>
          <p:nvPr/>
        </p:nvSpPr>
        <p:spPr>
          <a:xfrm>
            <a:off x="5533957" y="5188085"/>
            <a:ext cx="6096000" cy="1077218"/>
          </a:xfrm>
          <a:prstGeom prst="rect">
            <a:avLst/>
          </a:prstGeom>
        </p:spPr>
        <p:txBody>
          <a:bodyPr>
            <a:spAutoFit/>
          </a:bodyPr>
          <a:lstStyle/>
          <a:p>
            <a:pPr algn="just"/>
            <a:r>
              <a:rPr lang="vi-VN" sz="3200" b="1" i="1" dirty="0">
                <a:latin typeface="Times New Roman" pitchFamily="18" charset="0"/>
                <a:cs typeface="Times New Roman" pitchFamily="18" charset="0"/>
              </a:rPr>
              <a:t>Phát triển xã hội số, thu hẹp khoảng cách số</a:t>
            </a:r>
            <a:endParaRPr lang="en-US" sz="3200" dirty="0">
              <a:latin typeface="Times New Roman" pitchFamily="18" charset="0"/>
              <a:cs typeface="Times New Roman" pitchFamily="18" charset="0"/>
            </a:endParaRPr>
          </a:p>
        </p:txBody>
      </p:sp>
      <p:pic>
        <p:nvPicPr>
          <p:cNvPr id="1026" name="Picture 2" descr="Ta đang chia sẻ mục tiêu chung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93" y="4453648"/>
            <a:ext cx="4105072" cy="236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310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riped Right Arrow 2"/>
          <p:cNvSpPr/>
          <p:nvPr/>
        </p:nvSpPr>
        <p:spPr>
          <a:xfrm>
            <a:off x="508000" y="1752600"/>
            <a:ext cx="4572000" cy="2286000"/>
          </a:xfrm>
          <a:prstGeom prst="striped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itchFamily="18" charset="0"/>
                <a:cs typeface="Times New Roman" pitchFamily="18" charset="0"/>
              </a:rPr>
              <a:t>Mục tiêu cơ bản đến </a:t>
            </a:r>
            <a:r>
              <a:rPr lang="vi-VN" sz="3200" b="1" dirty="0" smtClean="0">
                <a:latin typeface="Times New Roman" pitchFamily="18" charset="0"/>
                <a:cs typeface="Times New Roman" pitchFamily="18" charset="0"/>
              </a:rPr>
              <a:t>20</a:t>
            </a:r>
            <a:r>
              <a:rPr lang="en-US" sz="3200" b="1" dirty="0" smtClean="0">
                <a:latin typeface="Times New Roman" pitchFamily="18" charset="0"/>
                <a:cs typeface="Times New Roman" pitchFamily="18" charset="0"/>
              </a:rPr>
              <a:t>30</a:t>
            </a:r>
            <a:endParaRPr lang="en-US" sz="3200" dirty="0">
              <a:latin typeface="Times New Roman" pitchFamily="18" charset="0"/>
              <a:cs typeface="Times New Roman" pitchFamily="18" charset="0"/>
            </a:endParaRPr>
          </a:p>
        </p:txBody>
      </p:sp>
      <p:sp>
        <p:nvSpPr>
          <p:cNvPr id="4" name="Rectangle 3"/>
          <p:cNvSpPr/>
          <p:nvPr/>
        </p:nvSpPr>
        <p:spPr>
          <a:xfrm>
            <a:off x="5600972" y="533401"/>
            <a:ext cx="2874505" cy="584775"/>
          </a:xfrm>
          <a:prstGeom prst="rect">
            <a:avLst/>
          </a:prstGeom>
        </p:spPr>
        <p:txBody>
          <a:bodyPr wrap="none">
            <a:spAutoFit/>
          </a:bodyPr>
          <a:lstStyle/>
          <a:p>
            <a:r>
              <a:rPr lang="vi-VN" sz="3200" b="1" i="1" dirty="0">
                <a:latin typeface="Times New Roman" pitchFamily="18" charset="0"/>
                <a:cs typeface="Times New Roman" pitchFamily="18" charset="0"/>
              </a:rPr>
              <a:t>Mục tiêu chung</a:t>
            </a:r>
            <a:endParaRPr lang="en-US" sz="3200" dirty="0">
              <a:latin typeface="Times New Roman" pitchFamily="18" charset="0"/>
              <a:cs typeface="Times New Roman" pitchFamily="18" charset="0"/>
            </a:endParaRPr>
          </a:p>
        </p:txBody>
      </p:sp>
      <p:sp>
        <p:nvSpPr>
          <p:cNvPr id="5" name="Rectangle 4"/>
          <p:cNvSpPr/>
          <p:nvPr/>
        </p:nvSpPr>
        <p:spPr>
          <a:xfrm>
            <a:off x="5533957" y="1524000"/>
            <a:ext cx="6096000" cy="1077218"/>
          </a:xfrm>
          <a:prstGeom prst="rect">
            <a:avLst/>
          </a:prstGeom>
        </p:spPr>
        <p:txBody>
          <a:bodyPr>
            <a:spAutoFit/>
          </a:bodyPr>
          <a:lstStyle/>
          <a:p>
            <a:pPr algn="just"/>
            <a:r>
              <a:rPr lang="vi-VN" sz="3200" b="1" i="1" dirty="0">
                <a:latin typeface="Times New Roman" pitchFamily="18" charset="0"/>
                <a:cs typeface="Times New Roman" pitchFamily="18" charset="0"/>
              </a:rPr>
              <a:t>Phát triển Chính quyền s</a:t>
            </a:r>
            <a:r>
              <a:rPr lang="en-US" sz="3200" b="1" i="1" dirty="0">
                <a:latin typeface="Times New Roman" pitchFamily="18" charset="0"/>
                <a:cs typeface="Times New Roman" pitchFamily="18" charset="0"/>
              </a:rPr>
              <a:t>ố</a:t>
            </a:r>
            <a:r>
              <a:rPr lang="vi-VN" sz="3200" b="1" i="1" dirty="0">
                <a:latin typeface="Times New Roman" pitchFamily="18" charset="0"/>
                <a:cs typeface="Times New Roman" pitchFamily="18" charset="0"/>
              </a:rPr>
              <a:t>, nâng cao hiệu quả, hiệu lực hoạt động</a:t>
            </a:r>
            <a:endParaRPr lang="en-US" sz="3200" dirty="0">
              <a:latin typeface="Times New Roman" pitchFamily="18" charset="0"/>
              <a:cs typeface="Times New Roman" pitchFamily="18" charset="0"/>
            </a:endParaRPr>
          </a:p>
        </p:txBody>
      </p:sp>
      <p:sp>
        <p:nvSpPr>
          <p:cNvPr id="6" name="Rectangle 5"/>
          <p:cNvSpPr/>
          <p:nvPr/>
        </p:nvSpPr>
        <p:spPr>
          <a:xfrm>
            <a:off x="5588000" y="3383340"/>
            <a:ext cx="6096000" cy="1569660"/>
          </a:xfrm>
          <a:prstGeom prst="rect">
            <a:avLst/>
          </a:prstGeom>
        </p:spPr>
        <p:txBody>
          <a:bodyPr>
            <a:spAutoFit/>
          </a:bodyPr>
          <a:lstStyle/>
          <a:p>
            <a:pPr algn="just"/>
            <a:r>
              <a:rPr lang="vi-VN" sz="3200" b="1" i="1" dirty="0">
                <a:latin typeface="Times New Roman" pitchFamily="18" charset="0"/>
                <a:cs typeface="Times New Roman" pitchFamily="18" charset="0"/>
              </a:rPr>
              <a:t>Phát triển kinh tế số, nâng cao năng lực cạnh tranh của nền kinh tế</a:t>
            </a:r>
            <a:endParaRPr lang="en-US" sz="3200" dirty="0">
              <a:latin typeface="Times New Roman" pitchFamily="18" charset="0"/>
              <a:cs typeface="Times New Roman" pitchFamily="18" charset="0"/>
            </a:endParaRPr>
          </a:p>
        </p:txBody>
      </p:sp>
      <p:sp>
        <p:nvSpPr>
          <p:cNvPr id="7" name="Rectangle 6"/>
          <p:cNvSpPr/>
          <p:nvPr/>
        </p:nvSpPr>
        <p:spPr>
          <a:xfrm>
            <a:off x="5533957" y="5188085"/>
            <a:ext cx="6096000" cy="1077218"/>
          </a:xfrm>
          <a:prstGeom prst="rect">
            <a:avLst/>
          </a:prstGeom>
        </p:spPr>
        <p:txBody>
          <a:bodyPr>
            <a:spAutoFit/>
          </a:bodyPr>
          <a:lstStyle/>
          <a:p>
            <a:pPr algn="just"/>
            <a:r>
              <a:rPr lang="vi-VN" sz="3200" b="1" i="1" dirty="0">
                <a:latin typeface="Times New Roman" pitchFamily="18" charset="0"/>
                <a:cs typeface="Times New Roman" pitchFamily="18" charset="0"/>
              </a:rPr>
              <a:t>Phát triển xã hội số, thu hẹp khoảng cách số</a:t>
            </a:r>
            <a:endParaRPr lang="en-US" sz="3200" dirty="0">
              <a:latin typeface="Times New Roman" pitchFamily="18" charset="0"/>
              <a:cs typeface="Times New Roman" pitchFamily="18" charset="0"/>
            </a:endParaRPr>
          </a:p>
        </p:txBody>
      </p:sp>
      <p:pic>
        <p:nvPicPr>
          <p:cNvPr id="1026" name="Picture 2" descr="Ta đang chia sẻ mục tiêu chung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93" y="4453648"/>
            <a:ext cx="4105072" cy="23686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0"/>
          <p:cNvSpPr txBox="1">
            <a:spLocks noChangeArrowheads="1"/>
          </p:cNvSpPr>
          <p:nvPr/>
        </p:nvSpPr>
        <p:spPr bwMode="auto">
          <a:xfrm>
            <a:off x="4829694" y="471775"/>
            <a:ext cx="5501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z="4000" b="1" dirty="0">
                <a:latin typeface="Verdana" pitchFamily="34" charset="0"/>
              </a:rPr>
              <a:t>1</a:t>
            </a:r>
          </a:p>
        </p:txBody>
      </p:sp>
      <p:sp>
        <p:nvSpPr>
          <p:cNvPr id="9" name="TextBox 20"/>
          <p:cNvSpPr txBox="1">
            <a:spLocks noChangeArrowheads="1"/>
          </p:cNvSpPr>
          <p:nvPr/>
        </p:nvSpPr>
        <p:spPr bwMode="auto">
          <a:xfrm>
            <a:off x="4867437" y="1398657"/>
            <a:ext cx="5501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z="4000" b="1" dirty="0" smtClean="0">
                <a:latin typeface="Verdana" pitchFamily="34" charset="0"/>
              </a:rPr>
              <a:t>2</a:t>
            </a:r>
            <a:endParaRPr lang="en-US" sz="4000" b="1" dirty="0">
              <a:latin typeface="Verdana" pitchFamily="34" charset="0"/>
            </a:endParaRPr>
          </a:p>
        </p:txBody>
      </p:sp>
      <p:sp>
        <p:nvSpPr>
          <p:cNvPr id="10" name="TextBox 20"/>
          <p:cNvSpPr txBox="1">
            <a:spLocks noChangeArrowheads="1"/>
          </p:cNvSpPr>
          <p:nvPr/>
        </p:nvSpPr>
        <p:spPr bwMode="auto">
          <a:xfrm>
            <a:off x="4867437" y="3276600"/>
            <a:ext cx="5501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z="4000" b="1" dirty="0" smtClean="0">
                <a:latin typeface="Verdana" pitchFamily="34" charset="0"/>
              </a:rPr>
              <a:t>3</a:t>
            </a:r>
            <a:endParaRPr lang="en-US" sz="4000" b="1" dirty="0">
              <a:latin typeface="Verdana" pitchFamily="34" charset="0"/>
            </a:endParaRPr>
          </a:p>
        </p:txBody>
      </p:sp>
      <p:sp>
        <p:nvSpPr>
          <p:cNvPr id="11" name="TextBox 20"/>
          <p:cNvSpPr txBox="1">
            <a:spLocks noChangeArrowheads="1"/>
          </p:cNvSpPr>
          <p:nvPr/>
        </p:nvSpPr>
        <p:spPr bwMode="auto">
          <a:xfrm>
            <a:off x="4867437" y="5165732"/>
            <a:ext cx="5501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z="4000" b="1" dirty="0" smtClean="0">
                <a:latin typeface="Verdana" pitchFamily="34" charset="0"/>
              </a:rPr>
              <a:t>4</a:t>
            </a:r>
            <a:endParaRPr lang="en-US" sz="4000" b="1" dirty="0">
              <a:latin typeface="Verdana" pitchFamily="34" charset="0"/>
            </a:endParaRPr>
          </a:p>
        </p:txBody>
      </p:sp>
    </p:spTree>
    <p:extLst>
      <p:ext uri="{BB962C8B-B14F-4D97-AF65-F5344CB8AC3E}">
        <p14:creationId xmlns:p14="http://schemas.microsoft.com/office/powerpoint/2010/main" val="1828540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8315" y="438151"/>
            <a:ext cx="7231595" cy="830997"/>
          </a:xfrm>
          <a:prstGeom prst="rect">
            <a:avLst/>
          </a:prstGeom>
          <a:noFill/>
        </p:spPr>
        <p:txBody>
          <a:bodyPr wrap="none" rtlCol="0">
            <a:spAutoFit/>
          </a:bodyPr>
          <a:lstStyle/>
          <a:p>
            <a:r>
              <a:rPr lang="en-US" sz="4800" b="1" dirty="0">
                <a:latin typeface="Times New Roman" pitchFamily="18" charset="0"/>
                <a:cs typeface="Times New Roman" pitchFamily="18" charset="0"/>
              </a:rPr>
              <a:t>TRÂN TRỌNG CẢM ƠN!</a:t>
            </a:r>
          </a:p>
        </p:txBody>
      </p:sp>
      <p:pic>
        <p:nvPicPr>
          <p:cNvPr id="66566" name="Picture 6" descr="Kết quả hình ảnh cho bó hoa đẹp"/>
          <p:cNvPicPr>
            <a:picLocks noChangeAspect="1" noChangeArrowheads="1"/>
          </p:cNvPicPr>
          <p:nvPr/>
        </p:nvPicPr>
        <p:blipFill>
          <a:blip r:embed="rId2"/>
          <a:srcRect/>
          <a:stretch>
            <a:fillRect/>
          </a:stretch>
        </p:blipFill>
        <p:spPr bwMode="auto">
          <a:xfrm>
            <a:off x="762001" y="1409699"/>
            <a:ext cx="10944224" cy="5381625"/>
          </a:xfrm>
          <a:prstGeom prst="rect">
            <a:avLst/>
          </a:prstGeom>
          <a:noFill/>
        </p:spPr>
      </p:pic>
    </p:spTree>
    <p:extLst>
      <p:ext uri="{BB962C8B-B14F-4D97-AF65-F5344CB8AC3E}">
        <p14:creationId xmlns:p14="http://schemas.microsoft.com/office/powerpoint/2010/main" val="326615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Đơn vị hành chí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12192000" cy="784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981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oay hoay với chính quyền địa phương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1"/>
            <a:ext cx="11684000" cy="464820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032000" y="381000"/>
            <a:ext cx="8384184" cy="8382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rgbClr val="66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CHÍNH QUYỀN ĐỊA PHƯƠNG</a:t>
            </a:r>
            <a:endParaRPr lang="en-US" sz="3200" b="1" dirty="0">
              <a:solidFill>
                <a:srgbClr val="66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366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023" y="1333584"/>
            <a:ext cx="6851171"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CẤP CHÍNH QUYỀN ĐỊA PHƯƠNG</a:t>
            </a:r>
            <a:endParaRPr lang="en-US" sz="3200" b="1" dirty="0">
              <a:latin typeface="Times New Roman" pitchFamily="18" charset="0"/>
              <a:cs typeface="Times New Roman" pitchFamily="18" charset="0"/>
            </a:endParaRPr>
          </a:p>
        </p:txBody>
      </p:sp>
      <p:sp>
        <p:nvSpPr>
          <p:cNvPr id="5" name="TextBox 4"/>
          <p:cNvSpPr txBox="1"/>
          <p:nvPr/>
        </p:nvSpPr>
        <p:spPr>
          <a:xfrm>
            <a:off x="548640" y="4215866"/>
            <a:ext cx="5928033"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CHÍNH QUYỀN ĐỊA PHƯƠNG</a:t>
            </a:r>
            <a:endParaRPr lang="en-US" sz="3200" b="1" dirty="0">
              <a:latin typeface="Times New Roman" pitchFamily="18" charset="0"/>
              <a:cs typeface="Times New Roman" pitchFamily="18" charset="0"/>
            </a:endParaRPr>
          </a:p>
        </p:txBody>
      </p:sp>
      <p:sp>
        <p:nvSpPr>
          <p:cNvPr id="6" name="TextBox 5"/>
          <p:cNvSpPr txBox="1"/>
          <p:nvPr/>
        </p:nvSpPr>
        <p:spPr>
          <a:xfrm>
            <a:off x="7385181" y="377748"/>
            <a:ext cx="4620176"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HỘI ĐỒNG NHÂN DÂN</a:t>
            </a:r>
            <a:endParaRPr lang="en-US" sz="3200" b="1" dirty="0">
              <a:latin typeface="Times New Roman" pitchFamily="18" charset="0"/>
              <a:cs typeface="Times New Roman" pitchFamily="18" charset="0"/>
            </a:endParaRPr>
          </a:p>
        </p:txBody>
      </p:sp>
      <p:sp>
        <p:nvSpPr>
          <p:cNvPr id="7" name="TextBox 6"/>
          <p:cNvSpPr txBox="1"/>
          <p:nvPr/>
        </p:nvSpPr>
        <p:spPr>
          <a:xfrm>
            <a:off x="7385181" y="2375075"/>
            <a:ext cx="4013406"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ỦY BAN NHÂN DÂN</a:t>
            </a:r>
            <a:endParaRPr lang="en-US" sz="3200" b="1" dirty="0">
              <a:latin typeface="Times New Roman" pitchFamily="18" charset="0"/>
              <a:cs typeface="Times New Roman" pitchFamily="18" charset="0"/>
            </a:endParaRPr>
          </a:p>
        </p:txBody>
      </p:sp>
      <p:sp>
        <p:nvSpPr>
          <p:cNvPr id="8" name="TextBox 7"/>
          <p:cNvSpPr txBox="1"/>
          <p:nvPr/>
        </p:nvSpPr>
        <p:spPr>
          <a:xfrm>
            <a:off x="7385181" y="4215865"/>
            <a:ext cx="4013406"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ỦY BAN NHÂN DÂN</a:t>
            </a:r>
            <a:endParaRPr lang="en-US" sz="3200" b="1" dirty="0">
              <a:latin typeface="Times New Roman" pitchFamily="18" charset="0"/>
              <a:cs typeface="Times New Roman" pitchFamily="18" charset="0"/>
            </a:endParaRPr>
          </a:p>
        </p:txBody>
      </p:sp>
      <p:sp>
        <p:nvSpPr>
          <p:cNvPr id="9" name="Left Bracket 8"/>
          <p:cNvSpPr/>
          <p:nvPr/>
        </p:nvSpPr>
        <p:spPr>
          <a:xfrm>
            <a:off x="7084194" y="827773"/>
            <a:ext cx="300987" cy="1839689"/>
          </a:xfrm>
          <a:prstGeom prst="lef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92538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hính quyền đô thị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7" y="173254"/>
            <a:ext cx="12192000" cy="94358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5009" y="624597"/>
            <a:ext cx="710451" cy="461665"/>
          </a:xfrm>
          <a:prstGeom prst="rect">
            <a:avLst/>
          </a:prstGeom>
          <a:noFill/>
        </p:spPr>
        <p:txBody>
          <a:bodyPr wrap="none" rtlCol="0">
            <a:spAutoFit/>
          </a:bodyPr>
          <a:lstStyle/>
          <a:p>
            <a:r>
              <a:rPr lang="en-US" sz="2400" dirty="0" err="1" smtClean="0"/>
              <a:t>Cấp</a:t>
            </a:r>
            <a:r>
              <a:rPr lang="en-US" dirty="0" smtClean="0"/>
              <a:t> </a:t>
            </a:r>
            <a:endParaRPr lang="en-US" dirty="0"/>
          </a:p>
        </p:txBody>
      </p:sp>
      <p:sp>
        <p:nvSpPr>
          <p:cNvPr id="7" name="TextBox 6">
            <a:extLst>
              <a:ext uri="{FF2B5EF4-FFF2-40B4-BE49-F238E27FC236}">
                <a16:creationId xmlns:a16="http://schemas.microsoft.com/office/drawing/2014/main" xmlns="" id="{87488809-4597-4676-A74C-E99AC73A9BBB}"/>
              </a:ext>
            </a:extLst>
          </p:cNvPr>
          <p:cNvSpPr txBox="1"/>
          <p:nvPr/>
        </p:nvSpPr>
        <p:spPr>
          <a:xfrm>
            <a:off x="5025090" y="3109638"/>
            <a:ext cx="6987344" cy="4031873"/>
          </a:xfrm>
          <a:prstGeom prst="rect">
            <a:avLst/>
          </a:prstGeom>
          <a:solidFill>
            <a:schemeClr val="accent6">
              <a:lumMod val="20000"/>
              <a:lumOff val="80000"/>
            </a:schemeClr>
          </a:solidFill>
        </p:spPr>
        <p:txBody>
          <a:bodyPr wrap="square">
            <a:spAutoFit/>
          </a:bodyPr>
          <a:lstStyle/>
          <a:p>
            <a:pPr algn="just">
              <a:spcBef>
                <a:spcPts val="600"/>
              </a:spcBef>
              <a:spcAft>
                <a:spcPts val="6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Ủy</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quận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103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ính quyền đô thị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33433"/>
            <a:ext cx="12192000" cy="1152152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hính quyền đô thị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9" y="3388091"/>
            <a:ext cx="12192000" cy="1510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71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hính quyền đô thị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3" y="-1"/>
            <a:ext cx="12192000" cy="94358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0887" y="624597"/>
            <a:ext cx="710451" cy="461665"/>
          </a:xfrm>
          <a:prstGeom prst="rect">
            <a:avLst/>
          </a:prstGeom>
          <a:noFill/>
        </p:spPr>
        <p:txBody>
          <a:bodyPr wrap="none" rtlCol="0">
            <a:spAutoFit/>
          </a:bodyPr>
          <a:lstStyle/>
          <a:p>
            <a:r>
              <a:rPr lang="en-US" sz="2400" dirty="0" err="1" smtClean="0"/>
              <a:t>Cấp</a:t>
            </a:r>
            <a:r>
              <a:rPr lang="en-US" dirty="0" smtClean="0"/>
              <a:t> </a:t>
            </a:r>
            <a:endParaRPr lang="en-US" dirty="0"/>
          </a:p>
        </p:txBody>
      </p:sp>
      <p:sp>
        <p:nvSpPr>
          <p:cNvPr id="5" name="Rectangle 4"/>
          <p:cNvSpPr/>
          <p:nvPr/>
        </p:nvSpPr>
        <p:spPr>
          <a:xfrm>
            <a:off x="77003" y="0"/>
            <a:ext cx="7122696" cy="3323987"/>
          </a:xfrm>
          <a:prstGeom prst="rect">
            <a:avLst/>
          </a:prstGeom>
          <a:solidFill>
            <a:schemeClr val="accent4">
              <a:lumMod val="20000"/>
              <a:lumOff val="80000"/>
            </a:schemeClr>
          </a:solidFill>
        </p:spPr>
        <p:txBody>
          <a:bodyPr wrap="square">
            <a:spAutoFit/>
          </a:bodyPr>
          <a:lstStyle/>
          <a:p>
            <a:pPr algn="just"/>
            <a:r>
              <a:rPr lang="vi-VN" sz="3000" b="1" dirty="0" smtClean="0">
                <a:latin typeface="Times New Roman" pitchFamily="18" charset="0"/>
                <a:cs typeface="Times New Roman" pitchFamily="18" charset="0"/>
              </a:rPr>
              <a:t>Chủ </a:t>
            </a:r>
            <a:r>
              <a:rPr lang="vi-VN" sz="3000" b="1" dirty="0">
                <a:latin typeface="Times New Roman" pitchFamily="18" charset="0"/>
                <a:cs typeface="Times New Roman" pitchFamily="18" charset="0"/>
              </a:rPr>
              <a:t>tịch phường là người đứng đầu Ủy ban nhân dân phường, chịu trách nhiệm trước Hội đồng nhân dân, Ủy ban nhân dân, Chủ tịch Ủy ban nhân dân quận, thị xã và trước pháp luật về việc thực hiện nhiệm vụ, quyền hạn của Ủy ban nhân dân phường</a:t>
            </a:r>
            <a:r>
              <a:rPr lang="vi-VN" sz="3000" b="1" dirty="0" smtClean="0">
                <a:latin typeface="Times New Roman" pitchFamily="18" charset="0"/>
                <a:cs typeface="Times New Roman" pitchFamily="18" charset="0"/>
              </a:rPr>
              <a:t>.</a:t>
            </a:r>
            <a:endParaRPr 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350105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TotalTime>
  <Words>1050</Words>
  <Application>Microsoft Office PowerPoint</Application>
  <PresentationFormat>Widescreen</PresentationFormat>
  <Paragraphs>78</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 Lê Thị Hoa</dc:creator>
  <cp:lastModifiedBy>AutoBVT</cp:lastModifiedBy>
  <cp:revision>207</cp:revision>
  <dcterms:created xsi:type="dcterms:W3CDTF">2020-09-22T20:30:22Z</dcterms:created>
  <dcterms:modified xsi:type="dcterms:W3CDTF">2021-12-26T04:09:19Z</dcterms:modified>
</cp:coreProperties>
</file>