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90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ancing Script" panose="020B0604020202020204" charset="0"/>
      <p:regular r:id="rId22"/>
    </p:embeddedFont>
    <p:embeddedFont>
      <p:font typeface="Dancing Script Bold" panose="020B0604020202020204" charset="0"/>
      <p:regular r:id="rId23"/>
    </p:embeddedFont>
    <p:embeddedFont>
      <p:font typeface="Faustina Regular" panose="020B0604020202020204" charset="0"/>
      <p:regular r:id="rId24"/>
    </p:embeddedFont>
    <p:embeddedFont>
      <p:font typeface="Muli Black" panose="020B0604020202020204" charset="0"/>
      <p:regular r:id="rId25"/>
    </p:embeddedFont>
    <p:embeddedFont>
      <p:font typeface="Muli Bold Bold" panose="020B0604020202020204" charset="0"/>
      <p:regular r:id="rId26"/>
    </p:embeddedFont>
    <p:embeddedFont>
      <p:font typeface="Noto Serif Display Black" panose="020B0604020202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2857" t="80101"/>
          <a:stretch>
            <a:fillRect/>
          </a:stretch>
        </p:blipFill>
        <p:spPr>
          <a:xfrm rot="-498393">
            <a:off x="-674831" y="282040"/>
            <a:ext cx="1572785" cy="19242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89548"/>
            <a:ext cx="18288000" cy="214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4AAD"/>
                </a:solidFill>
                <a:latin typeface="Muli Black"/>
              </a:rPr>
              <a:t>PHÒNG GIÁO DỤC VÀ ĐÀO TẠO QUẬN LONG BIÊN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4AAD"/>
                </a:solidFill>
                <a:latin typeface="Muli Black"/>
              </a:rPr>
              <a:t> TRƯỜNG MẦM NON ĐỨC GIANG</a:t>
            </a:r>
          </a:p>
          <a:p>
            <a:pPr algn="ctr">
              <a:lnSpc>
                <a:spcPts val="5739"/>
              </a:lnSpc>
            </a:pPr>
            <a:endParaRPr lang="en-US" sz="4099">
              <a:solidFill>
                <a:srgbClr val="004AAD"/>
              </a:solidFill>
              <a:latin typeface="Muli Black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25344" y="1542519"/>
            <a:ext cx="13501163" cy="82984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01982" y="1722993"/>
            <a:ext cx="1884036" cy="18963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55296" t="5263" r="3614" b="57044"/>
          <a:stretch>
            <a:fillRect/>
          </a:stretch>
        </p:blipFill>
        <p:spPr>
          <a:xfrm rot="-1453941">
            <a:off x="13718469" y="2123082"/>
            <a:ext cx="2427632" cy="2226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4255">
            <a:off x="372944" y="7756575"/>
            <a:ext cx="2578958" cy="2208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56336" y="3776710"/>
            <a:ext cx="12121158" cy="278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32478C"/>
                </a:solidFill>
                <a:latin typeface="Noto Serif Display Black"/>
              </a:rPr>
              <a:t>KHÁM PHÁ </a:t>
            </a:r>
          </a:p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0412D"/>
                </a:solidFill>
                <a:latin typeface="Noto Serif Display Black"/>
              </a:rPr>
              <a:t>Đề tài: Trang phục mùa hè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33953" y="7487740"/>
            <a:ext cx="7120682" cy="17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5"/>
              </a:lnSpc>
            </a:pPr>
            <a:r>
              <a:rPr lang="en-US" sz="3417">
                <a:solidFill>
                  <a:srgbClr val="000000"/>
                </a:solidFill>
                <a:latin typeface="Muli Black"/>
              </a:rPr>
              <a:t>Giáo viên: Nguyễn Thị Hương</a:t>
            </a:r>
          </a:p>
          <a:p>
            <a:pPr algn="ctr">
              <a:lnSpc>
                <a:spcPts val="4785"/>
              </a:lnSpc>
            </a:pPr>
            <a:r>
              <a:rPr lang="en-US" sz="3417">
                <a:solidFill>
                  <a:srgbClr val="000000"/>
                </a:solidFill>
                <a:latin typeface="Muli Black"/>
              </a:rPr>
              <a:t>Lứa tuổi: Mẫu giáo nhỡ (4-5 tuổi)</a:t>
            </a:r>
          </a:p>
          <a:p>
            <a:pPr algn="ctr">
              <a:lnSpc>
                <a:spcPts val="4785"/>
              </a:lnSpc>
            </a:pPr>
            <a:endParaRPr lang="en-US" sz="3417">
              <a:solidFill>
                <a:srgbClr val="000000"/>
              </a:solidFill>
              <a:latin typeface="Muli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39503"/>
            <a:ext cx="14779038" cy="254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39537" y="7295124"/>
            <a:ext cx="14448341" cy="3206723"/>
            <a:chOff x="0" y="0"/>
            <a:chExt cx="5620381" cy="1247410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5620381" cy="1493790"/>
            </a:xfrm>
            <a:custGeom>
              <a:avLst/>
              <a:gdLst/>
              <a:ahLst/>
              <a:cxnLst/>
              <a:rect l="l" t="t" r="r" b="b"/>
              <a:pathLst>
                <a:path w="5620381" h="1493790">
                  <a:moveTo>
                    <a:pt x="5620381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620381" y="927370"/>
                  </a:lnTo>
                  <a:lnTo>
                    <a:pt x="5620381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277566" y="1493790"/>
                    <a:pt x="3342815" y="1493790"/>
                    <a:pt x="5620381" y="1003570"/>
                  </a:cubicBezTo>
                  <a:lnTo>
                    <a:pt x="5620381" y="927370"/>
                  </a:lnTo>
                  <a:lnTo>
                    <a:pt x="0" y="927370"/>
                  </a:lnTo>
                  <a:close/>
                  <a:moveTo>
                    <a:pt x="5620381" y="490220"/>
                  </a:moveTo>
                  <a:cubicBezTo>
                    <a:pt x="3342815" y="0"/>
                    <a:pt x="2277566" y="0"/>
                    <a:pt x="0" y="490220"/>
                  </a:cubicBezTo>
                  <a:lnTo>
                    <a:pt x="0" y="574040"/>
                  </a:lnTo>
                  <a:lnTo>
                    <a:pt x="5620381" y="574040"/>
                  </a:lnTo>
                  <a:cubicBezTo>
                    <a:pt x="5620381" y="574040"/>
                    <a:pt x="5620381" y="490220"/>
                    <a:pt x="5620381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49444" y="3946744"/>
            <a:ext cx="14338434" cy="3602920"/>
            <a:chOff x="0" y="0"/>
            <a:chExt cx="5155566" cy="1295476"/>
          </a:xfrm>
        </p:grpSpPr>
        <p:sp>
          <p:nvSpPr>
            <p:cNvPr id="9" name="Freeform 9"/>
            <p:cNvSpPr/>
            <p:nvPr/>
          </p:nvSpPr>
          <p:spPr>
            <a:xfrm>
              <a:off x="0" y="-123190"/>
              <a:ext cx="5155566" cy="1541856"/>
            </a:xfrm>
            <a:custGeom>
              <a:avLst/>
              <a:gdLst/>
              <a:ahLst/>
              <a:cxnLst/>
              <a:rect l="l" t="t" r="r" b="b"/>
              <a:pathLst>
                <a:path w="5155566" h="1541856">
                  <a:moveTo>
                    <a:pt x="5155566" y="574040"/>
                  </a:moveTo>
                  <a:lnTo>
                    <a:pt x="0" y="574040"/>
                  </a:lnTo>
                  <a:lnTo>
                    <a:pt x="0" y="975436"/>
                  </a:lnTo>
                  <a:lnTo>
                    <a:pt x="5155566" y="975436"/>
                  </a:lnTo>
                  <a:lnTo>
                    <a:pt x="5155566" y="574040"/>
                  </a:lnTo>
                  <a:close/>
                  <a:moveTo>
                    <a:pt x="0" y="975436"/>
                  </a:moveTo>
                  <a:lnTo>
                    <a:pt x="0" y="1051636"/>
                  </a:lnTo>
                  <a:cubicBezTo>
                    <a:pt x="2213670" y="1541856"/>
                    <a:pt x="2941897" y="1541856"/>
                    <a:pt x="5155566" y="1051636"/>
                  </a:cubicBezTo>
                  <a:lnTo>
                    <a:pt x="5155566" y="975436"/>
                  </a:lnTo>
                  <a:lnTo>
                    <a:pt x="0" y="975436"/>
                  </a:lnTo>
                  <a:close/>
                  <a:moveTo>
                    <a:pt x="5155566" y="490220"/>
                  </a:moveTo>
                  <a:cubicBezTo>
                    <a:pt x="2941897" y="0"/>
                    <a:pt x="2213670" y="0"/>
                    <a:pt x="0" y="490220"/>
                  </a:cubicBezTo>
                  <a:lnTo>
                    <a:pt x="0" y="574040"/>
                  </a:lnTo>
                  <a:lnTo>
                    <a:pt x="5155566" y="574040"/>
                  </a:lnTo>
                  <a:cubicBezTo>
                    <a:pt x="5155566" y="574040"/>
                    <a:pt x="5155566" y="490220"/>
                    <a:pt x="5155566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5401" y="4445527"/>
            <a:ext cx="12937502" cy="246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3"/>
              </a:lnSpc>
              <a:spcBef>
                <a:spcPct val="0"/>
              </a:spcBef>
            </a:pPr>
            <a:r>
              <a:rPr lang="en-US" sz="7074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9903"/>
              </a:lnSpc>
              <a:spcBef>
                <a:spcPct val="0"/>
              </a:spcBef>
            </a:pPr>
            <a:endParaRPr lang="en-US" sz="7074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7726594"/>
            <a:ext cx="12544396" cy="153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1"/>
              </a:lnSpc>
              <a:spcBef>
                <a:spcPct val="0"/>
              </a:spcBef>
            </a:pPr>
            <a:r>
              <a:rPr lang="en-US" sz="8993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871" y="252368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9121" y="1028700"/>
            <a:ext cx="5329096" cy="53290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42480" y="357884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86990" y="0"/>
            <a:ext cx="5329096" cy="53290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9462" y="4859658"/>
            <a:ext cx="5029317" cy="50293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533" y="476365"/>
            <a:ext cx="6366469" cy="95670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20010" y="476365"/>
            <a:ext cx="5081735" cy="56543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26706" y="6938286"/>
            <a:ext cx="8975038" cy="272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0"/>
              </a:lnSpc>
            </a:pPr>
            <a:r>
              <a:rPr lang="en-US" sz="8664">
                <a:solidFill>
                  <a:srgbClr val="32478C"/>
                </a:solidFill>
                <a:latin typeface="Noto Serif Display Black"/>
              </a:rPr>
              <a:t>KHÁM PHÁ </a:t>
            </a:r>
          </a:p>
          <a:p>
            <a:pPr algn="ctr">
              <a:lnSpc>
                <a:spcPts val="9649"/>
              </a:lnSpc>
            </a:pPr>
            <a:r>
              <a:rPr lang="en-US" sz="6892">
                <a:solidFill>
                  <a:srgbClr val="F0412D"/>
                </a:solidFill>
                <a:latin typeface="Noto Serif Display Black"/>
              </a:rPr>
              <a:t> Trang phục mùa hè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0549"/>
            <a:ext cx="1884036" cy="189630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40000" y="198463"/>
            <a:ext cx="12630892" cy="2095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MỤC ĐÍCH – YÊU CẦU</a:t>
            </a:r>
          </a:p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4036" y="1657762"/>
            <a:ext cx="15375264" cy="849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1. Kiến thức: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 – Trẻ biết một số trang phục trong mùa hè.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2. Kỹ năng: 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– Trẻ có kỹ năng so sánh phân biệt được trang phục mùa hè và trang phục mùa đông.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– Trẻ biết cách ăn mặc trong mùa hè.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 3. Thái độ: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 - Trẻ chú ý lắng nghe và quan sát trong quá trình khám phá về trang phục.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Noto Serif Display Black"/>
              </a:rPr>
              <a:t> - Trẻ hào hứng khi chơi trò chơi.</a:t>
            </a:r>
          </a:p>
          <a:p>
            <a:pPr algn="just">
              <a:lnSpc>
                <a:spcPts val="5405"/>
              </a:lnSpc>
            </a:pPr>
            <a:r>
              <a:rPr lang="en-US" sz="3860">
                <a:solidFill>
                  <a:srgbClr val="000000"/>
                </a:solidFill>
                <a:latin typeface="Noto Serif Display Black"/>
              </a:rPr>
              <a:t> </a:t>
            </a:r>
          </a:p>
          <a:p>
            <a:pPr algn="just">
              <a:lnSpc>
                <a:spcPts val="5405"/>
              </a:lnSpc>
              <a:spcBef>
                <a:spcPct val="0"/>
              </a:spcBef>
            </a:pPr>
            <a:endParaRPr lang="en-US" sz="3860">
              <a:solidFill>
                <a:srgbClr val="000000"/>
              </a:solidFill>
              <a:latin typeface="Noto Serif Display Black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4255">
            <a:off x="14837212" y="7756575"/>
            <a:ext cx="2578958" cy="22085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2633158"/>
            <a:ext cx="11129412" cy="168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3"/>
              </a:lnSpc>
            </a:pPr>
            <a:r>
              <a:rPr lang="en-US" sz="10978" dirty="0">
                <a:solidFill>
                  <a:srgbClr val="0F0550"/>
                </a:solidFill>
                <a:latin typeface="Muli Bold Bold"/>
              </a:rPr>
              <a:t>TRÒ CHƠI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7571">
            <a:off x="13605605" y="-2288897"/>
            <a:ext cx="7608765" cy="5035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8502">
            <a:off x="5636067" y="9044627"/>
            <a:ext cx="7670661" cy="50765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24223">
            <a:off x="6168565" y="8461784"/>
            <a:ext cx="4572000" cy="4289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4635">
            <a:off x="-4089775" y="-2760058"/>
            <a:ext cx="6323275" cy="5001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77158" flipV="1">
            <a:off x="-2969382" y="1431904"/>
            <a:ext cx="5192410" cy="21241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61606" y="4709778"/>
            <a:ext cx="9687793" cy="1292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10000" dirty="0">
                <a:solidFill>
                  <a:srgbClr val="0F0550"/>
                </a:solidFill>
                <a:latin typeface="Dancing Script"/>
              </a:rPr>
              <a:t>“Ai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thông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minh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nhất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”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809036" y="-6160222"/>
            <a:ext cx="11183936" cy="2348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193" y="6081548"/>
            <a:ext cx="541374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7"/>
              </a:lnSpc>
              <a:spcBef>
                <a:spcPct val="0"/>
              </a:spcBef>
            </a:pPr>
            <a:r>
              <a:rPr lang="en-US" sz="5081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91073"/>
            <a:ext cx="5155335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320774" y="-5671960"/>
            <a:ext cx="10296170" cy="21621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4048" y="6062498"/>
            <a:ext cx="5838862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5327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81548"/>
            <a:ext cx="515533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" r="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68" b="1968"/>
          <a:stretch>
            <a:fillRect/>
          </a:stretch>
        </p:blipFill>
        <p:spPr>
          <a:xfrm>
            <a:off x="9144000" y="884999"/>
            <a:ext cx="8115300" cy="8684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67333" y="2464506"/>
            <a:ext cx="3966804" cy="351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9"/>
              </a:lnSpc>
              <a:spcBef>
                <a:spcPct val="0"/>
              </a:spcBef>
            </a:pPr>
            <a:r>
              <a:rPr lang="en-US" sz="7708">
                <a:solidFill>
                  <a:srgbClr val="000000"/>
                </a:solidFill>
                <a:latin typeface="Dancing Script Bold Italics"/>
              </a:rPr>
              <a:t>2: Trang phục mùa hè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143533" y="4361137"/>
            <a:ext cx="4596043" cy="45960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7520" y="4579681"/>
            <a:ext cx="4395623" cy="439562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90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9656" y="4579681"/>
            <a:ext cx="4158955" cy="415895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E1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688" y="5652683"/>
            <a:ext cx="345889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67648" y="5771017"/>
            <a:ext cx="479536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Quần dài,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 áo khoác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1296" y="5771017"/>
            <a:ext cx="342051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áo khoác, 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Váy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035" y="5955238"/>
            <a:ext cx="1933030" cy="1746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57035" y="-622735"/>
            <a:ext cx="1976128" cy="2236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5163" y="8673664"/>
            <a:ext cx="1976128" cy="2236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93315">
            <a:off x="2886390" y="6701823"/>
            <a:ext cx="800513" cy="23051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3754" y="3155649"/>
            <a:ext cx="5779909" cy="319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6"/>
              </a:lnSpc>
              <a:spcBef>
                <a:spcPct val="0"/>
              </a:spcBef>
            </a:pPr>
            <a:r>
              <a:rPr lang="en-US" sz="9190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27435" y="102870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376</Words>
  <Application>Microsoft Office PowerPoint</Application>
  <PresentationFormat>Custom</PresentationFormat>
  <Paragraphs>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Muli Bold Bold</vt:lpstr>
      <vt:lpstr>Faustina Regular</vt:lpstr>
      <vt:lpstr>Arial</vt:lpstr>
      <vt:lpstr>Muli Black</vt:lpstr>
      <vt:lpstr>Dancing Script Bold Italics</vt:lpstr>
      <vt:lpstr>Calibri</vt:lpstr>
      <vt:lpstr>Dancing Script</vt:lpstr>
      <vt:lpstr>Noto Serif Display Black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phục mùa hè</dc:title>
  <cp:lastModifiedBy>Admin</cp:lastModifiedBy>
  <cp:revision>2</cp:revision>
  <dcterms:created xsi:type="dcterms:W3CDTF">2006-08-16T00:00:00Z</dcterms:created>
  <dcterms:modified xsi:type="dcterms:W3CDTF">2022-03-24T04:50:28Z</dcterms:modified>
  <dc:identifier>DAE7NK4zW30</dc:identifier>
</cp:coreProperties>
</file>