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3"/>
  </p:notesMasterIdLst>
  <p:sldIdLst>
    <p:sldId id="256" r:id="rId2"/>
    <p:sldId id="332" r:id="rId3"/>
    <p:sldId id="257" r:id="rId4"/>
    <p:sldId id="343" r:id="rId5"/>
    <p:sldId id="263" r:id="rId6"/>
    <p:sldId id="336" r:id="rId7"/>
    <p:sldId id="339" r:id="rId8"/>
    <p:sldId id="335" r:id="rId9"/>
    <p:sldId id="342" r:id="rId10"/>
    <p:sldId id="278" r:id="rId11"/>
    <p:sldId id="324" r:id="rId12"/>
  </p:sldIdLst>
  <p:sldSz cx="9144000" cy="5143500" type="screen16x9"/>
  <p:notesSz cx="6858000" cy="9144000"/>
  <p:embeddedFontLs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Patrick Hand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35B9FE-09C6-43BD-8CFA-D22223F57D8D}">
  <a:tblStyle styleId="{FA35B9FE-09C6-43BD-8CFA-D22223F57D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 snapToGrid="0">
      <p:cViewPr varScale="1">
        <p:scale>
          <a:sx n="93" d="100"/>
          <a:sy n="93" d="100"/>
        </p:scale>
        <p:origin x="810" y="-144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792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5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57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7cf0412cd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7cf0412cd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96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77cf0412cd_0_3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77cf0412cd_0_3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95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CUSTOM_5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1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1" r:id="rId8"/>
    <p:sldLayoutId id="2147483662" r:id="rId9"/>
    <p:sldLayoutId id="2147483663" r:id="rId10"/>
    <p:sldLayoutId id="2147483667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5"/>
            <a:ext cx="9144000" cy="5129945"/>
          </a:xfrm>
          <a:prstGeom prst="rect">
            <a:avLst/>
          </a:prstGeom>
        </p:spPr>
      </p:pic>
      <p:sp>
        <p:nvSpPr>
          <p:cNvPr id="226" name="Google Shape;226;p40"/>
          <p:cNvSpPr/>
          <p:nvPr/>
        </p:nvSpPr>
        <p:spPr>
          <a:xfrm>
            <a:off x="7869600" y="174596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202001" y="174596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0" y="5143500"/>
            <a:ext cx="9144000" cy="45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4292" y="13555"/>
            <a:ext cx="3449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9318" y="843090"/>
            <a:ext cx="623759" cy="491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9200" y="1705651"/>
            <a:ext cx="3841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DÁN CÁNH BUỒM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1304" y="2399694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24 -36 tháng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6062" y="3154763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nhà trẻ: D3</a:t>
            </a:r>
            <a:endParaRPr lang="en-US" sz="24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200" y="4095027"/>
            <a:ext cx="3741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Giaó viên: Nguyễn Thị Thu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4730" y="5231711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"/>
    </mc:Choice>
    <mc:Fallback xmlns="">
      <p:transition spd="slow" advTm="11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9" grpId="0"/>
      <p:bldP spid="14" grpId="0"/>
      <p:bldP spid="1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3358" y="372139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94" y="430306"/>
            <a:ext cx="4370293" cy="2595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884" y="0"/>
            <a:ext cx="621846" cy="4694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45"/>
    </mc:Choice>
    <mc:Fallback xmlns="">
      <p:transition spd="slow" advTm="35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12" y="35249"/>
            <a:ext cx="9298112" cy="5503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081" y="35249"/>
            <a:ext cx="621846" cy="4694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12" y="0"/>
            <a:ext cx="9298112" cy="5538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071" y="0"/>
            <a:ext cx="621846" cy="469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6"/>
    </mc:Choice>
    <mc:Fallback xmlns="">
      <p:transition spd="slow" advTm="72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" y="87536"/>
            <a:ext cx="9215919" cy="5215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8786" y="3902725"/>
            <a:ext cx="4849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>
              <a:solidFill>
                <a:srgbClr val="333333"/>
              </a:solidFill>
              <a:latin typeface="Time New Roman"/>
            </a:endParaRPr>
          </a:p>
          <a:p>
            <a:r>
              <a:rPr lang="vi-VN" sz="1600" b="1">
                <a:solidFill>
                  <a:srgbClr val="333333"/>
                </a:solidFill>
                <a:latin typeface="Time New Roman"/>
              </a:rPr>
              <a:t>3</a:t>
            </a:r>
            <a:r>
              <a:rPr lang="vi-VN" sz="1600">
                <a:solidFill>
                  <a:srgbClr val="333333"/>
                </a:solidFill>
                <a:latin typeface="Time New Roman"/>
              </a:rPr>
              <a:t>. </a:t>
            </a:r>
            <a:r>
              <a:rPr lang="vi-VN" sz="1600" b="1">
                <a:solidFill>
                  <a:srgbClr val="333333"/>
                </a:solidFill>
                <a:latin typeface="Time New Roman"/>
              </a:rPr>
              <a:t>Thái độ</a:t>
            </a:r>
            <a:r>
              <a:rPr lang="vi-VN" sz="1600">
                <a:solidFill>
                  <a:srgbClr val="333333"/>
                </a:solidFill>
                <a:latin typeface="Time New 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1600">
                <a:solidFill>
                  <a:srgbClr val="333333"/>
                </a:solidFill>
                <a:latin typeface="Time New Roman"/>
              </a:rPr>
              <a:t>- Trẻ chú ý học và tích cực tham gia hoạt động dán.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0602" y="362545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 New Roman"/>
              </a:rPr>
              <a:t>MỤC ĐÍCH - YÊU CẦU</a:t>
            </a:r>
            <a:endParaRPr lang="en-US" sz="2000" b="1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786" y="762655"/>
            <a:ext cx="7980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b="1">
                <a:solidFill>
                  <a:srgbClr val="333333"/>
                </a:solidFill>
                <a:latin typeface="Time New Roman"/>
              </a:rPr>
              <a:t>1. Kiến thức</a:t>
            </a:r>
            <a:r>
              <a:rPr lang="vi-VN" sz="1600">
                <a:solidFill>
                  <a:srgbClr val="333333"/>
                </a:solidFill>
                <a:latin typeface="Time New 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1600">
                <a:solidFill>
                  <a:srgbClr val="333333"/>
                </a:solidFill>
                <a:latin typeface="Time New Roman"/>
              </a:rPr>
              <a:t>-Trẻ biết tên, một số đặc điểm </a:t>
            </a:r>
            <a:r>
              <a:rPr lang="vi-VN" sz="1600" smtClean="0">
                <a:solidFill>
                  <a:srgbClr val="333333"/>
                </a:solidFill>
                <a:latin typeface="Time New Roman"/>
              </a:rPr>
              <a:t>của</a:t>
            </a:r>
            <a:r>
              <a:rPr lang="en-US" sz="1600" smtClean="0">
                <a:solidFill>
                  <a:srgbClr val="333333"/>
                </a:solidFill>
                <a:latin typeface="Time New Roman"/>
              </a:rPr>
              <a:t> chiếc</a:t>
            </a:r>
            <a:r>
              <a:rPr lang="vi-VN" sz="160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vi-VN" sz="1600">
                <a:solidFill>
                  <a:srgbClr val="333333"/>
                </a:solidFill>
                <a:latin typeface="Time New Roman"/>
              </a:rPr>
              <a:t>thuyền buồm: có thân thuyền, cánh </a:t>
            </a:r>
            <a:r>
              <a:rPr lang="en-US" sz="1600" smtClean="0">
                <a:solidFill>
                  <a:srgbClr val="333333"/>
                </a:solidFill>
                <a:latin typeface="Time New Roman"/>
              </a:rPr>
              <a:t>buồm</a:t>
            </a:r>
            <a:r>
              <a:rPr lang="vi-VN" sz="160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sz="1600">
              <a:solidFill>
                <a:srgbClr val="333333"/>
              </a:solidFill>
              <a:latin typeface="Time New Roman"/>
            </a:endParaRPr>
          </a:p>
          <a:p>
            <a:pPr>
              <a:lnSpc>
                <a:spcPct val="150000"/>
              </a:lnSpc>
            </a:pPr>
            <a:r>
              <a:rPr lang="vi-VN" sz="1600">
                <a:solidFill>
                  <a:srgbClr val="333333"/>
                </a:solidFill>
                <a:latin typeface="Time New Roman"/>
              </a:rPr>
              <a:t>- Trẻ nhận biết được thân thuyền và cánh </a:t>
            </a:r>
            <a:r>
              <a:rPr lang="en-US" sz="1600" smtClean="0">
                <a:solidFill>
                  <a:srgbClr val="333333"/>
                </a:solidFill>
                <a:latin typeface="Time New Roman"/>
              </a:rPr>
              <a:t>buồm</a:t>
            </a:r>
            <a:r>
              <a:rPr lang="vi-VN" sz="160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vi-VN" sz="1600">
                <a:solidFill>
                  <a:srgbClr val="333333"/>
                </a:solidFill>
                <a:latin typeface="Time New Roman"/>
              </a:rPr>
              <a:t>màu gì, cánh </a:t>
            </a:r>
            <a:r>
              <a:rPr lang="en-US" sz="1600" smtClean="0">
                <a:solidFill>
                  <a:srgbClr val="333333"/>
                </a:solidFill>
                <a:latin typeface="Time New Roman"/>
              </a:rPr>
              <a:t>buồm </a:t>
            </a:r>
            <a:r>
              <a:rPr lang="vi-VN" sz="1600" smtClean="0">
                <a:solidFill>
                  <a:srgbClr val="333333"/>
                </a:solidFill>
                <a:latin typeface="Time New Roman"/>
              </a:rPr>
              <a:t>có </a:t>
            </a:r>
            <a:r>
              <a:rPr lang="vi-VN" sz="1600">
                <a:solidFill>
                  <a:srgbClr val="333333"/>
                </a:solidFill>
                <a:latin typeface="Time New Roman"/>
              </a:rPr>
              <a:t>dạng hình tam giác.</a:t>
            </a:r>
          </a:p>
          <a:p>
            <a:pPr>
              <a:lnSpc>
                <a:spcPct val="150000"/>
              </a:lnSpc>
            </a:pPr>
            <a:r>
              <a:rPr lang="vi-VN" sz="1600">
                <a:solidFill>
                  <a:srgbClr val="333333"/>
                </a:solidFill>
                <a:latin typeface="Time New Roman"/>
              </a:rPr>
              <a:t>- Trẻ biết cách xếp hình và chấm hồ </a:t>
            </a:r>
            <a:r>
              <a:rPr lang="vi-VN" sz="1600" smtClean="0">
                <a:solidFill>
                  <a:srgbClr val="333333"/>
                </a:solidFill>
                <a:latin typeface="Time New Roman"/>
              </a:rPr>
              <a:t>vào</a:t>
            </a:r>
            <a:r>
              <a:rPr lang="en-US" sz="1600" smtClean="0">
                <a:solidFill>
                  <a:srgbClr val="333333"/>
                </a:solidFill>
                <a:latin typeface="Time New Roman"/>
              </a:rPr>
              <a:t> dấu chấm</a:t>
            </a:r>
            <a:r>
              <a:rPr lang="vi-VN" sz="160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1600" smtClean="0">
                <a:solidFill>
                  <a:srgbClr val="333333"/>
                </a:solidFill>
                <a:latin typeface="Time New Roman"/>
              </a:rPr>
              <a:t>trên bức tranh </a:t>
            </a:r>
            <a:r>
              <a:rPr lang="vi-VN" sz="1600" smtClean="0">
                <a:solidFill>
                  <a:srgbClr val="333333"/>
                </a:solidFill>
                <a:latin typeface="Time New Roman"/>
              </a:rPr>
              <a:t>để </a:t>
            </a:r>
            <a:r>
              <a:rPr lang="vi-VN" sz="1600">
                <a:solidFill>
                  <a:srgbClr val="333333"/>
                </a:solidFill>
                <a:latin typeface="Time New Roman"/>
              </a:rPr>
              <a:t>dán.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786" y="2558176"/>
            <a:ext cx="7150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b="1">
                <a:solidFill>
                  <a:srgbClr val="333333"/>
                </a:solidFill>
                <a:latin typeface="Time New Roman"/>
              </a:rPr>
              <a:t>2. Kỹ năng</a:t>
            </a:r>
            <a:r>
              <a:rPr lang="vi-VN" sz="1600">
                <a:solidFill>
                  <a:srgbClr val="333333"/>
                </a:solidFill>
                <a:latin typeface="Time New 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1600">
                <a:solidFill>
                  <a:srgbClr val="333333"/>
                </a:solidFill>
                <a:latin typeface="Time New Roman"/>
              </a:rPr>
              <a:t>- Rèn trẻ  kĩ năng xếp, chấm </a:t>
            </a:r>
            <a:r>
              <a:rPr lang="vi-VN" sz="1600" smtClean="0">
                <a:solidFill>
                  <a:srgbClr val="333333"/>
                </a:solidFill>
                <a:latin typeface="Time New Roman"/>
              </a:rPr>
              <a:t>hồ</a:t>
            </a:r>
            <a:r>
              <a:rPr lang="en-US" sz="1600" smtClean="0">
                <a:solidFill>
                  <a:srgbClr val="333333"/>
                </a:solidFill>
                <a:latin typeface="Time New Roman"/>
              </a:rPr>
              <a:t> vào dấ chấm trên bức trang </a:t>
            </a:r>
            <a:r>
              <a:rPr lang="vi-VN" sz="1600" smtClean="0">
                <a:solidFill>
                  <a:srgbClr val="333333"/>
                </a:solidFill>
                <a:latin typeface="Time New Roman"/>
              </a:rPr>
              <a:t>và </a:t>
            </a:r>
            <a:r>
              <a:rPr lang="vi-VN" sz="1600">
                <a:solidFill>
                  <a:srgbClr val="333333"/>
                </a:solidFill>
                <a:latin typeface="Time New Roman"/>
              </a:rPr>
              <a:t>biết dán hình tam giác làm cánh </a:t>
            </a:r>
            <a:r>
              <a:rPr lang="en-US" sz="1600" smtClean="0">
                <a:solidFill>
                  <a:srgbClr val="333333"/>
                </a:solidFill>
                <a:latin typeface="Time New Roman"/>
              </a:rPr>
              <a:t>buồm</a:t>
            </a:r>
            <a:r>
              <a:rPr lang="vi-VN" sz="160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sz="1600">
              <a:solidFill>
                <a:srgbClr val="333333"/>
              </a:solidFill>
              <a:latin typeface="Time New Roman"/>
            </a:endParaRPr>
          </a:p>
          <a:p>
            <a:pPr>
              <a:lnSpc>
                <a:spcPct val="150000"/>
              </a:lnSpc>
            </a:pPr>
            <a:r>
              <a:rPr lang="vi-VN" sz="1600">
                <a:solidFill>
                  <a:srgbClr val="333333"/>
                </a:solidFill>
                <a:latin typeface="Time New Roman"/>
              </a:rPr>
              <a:t>- Phát triển cơ tay và tố chất khéo léo của đôi bàn tay.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1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8"/>
    </mc:Choice>
    <mc:Fallback xmlns="">
      <p:transition spd="slow" advTm="9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80" y="0"/>
            <a:ext cx="9565241" cy="5143500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 flipH="1">
            <a:off x="2250933" y="724621"/>
            <a:ext cx="434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 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10249" y="1680074"/>
            <a:ext cx="7367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xem đoạn video về thuyền buồm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783" y="127594"/>
            <a:ext cx="621846" cy="4694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0"/>
    </mc:Choice>
    <mc:Fallback xmlns="">
      <p:transition spd="slow" advTm="9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00" y="240046"/>
            <a:ext cx="671965" cy="5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47"/>
          <p:cNvSpPr/>
          <p:nvPr/>
        </p:nvSpPr>
        <p:spPr>
          <a:xfrm>
            <a:off x="3312654" y="1803654"/>
            <a:ext cx="951175" cy="55250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7"/>
          <p:cNvSpPr/>
          <p:nvPr/>
        </p:nvSpPr>
        <p:spPr>
          <a:xfrm>
            <a:off x="8139066" y="27094"/>
            <a:ext cx="960943" cy="76703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6" name="Google Shape;1046;p47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5010" y="1307923"/>
            <a:ext cx="7441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quan sát và đàm thoại tranh.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675" y="27094"/>
            <a:ext cx="621846" cy="4694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4"/>
    </mc:Choice>
    <mc:Fallback xmlns="">
      <p:transition spd="slow" advTm="13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969232" y="3082246"/>
            <a:ext cx="721554" cy="2671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296043">
            <a:off x="5607977" y="1683513"/>
            <a:ext cx="721554" cy="2671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121632" y="1835648"/>
            <a:ext cx="721554" cy="267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208" y="222303"/>
            <a:ext cx="621846" cy="469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0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86"/>
    </mc:Choice>
    <mc:Fallback xmlns="">
      <p:transition spd="slow" advTm="58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4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229" y="292908"/>
            <a:ext cx="621846" cy="469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31"/>
    </mc:Choice>
    <mc:Fallback xmlns="">
      <p:transition spd="slow" advTm="31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74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9731" y="585627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 New Roman"/>
              </a:rPr>
              <a:t>Chuẩn bị</a:t>
            </a:r>
            <a:endParaRPr lang="en-US" sz="320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49" y="2342508"/>
            <a:ext cx="1613043" cy="2167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92" y="2342508"/>
            <a:ext cx="1972638" cy="2167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41" y="2342508"/>
            <a:ext cx="1673724" cy="2167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284" y="263400"/>
            <a:ext cx="621846" cy="469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4" y="1781283"/>
            <a:ext cx="3092521" cy="2729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1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9"/>
    </mc:Choice>
    <mc:Fallback xmlns="">
      <p:transition spd="slow" advTm="21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523" y="1956590"/>
            <a:ext cx="852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 New Roman"/>
              </a:rPr>
              <a:t>Cô hướng dẫn trẻ dán cánh buồm cho chiếc thuyền.</a:t>
            </a:r>
            <a:endParaRPr lang="en-US" sz="280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97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1.3|1.7|0.9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1.6|9.5|2.9|7.5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|4.4|5.3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148</Words>
  <Application>Microsoft Office PowerPoint</Application>
  <PresentationFormat>On-screen Show (16:9)</PresentationFormat>
  <Paragraphs>22</Paragraphs>
  <Slides>11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Lato</vt:lpstr>
      <vt:lpstr>Time New Roman</vt:lpstr>
      <vt:lpstr>Patrick Hand</vt:lpstr>
      <vt:lpstr>Roboto Condensed Light</vt:lpstr>
      <vt:lpstr>Times New Roman</vt:lpstr>
      <vt:lpstr>End of Course Jeopardy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129</cp:revision>
  <dcterms:modified xsi:type="dcterms:W3CDTF">2022-04-07T13:47:30Z</dcterms:modified>
</cp:coreProperties>
</file>