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9" r:id="rId2"/>
    <p:sldId id="257" r:id="rId3"/>
    <p:sldId id="275" r:id="rId4"/>
    <p:sldId id="263" r:id="rId5"/>
    <p:sldId id="264" r:id="rId6"/>
    <p:sldId id="267" r:id="rId7"/>
    <p:sldId id="266" r:id="rId8"/>
    <p:sldId id="2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148CC-DC5E-4F24-BDFB-CAE9CC27A1D7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3A428-4E71-4166-8045-14F3C5DE7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505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3A33-0981-4BD7-8FC0-52D69E269EFF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6C9B-132E-4C2A-B9D1-2629968D2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8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3A33-0981-4BD7-8FC0-52D69E269EFF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6C9B-132E-4C2A-B9D1-2629968D2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6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3A33-0981-4BD7-8FC0-52D69E269EFF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6C9B-132E-4C2A-B9D1-2629968D2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82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3A33-0981-4BD7-8FC0-52D69E269EFF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6C9B-132E-4C2A-B9D1-2629968D2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73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3A33-0981-4BD7-8FC0-52D69E269EFF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6C9B-132E-4C2A-B9D1-2629968D2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20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3A33-0981-4BD7-8FC0-52D69E269EFF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6C9B-132E-4C2A-B9D1-2629968D2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81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3A33-0981-4BD7-8FC0-52D69E269EFF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6C9B-132E-4C2A-B9D1-2629968D2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6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3A33-0981-4BD7-8FC0-52D69E269EFF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6C9B-132E-4C2A-B9D1-2629968D2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477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3A33-0981-4BD7-8FC0-52D69E269EFF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6C9B-132E-4C2A-B9D1-2629968D2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209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3A33-0981-4BD7-8FC0-52D69E269EFF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6C9B-132E-4C2A-B9D1-2629968D2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37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D3A33-0981-4BD7-8FC0-52D69E269EFF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76C9B-132E-4C2A-B9D1-2629968D2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11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D3A33-0981-4BD7-8FC0-52D69E269EFF}" type="datetimeFigureOut">
              <a:rPr lang="en-US" smtClean="0"/>
              <a:t>3/13/2022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76C9B-132E-4C2A-B9D1-2629968D2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57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2.pn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4.jp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1" y="-70183"/>
            <a:ext cx="12178329" cy="68758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18377" y="765109"/>
            <a:ext cx="44596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>
                <a:latin typeface="+mj-lt"/>
              </a:rPr>
              <a:t> </a:t>
            </a:r>
            <a:r>
              <a:rPr lang="en-US" sz="2000" b="1">
                <a:latin typeface="+mj-lt"/>
              </a:rPr>
              <a:t>      </a:t>
            </a:r>
            <a:r>
              <a:rPr lang="vi-VN" sz="2000" b="1">
                <a:latin typeface="+mj-lt"/>
              </a:rPr>
              <a:t>UBND QUẬN LONG BIÊN</a:t>
            </a:r>
          </a:p>
          <a:p>
            <a:r>
              <a:rPr lang="vi-VN" sz="2000" b="1">
                <a:latin typeface="+mj-lt"/>
              </a:rPr>
              <a:t>TRƯỜNG MẦM NON ĐỨC GIANG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3683" y="1472996"/>
            <a:ext cx="804500" cy="6211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95913" y="2254171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THẨM MỸ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28784" y="3075368"/>
            <a:ext cx="5713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</a:t>
            </a:r>
            <a:r>
              <a:rPr lang="en-US" sz="32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 trang trí con bướm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9277" y="3758598"/>
            <a:ext cx="43733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 24 – 36 tháng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20305" y="4525308"/>
            <a:ext cx="495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</a:t>
            </a:r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88292" y="5967935"/>
            <a:ext cx="3967753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2021 - 2022</a:t>
            </a:r>
          </a:p>
          <a:p>
            <a:endParaRPr lang="en-US" sz="21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100000" l="909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61" y="615625"/>
            <a:ext cx="921047" cy="8573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509" y="5564535"/>
            <a:ext cx="1031378" cy="8573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54" y="3193368"/>
            <a:ext cx="2107970" cy="21079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347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87"/>
    </mc:Choice>
    <mc:Fallback xmlns="">
      <p:transition spd="slow" advTm="177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491" y="-14064"/>
            <a:ext cx="12326491" cy="7263685"/>
          </a:xfrm>
        </p:spPr>
      </p:pic>
      <p:sp>
        <p:nvSpPr>
          <p:cNvPr id="5" name="Rectangle 4"/>
          <p:cNvSpPr/>
          <p:nvPr/>
        </p:nvSpPr>
        <p:spPr>
          <a:xfrm>
            <a:off x="1909433" y="5573825"/>
            <a:ext cx="70827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i="0" smtClean="0">
                <a:solidFill>
                  <a:srgbClr val="333333"/>
                </a:solidFill>
                <a:effectLst/>
                <a:latin typeface="Time New Roman"/>
              </a:rPr>
              <a:t>3</a:t>
            </a:r>
            <a:r>
              <a:rPr lang="vi-VN" sz="2400" b="0" i="0" smtClean="0">
                <a:solidFill>
                  <a:srgbClr val="333333"/>
                </a:solidFill>
                <a:effectLst/>
                <a:latin typeface="Time New Roman"/>
              </a:rPr>
              <a:t>. </a:t>
            </a:r>
            <a:r>
              <a:rPr lang="vi-VN" sz="2400" b="1" i="0" smtClean="0">
                <a:solidFill>
                  <a:srgbClr val="333333"/>
                </a:solidFill>
                <a:effectLst/>
                <a:latin typeface="Time New Roman"/>
              </a:rPr>
              <a:t>Thái độ</a:t>
            </a:r>
            <a:r>
              <a:rPr lang="vi-VN" sz="2400" b="0" i="0" smtClean="0">
                <a:solidFill>
                  <a:srgbClr val="333333"/>
                </a:solidFill>
                <a:effectLst/>
                <a:latin typeface="Time New Roman"/>
              </a:rPr>
              <a:t>:</a:t>
            </a:r>
          </a:p>
          <a:p>
            <a:r>
              <a:rPr lang="vi-VN" sz="2400" b="0" i="0" smtClean="0">
                <a:solidFill>
                  <a:srgbClr val="333333"/>
                </a:solidFill>
                <a:effectLst/>
                <a:latin typeface="Time New Roman"/>
              </a:rPr>
              <a:t> Trẻ chú ý học và tích cực tham gia hoạt động dán.</a:t>
            </a:r>
            <a:endParaRPr lang="vi-VN" sz="2400" b="0" i="0">
              <a:solidFill>
                <a:srgbClr val="333333"/>
              </a:solidFill>
              <a:effectLst/>
              <a:latin typeface="Time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68203" y="270456"/>
            <a:ext cx="400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 New Roman"/>
              </a:rPr>
              <a:t>MỤC ĐÍCH -  YÊU CẦU</a:t>
            </a:r>
            <a:endParaRPr lang="en-US" sz="2800" b="1">
              <a:solidFill>
                <a:srgbClr val="FF0000"/>
              </a:solidFill>
              <a:latin typeface="Time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76541" y="1690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831040" y="1169607"/>
            <a:ext cx="9699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0" smtClean="0">
                <a:solidFill>
                  <a:srgbClr val="333333"/>
                </a:solidFill>
                <a:effectLst/>
                <a:latin typeface="Time New Roman"/>
              </a:rPr>
              <a:t>1. Kiến thức</a:t>
            </a:r>
            <a:r>
              <a:rPr lang="vi-VN" sz="2400" b="0" i="0" smtClean="0">
                <a:solidFill>
                  <a:srgbClr val="333333"/>
                </a:solidFill>
                <a:effectLst/>
                <a:latin typeface="Time New Roman"/>
              </a:rPr>
              <a:t>:</a:t>
            </a:r>
          </a:p>
          <a:p>
            <a:r>
              <a:rPr lang="vi-VN" sz="2400" b="0" i="0" smtClean="0">
                <a:solidFill>
                  <a:srgbClr val="333333"/>
                </a:solidFill>
                <a:effectLst/>
                <a:latin typeface="Time New Roman"/>
              </a:rPr>
              <a:t>- Trẻ  biết về tên gọi đặc điểm nổi bật của con bướm,các họa tiết có màu sắc, hình dạng khác nhau được dán trang trí trên cánh bướm</a:t>
            </a:r>
          </a:p>
          <a:p>
            <a:r>
              <a:rPr lang="vi-VN" sz="2400" b="0" i="0" smtClean="0">
                <a:solidFill>
                  <a:srgbClr val="333333"/>
                </a:solidFill>
                <a:effectLst/>
                <a:latin typeface="Time New Roman"/>
              </a:rPr>
              <a:t> - Trẻ biết dán những hình tròn, hình trái tim để  trang trí cho con bướm</a:t>
            </a:r>
            <a:r>
              <a:rPr lang="en-US" sz="2400" b="0" i="0" smtClean="0">
                <a:solidFill>
                  <a:srgbClr val="333333"/>
                </a:solidFill>
                <a:effectLst/>
                <a:latin typeface="Time New Roman"/>
              </a:rPr>
              <a:t>.</a:t>
            </a:r>
            <a:endParaRPr lang="vi-VN" sz="2400" b="0" i="0" smtClean="0">
              <a:solidFill>
                <a:srgbClr val="333333"/>
              </a:solidFill>
              <a:effectLst/>
              <a:latin typeface="Time New Roman"/>
            </a:endParaRPr>
          </a:p>
          <a:p>
            <a:endParaRPr lang="en-US" sz="2400"/>
          </a:p>
        </p:txBody>
      </p:sp>
      <p:sp>
        <p:nvSpPr>
          <p:cNvPr id="10" name="TextBox 9"/>
          <p:cNvSpPr txBox="1"/>
          <p:nvPr/>
        </p:nvSpPr>
        <p:spPr>
          <a:xfrm>
            <a:off x="1909433" y="3357834"/>
            <a:ext cx="905011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0" smtClean="0">
                <a:solidFill>
                  <a:srgbClr val="333333"/>
                </a:solidFill>
                <a:effectLst/>
                <a:latin typeface="Time New Roman"/>
              </a:rPr>
              <a:t>2. Kỹ năng</a:t>
            </a:r>
            <a:r>
              <a:rPr lang="vi-VN" sz="2400" b="0" i="0" smtClean="0">
                <a:solidFill>
                  <a:srgbClr val="333333"/>
                </a:solidFill>
                <a:effectLst/>
                <a:latin typeface="Time New Roman"/>
              </a:rPr>
              <a:t>:</a:t>
            </a:r>
          </a:p>
          <a:p>
            <a:r>
              <a:rPr lang="vi-VN" sz="2400" b="0" i="0" smtClean="0">
                <a:solidFill>
                  <a:srgbClr val="333333"/>
                </a:solidFill>
                <a:effectLst/>
                <a:latin typeface="Time New Roman"/>
              </a:rPr>
              <a:t>- Trẻ biết chọn các màu xanh, đỏ, vàng....dán xen kẽ để trang</a:t>
            </a:r>
            <a:r>
              <a:rPr lang="en-US" sz="2400" b="0" i="0" smtClean="0">
                <a:solidFill>
                  <a:srgbClr val="333333"/>
                </a:solidFill>
                <a:effectLst/>
                <a:latin typeface="Time New Roman"/>
              </a:rPr>
              <a:t> trí</a:t>
            </a:r>
            <a:r>
              <a:rPr lang="vi-VN" sz="2400" b="0" i="0" smtClean="0">
                <a:solidFill>
                  <a:srgbClr val="333333"/>
                </a:solidFill>
                <a:effectLst/>
                <a:latin typeface="Time New Roman"/>
              </a:rPr>
              <a:t> con bướm</a:t>
            </a:r>
            <a:r>
              <a:rPr lang="en-US" sz="2400" b="0" i="0" smtClean="0">
                <a:solidFill>
                  <a:srgbClr val="333333"/>
                </a:solidFill>
                <a:effectLst/>
                <a:latin typeface="Time New Roman"/>
              </a:rPr>
              <a:t>.</a:t>
            </a:r>
            <a:endParaRPr lang="vi-VN" sz="2400" b="0" i="0" smtClean="0">
              <a:solidFill>
                <a:srgbClr val="333333"/>
              </a:solidFill>
              <a:effectLst/>
              <a:latin typeface="Time New Roman"/>
            </a:endParaRPr>
          </a:p>
          <a:p>
            <a:r>
              <a:rPr lang="vi-VN" sz="2400" b="0" i="0" smtClean="0">
                <a:solidFill>
                  <a:srgbClr val="333333"/>
                </a:solidFill>
                <a:effectLst/>
                <a:latin typeface="Time New Roman"/>
              </a:rPr>
              <a:t>- Rèn trẻ  kĩ năng chấm hồ và biết dán vào </a:t>
            </a:r>
            <a:r>
              <a:rPr lang="en-US" sz="2400" b="0" i="0" smtClean="0">
                <a:solidFill>
                  <a:srgbClr val="333333"/>
                </a:solidFill>
                <a:effectLst/>
                <a:latin typeface="Time New Roman"/>
              </a:rPr>
              <a:t>dấu chấm tròn trên hình con bướm</a:t>
            </a:r>
            <a:r>
              <a:rPr lang="vi-VN" sz="2400" b="0" i="0" smtClean="0">
                <a:solidFill>
                  <a:srgbClr val="333333"/>
                </a:solidFill>
                <a:effectLst/>
                <a:latin typeface="Time New Roman"/>
              </a:rPr>
              <a:t>.</a:t>
            </a:r>
          </a:p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7107" y="98866"/>
            <a:ext cx="804500" cy="621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324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26"/>
    </mc:Choice>
    <mc:Fallback xmlns="">
      <p:transition spd="slow" advTm="112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100000" l="909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29" y="599221"/>
            <a:ext cx="921047" cy="8573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100000" l="909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580" y="5998226"/>
            <a:ext cx="921047" cy="8573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50502" y="2507795"/>
            <a:ext cx="50000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4000" smtClean="0">
                <a:solidFill>
                  <a:srgbClr val="7030A0"/>
                </a:solidFill>
                <a:latin typeface="Time New Roman"/>
              </a:rPr>
              <a:t>Kìa con bướm vàng</a:t>
            </a:r>
            <a:endParaRPr lang="en-US" sz="4000">
              <a:solidFill>
                <a:srgbClr val="7030A0"/>
              </a:solidFill>
              <a:latin typeface="Time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05609" y="1228711"/>
            <a:ext cx="23807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smtClean="0">
                <a:solidFill>
                  <a:srgbClr val="FF0000"/>
                </a:solidFill>
                <a:latin typeface="Time New Roman"/>
              </a:rPr>
              <a:t>BÀI HÁT</a:t>
            </a:r>
            <a:endParaRPr lang="en-US" sz="4400">
              <a:solidFill>
                <a:srgbClr val="FF0000"/>
              </a:solidFill>
              <a:latin typeface="Time New Roman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791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75"/>
    </mc:Choice>
    <mc:Fallback xmlns="">
      <p:transition spd="slow" advTm="66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86445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955" y="2055813"/>
            <a:ext cx="7892762" cy="48021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55283" y="785611"/>
            <a:ext cx="82814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7030A0"/>
                </a:solidFill>
                <a:latin typeface="Time New Roman"/>
              </a:rPr>
              <a:t>Các con vừa được nghe bài hát gì?</a:t>
            </a:r>
            <a:endParaRPr lang="en-US" sz="4000">
              <a:solidFill>
                <a:srgbClr val="7030A0"/>
              </a:solidFill>
              <a:latin typeface="Time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9330" y="342327"/>
            <a:ext cx="804500" cy="621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671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41"/>
    </mc:Choice>
    <mc:Fallback xmlns="">
      <p:transition spd="slow" advTm="110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705919" y="673963"/>
            <a:ext cx="87801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 New Roman"/>
              </a:rPr>
              <a:t>Trong bài hát có nhắc đến con gì nhỉ?</a:t>
            </a:r>
            <a:endParaRPr lang="en-US" sz="4000">
              <a:solidFill>
                <a:srgbClr val="FF0000"/>
              </a:solidFill>
              <a:latin typeface="Time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654" y="1999526"/>
            <a:ext cx="8773050" cy="42773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7298" y="172510"/>
            <a:ext cx="804500" cy="621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628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7"/>
    </mc:Choice>
    <mc:Fallback xmlns="">
      <p:transition spd="slow" advTm="110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7" name="TextBox 6"/>
          <p:cNvSpPr txBox="1"/>
          <p:nvPr/>
        </p:nvSpPr>
        <p:spPr>
          <a:xfrm>
            <a:off x="1975910" y="2721113"/>
            <a:ext cx="85813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 New Roman"/>
              </a:rPr>
              <a:t>Trẻ quan sát và đàm thoại tranh mẫu</a:t>
            </a:r>
            <a:endParaRPr lang="en-US" sz="4000">
              <a:solidFill>
                <a:srgbClr val="FF0000"/>
              </a:solidFill>
              <a:latin typeface="Time New Roman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3607" y="428808"/>
            <a:ext cx="804500" cy="621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207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74"/>
    </mc:Choice>
    <mc:Fallback xmlns="">
      <p:transition spd="slow" advTm="82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1" y="0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956" y="875764"/>
            <a:ext cx="8164087" cy="4893972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498336">
            <a:off x="4851205" y="1896376"/>
            <a:ext cx="798104" cy="31887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1517888">
            <a:off x="9352523" y="2141746"/>
            <a:ext cx="798104" cy="34812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1730591">
            <a:off x="6166437" y="4052697"/>
            <a:ext cx="798104" cy="38329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498336">
            <a:off x="2348931" y="4462341"/>
            <a:ext cx="798104" cy="31887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498336">
            <a:off x="2327909" y="1611071"/>
            <a:ext cx="798104" cy="31887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3245833">
            <a:off x="8740418" y="4376284"/>
            <a:ext cx="798104" cy="31887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7298" y="172510"/>
            <a:ext cx="804500" cy="621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813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865"/>
    </mc:Choice>
    <mc:Fallback xmlns="">
      <p:transition spd="slow" advTm="1338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99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834276" y="982802"/>
            <a:ext cx="25234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 New Roman"/>
              </a:rPr>
              <a:t>Chuẩn bị :</a:t>
            </a:r>
            <a:endParaRPr lang="en-US" sz="4000">
              <a:solidFill>
                <a:srgbClr val="FF0000"/>
              </a:solidFill>
              <a:latin typeface="Time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5" y="2292437"/>
            <a:ext cx="3651157" cy="38250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684" y="2939143"/>
            <a:ext cx="2395469" cy="30752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727" y="2939143"/>
            <a:ext cx="2224824" cy="30752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03" y="2939143"/>
            <a:ext cx="2228376" cy="30752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49300" y="545872"/>
            <a:ext cx="804500" cy="6211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116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54"/>
    </mc:Choice>
    <mc:Fallback xmlns="">
      <p:transition spd="slow" advTm="235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9|2.3|2.5|2.1|2.1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7|1.8|2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7.4|11.1|2.3|12.3|2.1|15.1|11.6|10.6|2.5|8.5|2.4|4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3.5|3.3|4.5|2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1354</TotalTime>
  <Words>118</Words>
  <Application>Microsoft Office PowerPoint</Application>
  <PresentationFormat>Widescreen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 New Roman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AutoBVT</cp:lastModifiedBy>
  <cp:revision>54</cp:revision>
  <dcterms:created xsi:type="dcterms:W3CDTF">2022-03-04T10:03:23Z</dcterms:created>
  <dcterms:modified xsi:type="dcterms:W3CDTF">2022-03-13T04:24:44Z</dcterms:modified>
</cp:coreProperties>
</file>