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82" r:id="rId4"/>
    <p:sldId id="287" r:id="rId5"/>
    <p:sldId id="288" r:id="rId6"/>
    <p:sldId id="294" r:id="rId7"/>
    <p:sldId id="289" r:id="rId8"/>
    <p:sldId id="291" r:id="rId9"/>
    <p:sldId id="303" r:id="rId10"/>
    <p:sldId id="306" r:id="rId11"/>
    <p:sldId id="307"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856" autoAdjust="0"/>
  </p:normalViewPr>
  <p:slideViewPr>
    <p:cSldViewPr>
      <p:cViewPr varScale="1">
        <p:scale>
          <a:sx n="96" d="100"/>
          <a:sy n="96" d="100"/>
        </p:scale>
        <p:origin x="195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13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77C037-F80E-4062-A223-3A9B19F31723}" type="datetimeFigureOut">
              <a:rPr lang="en-US" smtClean="0"/>
              <a:t>3/21/2022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B457E9-680F-45C0-A810-0958028D5F46}" type="slidenum">
              <a:rPr lang="en-US" smtClean="0"/>
              <a:t>‹#›</a:t>
            </a:fld>
            <a:endParaRPr lang="en-US"/>
          </a:p>
        </p:txBody>
      </p:sp>
    </p:spTree>
    <p:extLst>
      <p:ext uri="{BB962C8B-B14F-4D97-AF65-F5344CB8AC3E}">
        <p14:creationId xmlns:p14="http://schemas.microsoft.com/office/powerpoint/2010/main" val="2910400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Xin chào</a:t>
            </a:r>
            <a:r>
              <a:rPr lang="en-US" baseline="0" smtClean="0"/>
              <a:t> tất các bạn , mình là kiến tím .Rất vui khi hôm nay được đồng hành cùng các bạn trong chương trình bé tập đếm  .Và hôm nay mình sẽ mang đến cho các bạn rất nhiều trò chơi thật vui và bổ ích .Các bạn đã sẵn sàng chưa?</a:t>
            </a:r>
          </a:p>
          <a:p>
            <a:r>
              <a:rPr lang="en-US" baseline="0" smtClean="0"/>
              <a:t>-Cùng đến với trò chơi đầu tiên : Khởi động</a:t>
            </a:r>
          </a:p>
          <a:p>
            <a:endParaRPr lang="en-US"/>
          </a:p>
        </p:txBody>
      </p:sp>
      <p:sp>
        <p:nvSpPr>
          <p:cNvPr id="4" name="Slide Number Placeholder 3"/>
          <p:cNvSpPr>
            <a:spLocks noGrp="1"/>
          </p:cNvSpPr>
          <p:nvPr>
            <p:ph type="sldNum" sz="quarter" idx="10"/>
          </p:nvPr>
        </p:nvSpPr>
        <p:spPr/>
        <p:txBody>
          <a:bodyPr/>
          <a:lstStyle/>
          <a:p>
            <a:fld id="{90B457E9-680F-45C0-A810-0958028D5F46}"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103721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Xin chào</a:t>
            </a:r>
            <a:r>
              <a:rPr lang="en-US" baseline="0" smtClean="0"/>
              <a:t> tất các bạn , mình là kiến tím .Rất vui khi hôm nay được đồng hành cùng các bạn trong chương trình bé tập đếm  .Và hôm nay mình sẽ mang đến cho các bạn rất nhiều trò chơi thật vui và bổ ích .Các bạn đã sẵn sàng chưa?</a:t>
            </a:r>
          </a:p>
          <a:p>
            <a:r>
              <a:rPr lang="en-US" baseline="0" smtClean="0"/>
              <a:t>-Cùng đến với trò chơi đầu tiên : Khởi động</a:t>
            </a:r>
          </a:p>
          <a:p>
            <a:endParaRPr lang="en-US"/>
          </a:p>
        </p:txBody>
      </p:sp>
      <p:sp>
        <p:nvSpPr>
          <p:cNvPr id="4" name="Slide Number Placeholder 3"/>
          <p:cNvSpPr>
            <a:spLocks noGrp="1"/>
          </p:cNvSpPr>
          <p:nvPr>
            <p:ph type="sldNum" sz="quarter" idx="10"/>
          </p:nvPr>
        </p:nvSpPr>
        <p:spPr/>
        <p:txBody>
          <a:bodyPr/>
          <a:lstStyle/>
          <a:p>
            <a:fld id="{90B457E9-680F-45C0-A810-0958028D5F4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103721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3/21/2022</a:t>
            </a:fld>
            <a:endParaRPr lang="en-US"/>
          </a:p>
        </p:txBody>
      </p:sp>
      <p:sp>
        <p:nvSpPr>
          <p:cNvPr id="5" name="Footer Placeholder 4"/>
          <p:cNvSpPr>
            <a:spLocks noGrp="1"/>
          </p:cNvSpPr>
          <p:nvPr>
            <p:ph type="ftr" sz="quarter" idx="3"/>
          </p:nvPr>
        </p:nvSpPr>
        <p:spPr>
          <a:xfrm>
            <a:off x="3124200" y="635639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9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slideLayout" Target="../slideLayouts/slideLayout7.xml"/><Relationship Id="rId7" Type="http://schemas.openxmlformats.org/officeDocument/2006/relationships/image" Target="../media/image26.png"/><Relationship Id="rId12" Type="http://schemas.openxmlformats.org/officeDocument/2006/relationships/image" Target="../media/image10.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5.emf"/><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notesSlide" Target="../notesSlides/notesSlide2.xml"/><Relationship Id="rId9" Type="http://schemas.openxmlformats.org/officeDocument/2006/relationships/image" Target="../media/image28.emf"/></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4.m4a"/><Relationship Id="rId7" Type="http://schemas.openxmlformats.org/officeDocument/2006/relationships/image" Target="../media/image7.jpeg"/><Relationship Id="rId12"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image" Target="../media/image11.png"/><Relationship Id="rId5" Type="http://schemas.openxmlformats.org/officeDocument/2006/relationships/audio" Target="../media/media5.wav"/><Relationship Id="rId10" Type="http://schemas.openxmlformats.org/officeDocument/2006/relationships/image" Target="../media/image10.png"/><Relationship Id="rId4" Type="http://schemas.microsoft.com/office/2007/relationships/media" Target="../media/media5.wav"/><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4.m4a"/><Relationship Id="rId7" Type="http://schemas.openxmlformats.org/officeDocument/2006/relationships/image" Target="../media/image12.jpe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slideLayout" Target="../slideLayouts/slideLayout7.xml"/><Relationship Id="rId11" Type="http://schemas.openxmlformats.org/officeDocument/2006/relationships/image" Target="../media/image4.png"/><Relationship Id="rId5" Type="http://schemas.openxmlformats.org/officeDocument/2006/relationships/audio" Target="../media/media6.wav"/><Relationship Id="rId10" Type="http://schemas.openxmlformats.org/officeDocument/2006/relationships/image" Target="../media/image11.png"/><Relationship Id="rId4" Type="http://schemas.microsoft.com/office/2007/relationships/media" Target="../media/media6.wav"/><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png"/><Relationship Id="rId3" Type="http://schemas.openxmlformats.org/officeDocument/2006/relationships/audio" Target="../media/media4.m4a"/><Relationship Id="rId7" Type="http://schemas.openxmlformats.org/officeDocument/2006/relationships/audio" Target="../media/media8.wav"/><Relationship Id="rId12" Type="http://schemas.openxmlformats.org/officeDocument/2006/relationships/image" Target="../media/image11.png"/><Relationship Id="rId2" Type="http://schemas.microsoft.com/office/2007/relationships/media" Target="../media/media4.m4a"/><Relationship Id="rId1" Type="http://schemas.openxmlformats.org/officeDocument/2006/relationships/tags" Target="../tags/tag4.xml"/><Relationship Id="rId6" Type="http://schemas.microsoft.com/office/2007/relationships/media" Target="../media/media8.wav"/><Relationship Id="rId11" Type="http://schemas.openxmlformats.org/officeDocument/2006/relationships/image" Target="../media/image16.png"/><Relationship Id="rId5" Type="http://schemas.openxmlformats.org/officeDocument/2006/relationships/audio" Target="../media/media7.m4a"/><Relationship Id="rId10" Type="http://schemas.openxmlformats.org/officeDocument/2006/relationships/image" Target="../media/image15.jpeg"/><Relationship Id="rId4" Type="http://schemas.microsoft.com/office/2007/relationships/media" Target="../media/media7.m4a"/><Relationship Id="rId9"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1.jpeg"/><Relationship Id="rId3" Type="http://schemas.openxmlformats.org/officeDocument/2006/relationships/audio" Target="../media/media4.m4a"/><Relationship Id="rId7" Type="http://schemas.openxmlformats.org/officeDocument/2006/relationships/audio" Target="../media/media9.wav"/><Relationship Id="rId12" Type="http://schemas.openxmlformats.org/officeDocument/2006/relationships/image" Target="../media/image20.jpeg"/><Relationship Id="rId17" Type="http://schemas.openxmlformats.org/officeDocument/2006/relationships/image" Target="../media/image4.png"/><Relationship Id="rId2" Type="http://schemas.microsoft.com/office/2007/relationships/media" Target="../media/media4.m4a"/><Relationship Id="rId16" Type="http://schemas.openxmlformats.org/officeDocument/2006/relationships/image" Target="../media/image10.png"/><Relationship Id="rId1" Type="http://schemas.openxmlformats.org/officeDocument/2006/relationships/tags" Target="../tags/tag5.xml"/><Relationship Id="rId6" Type="http://schemas.microsoft.com/office/2007/relationships/media" Target="../media/media9.wav"/><Relationship Id="rId11" Type="http://schemas.openxmlformats.org/officeDocument/2006/relationships/image" Target="../media/image19.jpeg"/><Relationship Id="rId5" Type="http://schemas.openxmlformats.org/officeDocument/2006/relationships/audio" Target="../media/media7.m4a"/><Relationship Id="rId15" Type="http://schemas.openxmlformats.org/officeDocument/2006/relationships/image" Target="../media/image23.jpeg"/><Relationship Id="rId10" Type="http://schemas.openxmlformats.org/officeDocument/2006/relationships/image" Target="../media/image18.jpeg"/><Relationship Id="rId4" Type="http://schemas.microsoft.com/office/2007/relationships/media" Target="../media/media7.m4a"/><Relationship Id="rId9" Type="http://schemas.openxmlformats.org/officeDocument/2006/relationships/image" Target="../media/image17.pn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7.emf"/><Relationship Id="rId13"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5.emf"/><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notesSlide" Target="../notesSlides/notesSlide1.xml"/><Relationship Id="rId9" Type="http://schemas.openxmlformats.org/officeDocument/2006/relationships/image" Target="../media/image28.emf"/></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Tài liệu soạn bài hương\tư liệu hình ảnh làm ppt\z3117175426230_4313bed3f2f9cef010d5521b5c3cadc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98073" y="304842"/>
            <a:ext cx="5943600" cy="646331"/>
          </a:xfrm>
          <a:prstGeom prst="rect">
            <a:avLst/>
          </a:prstGeom>
          <a:noFill/>
        </p:spPr>
        <p:txBody>
          <a:bodyPr wrap="square" rtlCol="0">
            <a:spAutoFit/>
          </a:bodyPr>
          <a:lstStyle/>
          <a:p>
            <a:pPr algn="ctr"/>
            <a:r>
              <a:rPr lang="en-US" b="1" smtClean="0">
                <a:solidFill>
                  <a:prstClr val="black"/>
                </a:solidFill>
                <a:latin typeface="Times New Roman" pitchFamily="18" charset="0"/>
                <a:cs typeface="Times New Roman" pitchFamily="18" charset="0"/>
              </a:rPr>
              <a:t>ỦY BAN NHÂN DÂN QUẬN LONG BIÊN</a:t>
            </a:r>
          </a:p>
          <a:p>
            <a:pPr algn="ctr"/>
            <a:r>
              <a:rPr lang="en-US" b="1" smtClean="0">
                <a:solidFill>
                  <a:prstClr val="black"/>
                </a:solidFill>
                <a:latin typeface="Times New Roman" pitchFamily="18" charset="0"/>
                <a:cs typeface="Times New Roman" pitchFamily="18" charset="0"/>
              </a:rPr>
              <a:t>TRƯỜNG MẦM NON ĐỨC GIANG</a:t>
            </a:r>
            <a:endParaRPr lang="en-US" b="1">
              <a:solidFill>
                <a:prstClr val="black"/>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5501" y="304842"/>
            <a:ext cx="865187"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898073" y="1905044"/>
            <a:ext cx="5715000" cy="830997"/>
          </a:xfrm>
          <a:prstGeom prst="rect">
            <a:avLst/>
          </a:prstGeom>
          <a:noFill/>
        </p:spPr>
        <p:txBody>
          <a:bodyPr wrap="square" rtlCol="0">
            <a:spAutoFit/>
          </a:bodyPr>
          <a:lstStyle/>
          <a:p>
            <a:pPr algn="ctr"/>
            <a:r>
              <a:rPr lang="en-US" sz="4800" b="1" smtClean="0">
                <a:solidFill>
                  <a:srgbClr val="0070C0"/>
                </a:solidFill>
                <a:latin typeface="Times New Roman" pitchFamily="18" charset="0"/>
                <a:cs typeface="Times New Roman" pitchFamily="18" charset="0"/>
              </a:rPr>
              <a:t>GIÁO ÁN LQVT</a:t>
            </a:r>
            <a:endParaRPr lang="en-US" sz="4800" b="1">
              <a:solidFill>
                <a:srgbClr val="0070C0"/>
              </a:solidFill>
              <a:latin typeface="Times New Roman" pitchFamily="18" charset="0"/>
              <a:cs typeface="Times New Roman" pitchFamily="18" charset="0"/>
            </a:endParaRPr>
          </a:p>
        </p:txBody>
      </p:sp>
      <p:sp>
        <p:nvSpPr>
          <p:cNvPr id="8" name="TextBox 7"/>
          <p:cNvSpPr txBox="1"/>
          <p:nvPr/>
        </p:nvSpPr>
        <p:spPr>
          <a:xfrm>
            <a:off x="2309452" y="3429000"/>
            <a:ext cx="6324600" cy="1446550"/>
          </a:xfrm>
          <a:prstGeom prst="rect">
            <a:avLst/>
          </a:prstGeom>
          <a:noFill/>
        </p:spPr>
        <p:txBody>
          <a:bodyPr wrap="square" rtlCol="0">
            <a:spAutoFit/>
          </a:bodyPr>
          <a:lstStyle/>
          <a:p>
            <a:r>
              <a:rPr lang="en-US" sz="2200" b="1" smtClean="0">
                <a:latin typeface="Times New Roman" pitchFamily="18" charset="0"/>
                <a:cs typeface="Times New Roman" pitchFamily="18" charset="0"/>
              </a:rPr>
              <a:t>Đề tài: Tách nhóm có 4 đối tượng thành 2 nhóm nhỏ hơn. Đếm và nêu kết quả </a:t>
            </a:r>
          </a:p>
          <a:p>
            <a:r>
              <a:rPr lang="en-US" sz="2200" b="1" smtClean="0">
                <a:latin typeface="Times New Roman" pitchFamily="18" charset="0"/>
                <a:cs typeface="Times New Roman" pitchFamily="18" charset="0"/>
              </a:rPr>
              <a:t>Lứa tuổi: Mẫu Giáo Bé</a:t>
            </a:r>
          </a:p>
          <a:p>
            <a:r>
              <a:rPr lang="en-US" sz="2200" b="1" smtClean="0">
                <a:latin typeface="Times New Roman" pitchFamily="18" charset="0"/>
                <a:cs typeface="Times New Roman" pitchFamily="18" charset="0"/>
              </a:rPr>
              <a:t>GV: Nguyễn Thị Thu Hương</a:t>
            </a:r>
            <a:endParaRPr lang="en-US" sz="2200" b="1">
              <a:latin typeface="Times New Roman" pitchFamily="18" charset="0"/>
              <a:cs typeface="Times New Roman" pitchFamily="18" charset="0"/>
            </a:endParaRPr>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4068208"/>
            <a:ext cx="2740702" cy="2728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33800" y="6096000"/>
            <a:ext cx="609600" cy="609600"/>
          </a:xfrm>
          <a:prstGeom prst="rect">
            <a:avLst/>
          </a:prstGeom>
        </p:spPr>
      </p:pic>
    </p:spTree>
    <p:extLst>
      <p:ext uri="{BB962C8B-B14F-4D97-AF65-F5344CB8AC3E}">
        <p14:creationId xmlns:p14="http://schemas.microsoft.com/office/powerpoint/2010/main" val="736480008"/>
      </p:ext>
    </p:extLst>
  </p:cSld>
  <p:clrMapOvr>
    <a:masterClrMapping/>
  </p:clrMapOvr>
  <mc:AlternateContent xmlns:mc="http://schemas.openxmlformats.org/markup-compatibility/2006" xmlns:p14="http://schemas.microsoft.com/office/powerpoint/2010/main">
    <mc:Choice Requires="p14">
      <p:transition spd="slow" p14:dur="2000" advTm="13292"/>
    </mc:Choice>
    <mc:Fallback xmlns="">
      <p:transition spd="slow" advTm="13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21261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Tài liệu soạn bài hương\tư liệu hình ảnh làm ppt\phô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1219200"/>
            <a:ext cx="297180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2971800"/>
            <a:ext cx="4114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2133600"/>
            <a:ext cx="3810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6515" y="152400"/>
            <a:ext cx="256748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3928" y="4724400"/>
            <a:ext cx="3985714"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95600" y="3657600"/>
            <a:ext cx="2819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64096" y="2362200"/>
            <a:ext cx="5292008" cy="766465"/>
          </a:xfrm>
          <a:prstGeom prst="rect">
            <a:avLst/>
          </a:prstGeom>
          <a:noFill/>
        </p:spPr>
        <p:txBody>
          <a:bodyPr wrap="none" lIns="91440" tIns="45720" rIns="91440" bIns="4572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BÉ TẬP ĐẾM </a:t>
            </a:r>
            <a:endParaRPr lang="en-US" sz="5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15" name="TextBox 14"/>
          <p:cNvSpPr txBox="1"/>
          <p:nvPr/>
        </p:nvSpPr>
        <p:spPr>
          <a:xfrm>
            <a:off x="1898073" y="304842"/>
            <a:ext cx="5943600" cy="646331"/>
          </a:xfrm>
          <a:prstGeom prst="rect">
            <a:avLst/>
          </a:prstGeom>
          <a:noFill/>
        </p:spPr>
        <p:txBody>
          <a:bodyPr wrap="square" rtlCol="0">
            <a:spAutoFit/>
          </a:bodyPr>
          <a:lstStyle/>
          <a:p>
            <a:pPr algn="ctr"/>
            <a:r>
              <a:rPr lang="en-US" b="1" smtClean="0">
                <a:solidFill>
                  <a:prstClr val="black"/>
                </a:solidFill>
                <a:latin typeface="Times New Roman" pitchFamily="18" charset="0"/>
                <a:cs typeface="Times New Roman" pitchFamily="18" charset="0"/>
              </a:rPr>
              <a:t>ỦY BAN NHÂN DÂN QUẬN LONG BIÊN</a:t>
            </a:r>
          </a:p>
          <a:p>
            <a:pPr algn="ctr"/>
            <a:r>
              <a:rPr lang="en-US" b="1" smtClean="0">
                <a:solidFill>
                  <a:prstClr val="black"/>
                </a:solidFill>
                <a:latin typeface="Times New Roman" pitchFamily="18" charset="0"/>
                <a:cs typeface="Times New Roman" pitchFamily="18" charset="0"/>
              </a:rPr>
              <a:t>TRƯỜNG MẦM NON ĐỨC GIANG</a:t>
            </a:r>
            <a:endParaRPr lang="en-US" b="1">
              <a:solidFill>
                <a:prstClr val="black"/>
              </a:solidFill>
              <a:latin typeface="Times New Roman" pitchFamily="18" charset="0"/>
              <a:cs typeface="Times New Roman" pitchFamily="18" charset="0"/>
            </a:endParaRPr>
          </a:p>
        </p:txBody>
      </p:sp>
      <p:pic>
        <p:nvPicPr>
          <p:cNvPr id="4106"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25613" y="273814"/>
            <a:ext cx="865187"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08344859"/>
      </p:ext>
    </p:extLst>
  </p:cSld>
  <p:clrMapOvr>
    <a:masterClrMapping/>
  </p:clrMapOvr>
  <mc:AlternateContent xmlns:mc="http://schemas.openxmlformats.org/markup-compatibility/2006" xmlns:p14="http://schemas.microsoft.com/office/powerpoint/2010/main">
    <mc:Choice Requires="p14">
      <p:transition spd="slow" p14:dur="2000" advTm="5340"/>
    </mc:Choice>
    <mc:Fallback xmlns="">
      <p:transition spd="slow" advTm="5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Tài liệu soạn bài hương\tư liệu hình ảnh làm ppt\z2780368456180_1925b0599cc2801f61bc1c67805f56c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43200" y="725132"/>
            <a:ext cx="3810000" cy="461665"/>
          </a:xfrm>
          <a:prstGeom prst="rect">
            <a:avLst/>
          </a:prstGeom>
          <a:noFill/>
        </p:spPr>
        <p:txBody>
          <a:bodyPr wrap="square" rtlCol="0">
            <a:spAutoFit/>
          </a:bodyPr>
          <a:lstStyle/>
          <a:p>
            <a:pPr algn="ctr"/>
            <a:r>
              <a:rPr lang="en-US" sz="2400" b="1" smtClean="0">
                <a:solidFill>
                  <a:srgbClr val="FF0000"/>
                </a:solidFill>
                <a:latin typeface="Times New Roman" pitchFamily="18" charset="0"/>
                <a:cs typeface="Times New Roman" pitchFamily="18" charset="0"/>
              </a:rPr>
              <a:t>MỤC ĐÍCH YÊU CẦU </a:t>
            </a:r>
            <a:endParaRPr lang="en-US" sz="2400" b="1">
              <a:solidFill>
                <a:srgbClr val="FF0000"/>
              </a:solidFill>
              <a:latin typeface="Times New Roman" pitchFamily="18" charset="0"/>
              <a:cs typeface="Times New Roman" pitchFamily="18" charset="0"/>
            </a:endParaRPr>
          </a:p>
        </p:txBody>
      </p:sp>
      <p:sp>
        <p:nvSpPr>
          <p:cNvPr id="3" name="TextBox 2"/>
          <p:cNvSpPr txBox="1"/>
          <p:nvPr/>
        </p:nvSpPr>
        <p:spPr>
          <a:xfrm>
            <a:off x="1600200" y="1274617"/>
            <a:ext cx="6858000" cy="1631216"/>
          </a:xfrm>
          <a:prstGeom prst="rect">
            <a:avLst/>
          </a:prstGeom>
          <a:noFill/>
        </p:spPr>
        <p:txBody>
          <a:bodyPr wrap="square" rtlCol="0">
            <a:spAutoFit/>
          </a:bodyPr>
          <a:lstStyle/>
          <a:p>
            <a:r>
              <a:rPr lang="en-US" sz="2000" b="1" smtClean="0">
                <a:latin typeface="Times New Roman" pitchFamily="18" charset="0"/>
                <a:cs typeface="Times New Roman" pitchFamily="18" charset="0"/>
              </a:rPr>
              <a:t>1.Kiến thức: </a:t>
            </a:r>
          </a:p>
          <a:p>
            <a:pPr marL="285750" indent="-285750">
              <a:buFontTx/>
              <a:buChar char="-"/>
            </a:pPr>
            <a:r>
              <a:rPr lang="en-US" sz="2000" smtClean="0">
                <a:latin typeface="Times New Roman" pitchFamily="18" charset="0"/>
                <a:cs typeface="Times New Roman" pitchFamily="18" charset="0"/>
              </a:rPr>
              <a:t>Trẻ biết tách nhóm có 4 đối tượng thành các nhóm nhỏ hơn</a:t>
            </a:r>
          </a:p>
          <a:p>
            <a:pPr marL="285750" indent="-285750">
              <a:buFontTx/>
              <a:buChar char="-"/>
            </a:pPr>
            <a:r>
              <a:rPr lang="en-US" sz="2000" smtClean="0">
                <a:latin typeface="Times New Roman" pitchFamily="18" charset="0"/>
                <a:cs typeface="Times New Roman" pitchFamily="18" charset="0"/>
              </a:rPr>
              <a:t>Trẻ nêu được số cách tách .Đếm và nêu được kết quả của từng cách tách.</a:t>
            </a:r>
          </a:p>
          <a:p>
            <a:r>
              <a:rPr lang="en-US" sz="2000" smtClean="0">
                <a:latin typeface="Times New Roman" pitchFamily="18" charset="0"/>
                <a:cs typeface="Times New Roman" pitchFamily="18" charset="0"/>
              </a:rPr>
              <a:t>- Trẻ biết chơi các trò chơi theo yêu cầu của cô.</a:t>
            </a:r>
            <a:endParaRPr lang="en-US" sz="2000">
              <a:latin typeface="Times New Roman" pitchFamily="18" charset="0"/>
              <a:cs typeface="Times New Roman" pitchFamily="18" charset="0"/>
            </a:endParaRPr>
          </a:p>
        </p:txBody>
      </p:sp>
      <p:sp>
        <p:nvSpPr>
          <p:cNvPr id="5" name="TextBox 4"/>
          <p:cNvSpPr txBox="1"/>
          <p:nvPr/>
        </p:nvSpPr>
        <p:spPr>
          <a:xfrm>
            <a:off x="1371600" y="2903574"/>
            <a:ext cx="6858000" cy="1631216"/>
          </a:xfrm>
          <a:prstGeom prst="rect">
            <a:avLst/>
          </a:prstGeom>
          <a:noFill/>
        </p:spPr>
        <p:txBody>
          <a:bodyPr wrap="square" rtlCol="0">
            <a:spAutoFit/>
          </a:bodyPr>
          <a:lstStyle/>
          <a:p>
            <a:r>
              <a:rPr lang="en-US" sz="2000" b="1" smtClean="0">
                <a:latin typeface="Times New Roman" pitchFamily="18" charset="0"/>
                <a:cs typeface="Times New Roman" pitchFamily="18" charset="0"/>
              </a:rPr>
              <a:t>2.Kỹ năng: </a:t>
            </a:r>
          </a:p>
          <a:p>
            <a:pPr marL="285750" indent="-285750">
              <a:buFontTx/>
              <a:buChar char="-"/>
            </a:pPr>
            <a:r>
              <a:rPr lang="en-US" sz="2000" smtClean="0">
                <a:latin typeface="Times New Roman" pitchFamily="18" charset="0"/>
                <a:cs typeface="Times New Roman" pitchFamily="18" charset="0"/>
              </a:rPr>
              <a:t>Trẻ tách được nhóm có 3 đối tượng thành các nhóm nhỏ hơn (1-3; 2-2)</a:t>
            </a:r>
          </a:p>
          <a:p>
            <a:pPr marL="285750" indent="-285750">
              <a:buFontTx/>
              <a:buChar char="-"/>
            </a:pPr>
            <a:r>
              <a:rPr lang="en-US" sz="2000" smtClean="0">
                <a:latin typeface="Times New Roman" pitchFamily="18" charset="0"/>
                <a:cs typeface="Times New Roman" pitchFamily="18" charset="0"/>
              </a:rPr>
              <a:t>Rèn cho trẻ kỹ năng đếm và nêu kết quả tách.</a:t>
            </a:r>
          </a:p>
          <a:p>
            <a:pPr marL="285750" indent="-285750">
              <a:buFontTx/>
              <a:buChar char="-"/>
            </a:pPr>
            <a:r>
              <a:rPr lang="en-US" sz="2000" smtClean="0">
                <a:latin typeface="Times New Roman" pitchFamily="18" charset="0"/>
                <a:cs typeface="Times New Roman" pitchFamily="18" charset="0"/>
              </a:rPr>
              <a:t>Phát triển khả năng tư duy cho trẻ.</a:t>
            </a:r>
          </a:p>
        </p:txBody>
      </p:sp>
      <p:sp>
        <p:nvSpPr>
          <p:cNvPr id="6" name="TextBox 5"/>
          <p:cNvSpPr txBox="1"/>
          <p:nvPr/>
        </p:nvSpPr>
        <p:spPr>
          <a:xfrm>
            <a:off x="2514600" y="4647548"/>
            <a:ext cx="6858000" cy="707886"/>
          </a:xfrm>
          <a:prstGeom prst="rect">
            <a:avLst/>
          </a:prstGeom>
          <a:noFill/>
        </p:spPr>
        <p:txBody>
          <a:bodyPr wrap="square" rtlCol="0">
            <a:spAutoFit/>
          </a:bodyPr>
          <a:lstStyle/>
          <a:p>
            <a:r>
              <a:rPr lang="en-US" sz="2000" b="1" smtClean="0">
                <a:latin typeface="Times New Roman" pitchFamily="18" charset="0"/>
                <a:cs typeface="Times New Roman" pitchFamily="18" charset="0"/>
              </a:rPr>
              <a:t>3.Thái độ: </a:t>
            </a:r>
          </a:p>
          <a:p>
            <a:pPr marL="285750" indent="-285750">
              <a:buFontTx/>
              <a:buChar char="-"/>
            </a:pPr>
            <a:r>
              <a:rPr lang="en-US" sz="2000" smtClean="0">
                <a:latin typeface="Times New Roman" pitchFamily="18" charset="0"/>
                <a:cs typeface="Times New Roman" pitchFamily="18" charset="0"/>
              </a:rPr>
              <a:t>Trẻ hứng thú tích cực tham gia vào bài học</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01452325"/>
      </p:ext>
    </p:extLst>
  </p:cSld>
  <p:clrMapOvr>
    <a:masterClrMapping/>
  </p:clrMapOvr>
  <mc:AlternateContent xmlns:mc="http://schemas.openxmlformats.org/markup-compatibility/2006" xmlns:p14="http://schemas.microsoft.com/office/powerpoint/2010/main">
    <mc:Choice Requires="p14">
      <p:transition spd="slow" p14:dur="2000" advTm="10974"/>
    </mc:Choice>
    <mc:Fallback xmlns="">
      <p:transition spd="slow" advTm="10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heckerboard(across)">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9"/>
                </p:tgtEl>
              </p:cMediaNode>
            </p:audio>
          </p:childTnLst>
        </p:cTn>
      </p:par>
    </p:tnLst>
    <p:bldLst>
      <p:bldP spid="3"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Tài liệu soạn bài hương\tư liệu hình ảnh làm ppt\z3117175420404_7ffe5223cd324923dd7e6038b4b8b9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09800" y="2514600"/>
            <a:ext cx="4343400" cy="584775"/>
          </a:xfrm>
          <a:prstGeom prst="rect">
            <a:avLst/>
          </a:prstGeom>
          <a:noFill/>
        </p:spPr>
        <p:txBody>
          <a:bodyPr wrap="square" rtlCol="0">
            <a:spAutoFit/>
          </a:bodyPr>
          <a:lstStyle/>
          <a:p>
            <a:pPr algn="ctr"/>
            <a:r>
              <a:rPr lang="en-US" sz="3200" b="1" smtClean="0">
                <a:solidFill>
                  <a:srgbClr val="FF0000"/>
                </a:solidFill>
                <a:latin typeface="Times New Roman" pitchFamily="18" charset="0"/>
                <a:cs typeface="Times New Roman" pitchFamily="18" charset="0"/>
              </a:rPr>
              <a:t>PHẦN 3: Về đích </a:t>
            </a:r>
            <a:endParaRPr lang="en-US" sz="3200" b="1">
              <a:solidFill>
                <a:srgbClr val="FF0000"/>
              </a:solidFill>
              <a:latin typeface="Times New Roman" pitchFamily="18" charset="0"/>
              <a:cs typeface="Times New Roman" pitchFamily="18"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62000156"/>
      </p:ext>
    </p:extLst>
  </p:cSld>
  <p:clrMapOvr>
    <a:masterClrMapping/>
  </p:clrMapOvr>
  <mc:AlternateContent xmlns:mc="http://schemas.openxmlformats.org/markup-compatibility/2006" xmlns:p14="http://schemas.microsoft.com/office/powerpoint/2010/main">
    <mc:Choice Requires="p14">
      <p:transition spd="slow" p14:dur="2000" advTm="18159"/>
    </mc:Choice>
    <mc:Fallback xmlns="">
      <p:transition spd="slow" advTm="18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Tài liệu soạn bài hương\tư liệu hình ảnh làm ppt\z3117175444226_ea739734d02818f054b3bf26e881cca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372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0163" y="606256"/>
            <a:ext cx="8035637" cy="430887"/>
          </a:xfrm>
          <a:prstGeom prst="rect">
            <a:avLst/>
          </a:prstGeom>
          <a:noFill/>
        </p:spPr>
        <p:txBody>
          <a:bodyPr wrap="square" rtlCol="0">
            <a:spAutoFit/>
          </a:bodyPr>
          <a:lstStyle/>
          <a:p>
            <a:pPr algn="ctr"/>
            <a:r>
              <a:rPr lang="en-US" sz="2200" b="1" smtClean="0">
                <a:solidFill>
                  <a:prstClr val="black"/>
                </a:solidFill>
                <a:latin typeface="Times New Roman" pitchFamily="18" charset="0"/>
                <a:cs typeface="Times New Roman" pitchFamily="18" charset="0"/>
              </a:rPr>
              <a:t>Câu 1 : Các bạn hãy đếm xem có bao nhiêu quả táo? </a:t>
            </a:r>
            <a:endParaRPr lang="en-US" sz="2200" b="1">
              <a:solidFill>
                <a:prstClr val="black"/>
              </a:solidFill>
              <a:latin typeface="Times New Roman" pitchFamily="18" charset="0"/>
              <a:cs typeface="Times New Roman" pitchFamily="18" charset="0"/>
            </a:endParaRPr>
          </a:p>
        </p:txBody>
      </p:sp>
      <p:pic>
        <p:nvPicPr>
          <p:cNvPr id="2050" name="Picture 2" descr="D:\Tài liệu soạn bài hương\giáo án tham khảo\tài liệu bài giảng nghỉ dịch\Tô nét, tô mầu quả táo\táo_đỏ_1-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1637848"/>
            <a:ext cx="1676400" cy="171415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600" y="1639093"/>
            <a:ext cx="1676400"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1600" y="1639092"/>
            <a:ext cx="1676400"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0" y="1639093"/>
            <a:ext cx="1676400"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448050" y="4850832"/>
            <a:ext cx="3009900" cy="461665"/>
          </a:xfrm>
          <a:prstGeom prst="rect">
            <a:avLst/>
          </a:prstGeom>
          <a:noFill/>
        </p:spPr>
        <p:txBody>
          <a:bodyPr wrap="square" rtlCol="0">
            <a:spAutoFit/>
          </a:bodyPr>
          <a:lstStyle/>
          <a:p>
            <a:r>
              <a:rPr lang="en-US" sz="2400" b="1" smtClean="0">
                <a:solidFill>
                  <a:prstClr val="black"/>
                </a:solidFill>
                <a:latin typeface="Times New Roman" pitchFamily="18" charset="0"/>
                <a:cs typeface="Times New Roman" pitchFamily="18" charset="0"/>
              </a:rPr>
              <a:t>1. Có 3 quả táo</a:t>
            </a:r>
            <a:endParaRPr lang="en-US" sz="2400" b="1">
              <a:solidFill>
                <a:prstClr val="black"/>
              </a:solidFill>
              <a:latin typeface="Times New Roman" pitchFamily="18" charset="0"/>
              <a:cs typeface="Times New Roman" pitchFamily="18" charset="0"/>
            </a:endParaRPr>
          </a:p>
        </p:txBody>
      </p:sp>
      <p:sp>
        <p:nvSpPr>
          <p:cNvPr id="9" name="TextBox 8"/>
          <p:cNvSpPr txBox="1"/>
          <p:nvPr/>
        </p:nvSpPr>
        <p:spPr>
          <a:xfrm>
            <a:off x="3448050" y="5312498"/>
            <a:ext cx="3009900" cy="461665"/>
          </a:xfrm>
          <a:prstGeom prst="rect">
            <a:avLst/>
          </a:prstGeom>
          <a:noFill/>
        </p:spPr>
        <p:txBody>
          <a:bodyPr wrap="square" rtlCol="0">
            <a:spAutoFit/>
          </a:bodyPr>
          <a:lstStyle/>
          <a:p>
            <a:r>
              <a:rPr lang="en-US" sz="2400" b="1">
                <a:solidFill>
                  <a:prstClr val="black"/>
                </a:solidFill>
                <a:latin typeface="Times New Roman" pitchFamily="18" charset="0"/>
                <a:cs typeface="Times New Roman" pitchFamily="18" charset="0"/>
              </a:rPr>
              <a:t>2</a:t>
            </a:r>
            <a:r>
              <a:rPr lang="en-US" sz="2400" b="1" smtClean="0">
                <a:solidFill>
                  <a:prstClr val="black"/>
                </a:solidFill>
                <a:latin typeface="Times New Roman" pitchFamily="18" charset="0"/>
                <a:cs typeface="Times New Roman" pitchFamily="18" charset="0"/>
              </a:rPr>
              <a:t>. Có 4 quả táo</a:t>
            </a:r>
            <a:endParaRPr lang="en-US" sz="2400" b="1">
              <a:solidFill>
                <a:prstClr val="black"/>
              </a:solidFill>
              <a:latin typeface="Times New Roman" pitchFamily="18" charset="0"/>
              <a:cs typeface="Times New Roman" pitchFamily="18" charset="0"/>
            </a:endParaRPr>
          </a:p>
        </p:txBody>
      </p:sp>
      <p:pic>
        <p:nvPicPr>
          <p:cNvPr id="10"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57200" y="6096000"/>
            <a:ext cx="609600" cy="609600"/>
          </a:xfrm>
          <a:prstGeom prst="rect">
            <a:avLst/>
          </a:prstGeom>
        </p:spPr>
      </p:pic>
      <p:pic>
        <p:nvPicPr>
          <p:cNvPr id="12"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62942" y="3340683"/>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91743" y="3321945"/>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96743" y="3352005"/>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67600" y="3395272"/>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22343196"/>
      </p:ext>
    </p:extLst>
  </p:cSld>
  <p:clrMapOvr>
    <a:masterClrMapping/>
  </p:clrMapOvr>
  <mc:AlternateContent xmlns:mc="http://schemas.openxmlformats.org/markup-compatibility/2006" xmlns:p14="http://schemas.microsoft.com/office/powerpoint/2010/main">
    <mc:Choice Requires="p14">
      <p:transition spd="slow" p14:dur="2000" advTm="58592"/>
    </mc:Choice>
    <mc:Fallback xmlns="">
      <p:transition spd="slow" advTm="58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670" fill="hold"/>
                                        <p:tgtEl>
                                          <p:spTgt spid="10"/>
                                        </p:tgtEl>
                                      </p:cBhvr>
                                    </p:cmd>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par>
                          <p:cTn id="31" fill="hold">
                            <p:stCondLst>
                              <p:cond delay="500"/>
                            </p:stCondLst>
                            <p:childTnLst>
                              <p:par>
                                <p:cTn id="32" presetID="14" presetClass="entr" presetSubtype="1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childTnLst>
                          </p:cTn>
                        </p:par>
                        <p:par>
                          <p:cTn id="40" fill="hold">
                            <p:stCondLst>
                              <p:cond delay="500"/>
                            </p:stCondLst>
                            <p:childTnLst>
                              <p:par>
                                <p:cTn id="41" presetID="14" presetClass="entr" presetSubtype="1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par>
                          <p:cTn id="49" fill="hold">
                            <p:stCondLst>
                              <p:cond delay="500"/>
                            </p:stCondLst>
                            <p:childTnLst>
                              <p:par>
                                <p:cTn id="50" presetID="14" presetClass="entr" presetSubtype="10"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randombar(horizont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path" presetSubtype="0" accel="50000" decel="50000" fill="hold" nodeType="clickEffect">
                                  <p:stCondLst>
                                    <p:cond delay="0"/>
                                  </p:stCondLst>
                                  <p:childTnLst>
                                    <p:animMotion origin="layout" path="M -0.33941 0.06197 C -0.08924 0.06197 0.11476 -0.03815 0.11476 -0.16092 C 0.11476 -0.28393 -0.08924 -0.38266 -0.33941 -0.38266 C -0.58993 -0.38266 -0.79358 -0.28393 -0.79358 -0.16092 C -0.79358 -0.03815 -0.58993 0.06197 -0.33941 0.06197 Z " pathEditMode="relative" rAng="0" ptsTypes="fffff">
                                      <p:cBhvr>
                                        <p:cTn id="56" dur="3000" fill="hold"/>
                                        <p:tgtEl>
                                          <p:spTgt spid="15"/>
                                        </p:tgtEl>
                                        <p:attrNameLst>
                                          <p:attrName>ppt_x</p:attrName>
                                          <p:attrName>ppt_y</p:attrName>
                                        </p:attrNameLst>
                                      </p:cBhvr>
                                      <p:rCtr x="0" y="-22243"/>
                                    </p:animMotion>
                                  </p:childTnLst>
                                </p:cTn>
                              </p:par>
                            </p:childTnLst>
                          </p:cTn>
                        </p:par>
                        <p:par>
                          <p:cTn id="57" fill="hold">
                            <p:stCondLst>
                              <p:cond delay="3000"/>
                            </p:stCondLst>
                            <p:childTnLst>
                              <p:par>
                                <p:cTn id="58" presetID="16" presetClass="exit" presetSubtype="21" fill="hold" nodeType="afterEffect">
                                  <p:stCondLst>
                                    <p:cond delay="0"/>
                                  </p:stCondLst>
                                  <p:childTnLst>
                                    <p:animEffect transition="out" filter="barn(inVertical)">
                                      <p:cBhvr>
                                        <p:cTn id="59" dur="500"/>
                                        <p:tgtEl>
                                          <p:spTgt spid="15"/>
                                        </p:tgtEl>
                                      </p:cBhvr>
                                    </p:animEffect>
                                    <p:set>
                                      <p:cBhvr>
                                        <p:cTn id="60" dur="1" fill="hold">
                                          <p:stCondLst>
                                            <p:cond delay="499"/>
                                          </p:stCondLst>
                                        </p:cTn>
                                        <p:tgtEl>
                                          <p:spTgt spid="1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6" presetClass="exit" presetSubtype="21" fill="hold" grpId="1" nodeType="clickEffect">
                                  <p:stCondLst>
                                    <p:cond delay="0"/>
                                  </p:stCondLst>
                                  <p:childTnLst>
                                    <p:animEffect transition="out" filter="barn(inVertical)">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childTnLst>
                          </p:cTn>
                        </p:par>
                        <p:par>
                          <p:cTn id="66" fill="hold">
                            <p:stCondLst>
                              <p:cond delay="500"/>
                            </p:stCondLst>
                            <p:childTnLst>
                              <p:par>
                                <p:cTn id="67" presetID="32" presetClass="emph" presetSubtype="0" fill="hold" grpId="1" nodeType="afterEffect">
                                  <p:stCondLst>
                                    <p:cond delay="0"/>
                                  </p:stCondLst>
                                  <p:childTnLst>
                                    <p:animRot by="120000">
                                      <p:cBhvr>
                                        <p:cTn id="68" dur="100" fill="hold">
                                          <p:stCondLst>
                                            <p:cond delay="0"/>
                                          </p:stCondLst>
                                        </p:cTn>
                                        <p:tgtEl>
                                          <p:spTgt spid="9"/>
                                        </p:tgtEl>
                                        <p:attrNameLst>
                                          <p:attrName>r</p:attrName>
                                        </p:attrNameLst>
                                      </p:cBhvr>
                                    </p:animRot>
                                    <p:animRot by="-240000">
                                      <p:cBhvr>
                                        <p:cTn id="69" dur="200" fill="hold">
                                          <p:stCondLst>
                                            <p:cond delay="200"/>
                                          </p:stCondLst>
                                        </p:cTn>
                                        <p:tgtEl>
                                          <p:spTgt spid="9"/>
                                        </p:tgtEl>
                                        <p:attrNameLst>
                                          <p:attrName>r</p:attrName>
                                        </p:attrNameLst>
                                      </p:cBhvr>
                                    </p:animRot>
                                    <p:animRot by="240000">
                                      <p:cBhvr>
                                        <p:cTn id="70" dur="200" fill="hold">
                                          <p:stCondLst>
                                            <p:cond delay="400"/>
                                          </p:stCondLst>
                                        </p:cTn>
                                        <p:tgtEl>
                                          <p:spTgt spid="9"/>
                                        </p:tgtEl>
                                        <p:attrNameLst>
                                          <p:attrName>r</p:attrName>
                                        </p:attrNameLst>
                                      </p:cBhvr>
                                    </p:animRot>
                                    <p:animRot by="-240000">
                                      <p:cBhvr>
                                        <p:cTn id="71" dur="200" fill="hold">
                                          <p:stCondLst>
                                            <p:cond delay="600"/>
                                          </p:stCondLst>
                                        </p:cTn>
                                        <p:tgtEl>
                                          <p:spTgt spid="9"/>
                                        </p:tgtEl>
                                        <p:attrNameLst>
                                          <p:attrName>r</p:attrName>
                                        </p:attrNameLst>
                                      </p:cBhvr>
                                    </p:animRot>
                                    <p:animRot by="120000">
                                      <p:cBhvr>
                                        <p:cTn id="72"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10"/>
                </p:tgtEl>
              </p:cMediaNode>
            </p:audio>
            <p:audio isNarration="1">
              <p:cMediaNode vol="80000" showWhenStopped="0">
                <p:cTn id="74" fill="hold" display="0">
                  <p:stCondLst>
                    <p:cond delay="indefinite"/>
                  </p:stCondLst>
                  <p:endCondLst>
                    <p:cond evt="onStopAudio" delay="0">
                      <p:tgtEl>
                        <p:sldTgt/>
                      </p:tgtEl>
                    </p:cond>
                  </p:endCondLst>
                </p:cTn>
                <p:tgtEl>
                  <p:spTgt spid="5"/>
                </p:tgtEl>
              </p:cMediaNode>
            </p:audio>
          </p:childTnLst>
        </p:cTn>
      </p:par>
    </p:tnLst>
    <p:bldLst>
      <p:bldP spid="8" grpId="0"/>
      <p:bldP spid="8" grpId="1"/>
      <p:bldP spid="9" grpId="0"/>
      <p:bldP spid="9" grpId="1"/>
    </p:bldLst>
  </p:timing>
  <p:extLst mod="1">
    <p:ext uri="{E180D4A7-C9FB-4DFB-919C-405C955672EB}">
      <p14:showEvtLst xmlns:p14="http://schemas.microsoft.com/office/powerpoint/2010/main">
        <p14:playEvt time="16167" objId="10"/>
        <p14:stopEvt time="24133" objId="10"/>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Tài liệu soạn bài hương\tư liệu hình ảnh làm ppt\z3117175416591_96a558effb56fe5817f6c2d48d9351d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0163" y="606256"/>
            <a:ext cx="8035637" cy="430887"/>
          </a:xfrm>
          <a:prstGeom prst="rect">
            <a:avLst/>
          </a:prstGeom>
          <a:noFill/>
        </p:spPr>
        <p:txBody>
          <a:bodyPr wrap="square" rtlCol="0">
            <a:spAutoFit/>
          </a:bodyPr>
          <a:lstStyle/>
          <a:p>
            <a:pPr algn="ctr"/>
            <a:r>
              <a:rPr lang="en-US" sz="2200" b="1" smtClean="0">
                <a:solidFill>
                  <a:prstClr val="black"/>
                </a:solidFill>
                <a:latin typeface="Times New Roman" pitchFamily="18" charset="0"/>
                <a:cs typeface="Times New Roman" pitchFamily="18" charset="0"/>
              </a:rPr>
              <a:t>Câu 2: Các bạn hãy đếm xem có bao nhiêu quả cam? </a:t>
            </a:r>
            <a:endParaRPr lang="en-US" sz="2200" b="1">
              <a:solidFill>
                <a:prstClr val="black"/>
              </a:solidFill>
              <a:latin typeface="Times New Roman" pitchFamily="18" charset="0"/>
              <a:cs typeface="Times New Roman" pitchFamily="18" charset="0"/>
            </a:endParaRPr>
          </a:p>
        </p:txBody>
      </p:sp>
      <p:sp>
        <p:nvSpPr>
          <p:cNvPr id="2" name="TextBox 1"/>
          <p:cNvSpPr txBox="1"/>
          <p:nvPr/>
        </p:nvSpPr>
        <p:spPr>
          <a:xfrm>
            <a:off x="3033855" y="4509541"/>
            <a:ext cx="3009900" cy="461665"/>
          </a:xfrm>
          <a:prstGeom prst="rect">
            <a:avLst/>
          </a:prstGeom>
          <a:noFill/>
        </p:spPr>
        <p:txBody>
          <a:bodyPr wrap="square" rtlCol="0">
            <a:spAutoFit/>
          </a:bodyPr>
          <a:lstStyle/>
          <a:p>
            <a:r>
              <a:rPr lang="en-US" sz="2400" b="1" smtClean="0">
                <a:solidFill>
                  <a:prstClr val="black"/>
                </a:solidFill>
                <a:latin typeface="Times New Roman" pitchFamily="18" charset="0"/>
                <a:cs typeface="Times New Roman" pitchFamily="18" charset="0"/>
              </a:rPr>
              <a:t>1. Có 3 quả cam</a:t>
            </a:r>
            <a:endParaRPr lang="en-US" sz="2400" b="1">
              <a:solidFill>
                <a:prstClr val="black"/>
              </a:solidFill>
              <a:latin typeface="Times New Roman" pitchFamily="18" charset="0"/>
              <a:cs typeface="Times New Roman" pitchFamily="18" charset="0"/>
            </a:endParaRPr>
          </a:p>
        </p:txBody>
      </p:sp>
      <p:sp>
        <p:nvSpPr>
          <p:cNvPr id="9" name="TextBox 8"/>
          <p:cNvSpPr txBox="1"/>
          <p:nvPr/>
        </p:nvSpPr>
        <p:spPr>
          <a:xfrm>
            <a:off x="2966071" y="5112097"/>
            <a:ext cx="3009900" cy="461665"/>
          </a:xfrm>
          <a:prstGeom prst="rect">
            <a:avLst/>
          </a:prstGeom>
          <a:noFill/>
        </p:spPr>
        <p:txBody>
          <a:bodyPr wrap="square" rtlCol="0">
            <a:spAutoFit/>
          </a:bodyPr>
          <a:lstStyle/>
          <a:p>
            <a:r>
              <a:rPr lang="en-US" sz="2400" b="1">
                <a:solidFill>
                  <a:prstClr val="black"/>
                </a:solidFill>
                <a:latin typeface="Times New Roman" pitchFamily="18" charset="0"/>
                <a:cs typeface="Times New Roman" pitchFamily="18" charset="0"/>
              </a:rPr>
              <a:t>2</a:t>
            </a:r>
            <a:r>
              <a:rPr lang="en-US" sz="2400" b="1" smtClean="0">
                <a:solidFill>
                  <a:prstClr val="black"/>
                </a:solidFill>
                <a:latin typeface="Times New Roman" pitchFamily="18" charset="0"/>
                <a:cs typeface="Times New Roman" pitchFamily="18" charset="0"/>
              </a:rPr>
              <a:t>. Có 4 quả cam</a:t>
            </a:r>
            <a:endParaRPr lang="en-US" sz="2400" b="1">
              <a:solidFill>
                <a:prstClr val="black"/>
              </a:solidFill>
              <a:latin typeface="Times New Roman" pitchFamily="18" charset="0"/>
              <a:cs typeface="Times New Roman" pitchFamily="18" charset="0"/>
            </a:endParaRPr>
          </a:p>
        </p:txBody>
      </p:sp>
      <p:pic>
        <p:nvPicPr>
          <p:cNvPr id="3075" name="Picture 3" descr="D:\Tài liệu soạn bài hương\tư liệu hình ảnh làm ppt\cam-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1415328"/>
            <a:ext cx="2303953" cy="16668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48025" y="1384444"/>
            <a:ext cx="2305050"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8800" y="1377517"/>
            <a:ext cx="2305050"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2600" y="300862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5749" y="299119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9400" y="3049995"/>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57200" y="6096000"/>
            <a:ext cx="609600" cy="609600"/>
          </a:xfrm>
          <a:prstGeom prst="rect">
            <a:avLst/>
          </a:prstGeom>
        </p:spPr>
      </p:pic>
      <p:pic>
        <p:nvPicPr>
          <p:cNvPr id="7" name="Audio 6">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65430857"/>
      </p:ext>
    </p:extLst>
  </p:cSld>
  <p:clrMapOvr>
    <a:masterClrMapping/>
  </p:clrMapOvr>
  <mc:AlternateContent xmlns:mc="http://schemas.openxmlformats.org/markup-compatibility/2006" xmlns:p14="http://schemas.microsoft.com/office/powerpoint/2010/main">
    <mc:Choice Requires="p14">
      <p:transition spd="slow" p14:dur="2000" advTm="51515"/>
    </mc:Choice>
    <mc:Fallback xmlns="">
      <p:transition spd="slow" advTm="51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670" fill="hold"/>
                                        <p:tgtEl>
                                          <p:spTgt spid="5"/>
                                        </p:tgtEl>
                                      </p:cBhvr>
                                    </p:cmd>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par>
                          <p:cTn id="31" fill="hold">
                            <p:stCondLst>
                              <p:cond delay="500"/>
                            </p:stCondLst>
                            <p:childTnLst>
                              <p:par>
                                <p:cTn id="32" presetID="14" presetClass="entr" presetSubtype="1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childTnLst>
                          </p:cTn>
                        </p:par>
                        <p:par>
                          <p:cTn id="40" fill="hold">
                            <p:stCondLst>
                              <p:cond delay="500"/>
                            </p:stCondLst>
                            <p:childTnLst>
                              <p:par>
                                <p:cTn id="41" presetID="14" presetClass="entr" presetSubtype="1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path" presetSubtype="0" accel="50000" decel="50000" fill="hold" nodeType="clickEffect">
                                  <p:stCondLst>
                                    <p:cond delay="0"/>
                                  </p:stCondLst>
                                  <p:childTnLst>
                                    <p:animMotion origin="layout" path="M -0.26441 0.00069 C -0.02343 0.00069 0.17309 -0.0696 0.17309 -0.15538 C 0.17309 -0.24139 -0.02343 -0.31006 -0.26441 -0.31006 C -0.5059 -0.31006 -0.70191 -0.24139 -0.70191 -0.15538 C -0.70191 -0.0696 -0.5059 0.00069 -0.26441 0.00069 Z " pathEditMode="relative" rAng="0" ptsTypes="fffff">
                                      <p:cBhvr>
                                        <p:cTn id="47" dur="3000" fill="hold"/>
                                        <p:tgtEl>
                                          <p:spTgt spid="14"/>
                                        </p:tgtEl>
                                        <p:attrNameLst>
                                          <p:attrName>ppt_x</p:attrName>
                                          <p:attrName>ppt_y</p:attrName>
                                        </p:attrNameLst>
                                      </p:cBhvr>
                                      <p:rCtr x="0" y="-15538"/>
                                    </p:animMotion>
                                  </p:childTnLst>
                                </p:cTn>
                              </p:par>
                            </p:childTnLst>
                          </p:cTn>
                        </p:par>
                        <p:par>
                          <p:cTn id="48" fill="hold">
                            <p:stCondLst>
                              <p:cond delay="3000"/>
                            </p:stCondLst>
                            <p:childTnLst>
                              <p:par>
                                <p:cTn id="49" presetID="16" presetClass="exit" presetSubtype="21" fill="hold" nodeType="afterEffect">
                                  <p:stCondLst>
                                    <p:cond delay="0"/>
                                  </p:stCondLst>
                                  <p:childTnLst>
                                    <p:animEffect transition="out" filter="barn(inVertical)">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xit" presetSubtype="21" fill="hold" grpId="1" nodeType="clickEffect">
                                  <p:stCondLst>
                                    <p:cond delay="0"/>
                                  </p:stCondLst>
                                  <p:childTnLst>
                                    <p:animEffect transition="out" filter="barn(inVertical)">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childTnLst>
                          </p:cTn>
                        </p:par>
                        <p:par>
                          <p:cTn id="57" fill="hold">
                            <p:stCondLst>
                              <p:cond delay="500"/>
                            </p:stCondLst>
                            <p:childTnLst>
                              <p:par>
                                <p:cTn id="58" presetID="6" presetClass="emph" presetSubtype="0" fill="hold" grpId="1" nodeType="afterEffect">
                                  <p:stCondLst>
                                    <p:cond delay="0"/>
                                  </p:stCondLst>
                                  <p:childTnLst>
                                    <p:animScale>
                                      <p:cBhvr>
                                        <p:cTn id="59"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5"/>
                </p:tgtEl>
              </p:cMediaNode>
            </p:audio>
            <p:audio isNarration="1">
              <p:cMediaNode vol="80000" showWhenStopped="0">
                <p:cTn id="61" fill="hold" display="0">
                  <p:stCondLst>
                    <p:cond delay="indefinite"/>
                  </p:stCondLst>
                  <p:endCondLst>
                    <p:cond evt="onStopAudio" delay="0">
                      <p:tgtEl>
                        <p:sldTgt/>
                      </p:tgtEl>
                    </p:cond>
                  </p:endCondLst>
                </p:cTn>
                <p:tgtEl>
                  <p:spTgt spid="7"/>
                </p:tgtEl>
              </p:cMediaNode>
            </p:audio>
          </p:childTnLst>
        </p:cTn>
      </p:par>
    </p:tnLst>
    <p:bldLst>
      <p:bldP spid="2" grpId="0"/>
      <p:bldP spid="2" grpId="1"/>
      <p:bldP spid="9" grpId="0"/>
      <p:bldP spid="9" grpId="1"/>
    </p:bldLst>
  </p:timing>
  <p:extLst mod="1">
    <p:ext uri="{E180D4A7-C9FB-4DFB-919C-405C955672EB}">
      <p14:showEvtLst xmlns:p14="http://schemas.microsoft.com/office/powerpoint/2010/main">
        <p14:playEvt time="17519" objId="5"/>
        <p14:stopEvt time="25518"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Tài liệu soạn bài hương\tư liệu hình ảnh làm ppt\z3117175444226_ea739734d02818f054b3bf26e881cca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0163" y="606256"/>
            <a:ext cx="8035637" cy="430887"/>
          </a:xfrm>
          <a:prstGeom prst="rect">
            <a:avLst/>
          </a:prstGeom>
          <a:noFill/>
        </p:spPr>
        <p:txBody>
          <a:bodyPr wrap="square" rtlCol="0">
            <a:spAutoFit/>
          </a:bodyPr>
          <a:lstStyle/>
          <a:p>
            <a:pPr algn="ctr"/>
            <a:r>
              <a:rPr lang="en-US" sz="2200" b="1" smtClean="0">
                <a:solidFill>
                  <a:prstClr val="black"/>
                </a:solidFill>
                <a:latin typeface="Times New Roman" pitchFamily="18" charset="0"/>
                <a:cs typeface="Times New Roman" pitchFamily="18" charset="0"/>
              </a:rPr>
              <a:t>Câu 3 : Các bạn hãy đếm xem có bao nhiêu cái đồng hồ ? </a:t>
            </a:r>
            <a:endParaRPr lang="en-US" sz="2200" b="1">
              <a:solidFill>
                <a:prstClr val="black"/>
              </a:solidFill>
              <a:latin typeface="Times New Roman" pitchFamily="18" charset="0"/>
              <a:cs typeface="Times New Roman" pitchFamily="18" charset="0"/>
            </a:endParaRPr>
          </a:p>
        </p:txBody>
      </p:sp>
      <p:sp>
        <p:nvSpPr>
          <p:cNvPr id="8" name="TextBox 7"/>
          <p:cNvSpPr txBox="1"/>
          <p:nvPr/>
        </p:nvSpPr>
        <p:spPr>
          <a:xfrm>
            <a:off x="3067050" y="4495800"/>
            <a:ext cx="3009900" cy="461665"/>
          </a:xfrm>
          <a:prstGeom prst="rect">
            <a:avLst/>
          </a:prstGeom>
          <a:noFill/>
        </p:spPr>
        <p:txBody>
          <a:bodyPr wrap="square" rtlCol="0">
            <a:spAutoFit/>
          </a:bodyPr>
          <a:lstStyle/>
          <a:p>
            <a:r>
              <a:rPr lang="en-US" sz="2400" b="1" smtClean="0">
                <a:solidFill>
                  <a:prstClr val="black"/>
                </a:solidFill>
                <a:latin typeface="Times New Roman" pitchFamily="18" charset="0"/>
                <a:cs typeface="Times New Roman" pitchFamily="18" charset="0"/>
              </a:rPr>
              <a:t>1. Có 2 cái đồng hồ </a:t>
            </a:r>
            <a:endParaRPr lang="en-US" sz="2400" b="1">
              <a:solidFill>
                <a:prstClr val="black"/>
              </a:solidFill>
              <a:latin typeface="Times New Roman" pitchFamily="18" charset="0"/>
              <a:cs typeface="Times New Roman" pitchFamily="18" charset="0"/>
            </a:endParaRPr>
          </a:p>
        </p:txBody>
      </p:sp>
      <p:sp>
        <p:nvSpPr>
          <p:cNvPr id="9" name="TextBox 8"/>
          <p:cNvSpPr txBox="1"/>
          <p:nvPr/>
        </p:nvSpPr>
        <p:spPr>
          <a:xfrm>
            <a:off x="3218656" y="5105400"/>
            <a:ext cx="3009900" cy="461665"/>
          </a:xfrm>
          <a:prstGeom prst="rect">
            <a:avLst/>
          </a:prstGeom>
          <a:noFill/>
        </p:spPr>
        <p:txBody>
          <a:bodyPr wrap="square" rtlCol="0">
            <a:spAutoFit/>
          </a:bodyPr>
          <a:lstStyle/>
          <a:p>
            <a:r>
              <a:rPr lang="en-US" sz="2400" b="1">
                <a:solidFill>
                  <a:prstClr val="black"/>
                </a:solidFill>
                <a:latin typeface="Times New Roman" pitchFamily="18" charset="0"/>
                <a:cs typeface="Times New Roman" pitchFamily="18" charset="0"/>
              </a:rPr>
              <a:t>2</a:t>
            </a:r>
            <a:r>
              <a:rPr lang="en-US" sz="2400" b="1" smtClean="0">
                <a:solidFill>
                  <a:prstClr val="black"/>
                </a:solidFill>
                <a:latin typeface="Times New Roman" pitchFamily="18" charset="0"/>
                <a:cs typeface="Times New Roman" pitchFamily="18" charset="0"/>
              </a:rPr>
              <a:t>. Có 4 cái đồng hồ </a:t>
            </a:r>
            <a:endParaRPr lang="en-US" sz="2400" b="1">
              <a:solidFill>
                <a:prstClr val="black"/>
              </a:solidFill>
              <a:latin typeface="Times New Roman" pitchFamily="18" charset="0"/>
              <a:cs typeface="Times New Roman" pitchFamily="18" charset="0"/>
            </a:endParaRPr>
          </a:p>
        </p:txBody>
      </p:sp>
      <p:pic>
        <p:nvPicPr>
          <p:cNvPr id="1026" name="Picture 2" descr="D:\Tài liệu soạn bài hương\tư liệu hình ảnh làm ppt\đôngf hồ.jpg"/>
          <p:cNvPicPr>
            <a:picLocks noChangeAspect="1" noChangeArrowheads="1"/>
          </p:cNvPicPr>
          <p:nvPr/>
        </p:nvPicPr>
        <p:blipFill>
          <a:blip r:embed="rId10">
            <a:clrChange>
              <a:clrFrom>
                <a:srgbClr val="F0F0F0"/>
              </a:clrFrom>
              <a:clrTo>
                <a:srgbClr val="F0F0F0">
                  <a:alpha val="0"/>
                </a:srgbClr>
              </a:clrTo>
            </a:clrChange>
            <a:extLst>
              <a:ext uri="{28A0092B-C50C-407E-A947-70E740481C1C}">
                <a14:useLocalDpi xmlns:a14="http://schemas.microsoft.com/office/drawing/2010/main" val="0"/>
              </a:ext>
            </a:extLst>
          </a:blip>
          <a:srcRect/>
          <a:stretch>
            <a:fillRect/>
          </a:stretch>
        </p:blipFill>
        <p:spPr bwMode="auto">
          <a:xfrm>
            <a:off x="1050163" y="147692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23934" y="1473747"/>
            <a:ext cx="19081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32109" y="1448477"/>
            <a:ext cx="19081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78625" y="1448476"/>
            <a:ext cx="19081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8800" y="3065593"/>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54437" y="305435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2443" y="3078539"/>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7600" y="3065593"/>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 y="6096000"/>
            <a:ext cx="609600" cy="609600"/>
          </a:xfrm>
          <a:prstGeom prst="rect">
            <a:avLst/>
          </a:prstGeom>
        </p:spPr>
      </p:pic>
      <p:pic>
        <p:nvPicPr>
          <p:cNvPr id="5" name="reo hò.m4a">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4085730" y="6117236"/>
            <a:ext cx="609600" cy="609600"/>
          </a:xfrm>
          <a:prstGeom prst="rect">
            <a:avLst/>
          </a:prstGeom>
        </p:spPr>
      </p:pic>
      <p:pic>
        <p:nvPicPr>
          <p:cNvPr id="6" name="Audio 5">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64073528"/>
      </p:ext>
    </p:extLst>
  </p:cSld>
  <p:clrMapOvr>
    <a:masterClrMapping/>
  </p:clrMapOvr>
  <mc:AlternateContent xmlns:mc="http://schemas.openxmlformats.org/markup-compatibility/2006" xmlns:p14="http://schemas.microsoft.com/office/powerpoint/2010/main">
    <mc:Choice Requires="p14">
      <p:transition spd="slow" p14:dur="2000" advTm="57084"/>
    </mc:Choice>
    <mc:Fallback xmlns="">
      <p:transition spd="slow" advTm="57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670" fill="hold"/>
                                        <p:tgtEl>
                                          <p:spTgt spid="2"/>
                                        </p:tgtEl>
                                      </p:cBhvr>
                                    </p:cmd>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par>
                          <p:cTn id="31" fill="hold">
                            <p:stCondLst>
                              <p:cond delay="500"/>
                            </p:stCondLst>
                            <p:childTnLst>
                              <p:par>
                                <p:cTn id="32" presetID="14" presetClass="entr" presetSubtype="10"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childTnLst>
                          </p:cTn>
                        </p:par>
                        <p:par>
                          <p:cTn id="40" fill="hold">
                            <p:stCondLst>
                              <p:cond delay="500"/>
                            </p:stCondLst>
                            <p:childTnLst>
                              <p:par>
                                <p:cTn id="41" presetID="14" presetClass="entr" presetSubtype="1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childTnLst>
                          </p:cTn>
                        </p:par>
                        <p:par>
                          <p:cTn id="49" fill="hold">
                            <p:stCondLst>
                              <p:cond delay="500"/>
                            </p:stCondLst>
                            <p:childTnLst>
                              <p:par>
                                <p:cTn id="50" presetID="14" presetClass="entr" presetSubtype="10"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randombar(horizont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path" presetSubtype="0" accel="50000" decel="50000" fill="hold" nodeType="clickEffect">
                                  <p:stCondLst>
                                    <p:cond delay="0"/>
                                  </p:stCondLst>
                                  <p:childTnLst>
                                    <p:animMotion origin="layout" path="M -0.33524 0.03977 C -0.09201 0.03977 0.10642 -0.04208 0.10642 -0.14243 C 0.10642 -0.24301 -0.09201 -0.32347 -0.33524 -0.32347 C -0.57899 -0.32347 -0.77691 -0.24301 -0.77691 -0.14243 C -0.77691 -0.04208 -0.57899 0.03977 -0.33524 0.03977 Z " pathEditMode="relative" rAng="0" ptsTypes="fffff">
                                      <p:cBhvr>
                                        <p:cTn id="56" dur="3000" fill="hold"/>
                                        <p:tgtEl>
                                          <p:spTgt spid="19"/>
                                        </p:tgtEl>
                                        <p:attrNameLst>
                                          <p:attrName>ppt_x</p:attrName>
                                          <p:attrName>ppt_y</p:attrName>
                                        </p:attrNameLst>
                                      </p:cBhvr>
                                      <p:rCtr x="0" y="-18173"/>
                                    </p:animMotion>
                                  </p:childTnLst>
                                </p:cTn>
                              </p:par>
                            </p:childTnLst>
                          </p:cTn>
                        </p:par>
                        <p:par>
                          <p:cTn id="57" fill="hold">
                            <p:stCondLst>
                              <p:cond delay="3000"/>
                            </p:stCondLst>
                            <p:childTnLst>
                              <p:par>
                                <p:cTn id="58" presetID="16" presetClass="exit" presetSubtype="21" fill="hold" nodeType="afterEffect">
                                  <p:stCondLst>
                                    <p:cond delay="0"/>
                                  </p:stCondLst>
                                  <p:childTnLst>
                                    <p:animEffect transition="out" filter="barn(inVertical)">
                                      <p:cBhvr>
                                        <p:cTn id="59" dur="500"/>
                                        <p:tgtEl>
                                          <p:spTgt spid="19"/>
                                        </p:tgtEl>
                                      </p:cBhvr>
                                    </p:animEffect>
                                    <p:set>
                                      <p:cBhvr>
                                        <p:cTn id="60" dur="1" fill="hold">
                                          <p:stCondLst>
                                            <p:cond delay="499"/>
                                          </p:stCondLst>
                                        </p:cTn>
                                        <p:tgtEl>
                                          <p:spTgt spid="1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6" presetClass="exit" presetSubtype="21" fill="hold" grpId="1" nodeType="clickEffect">
                                  <p:stCondLst>
                                    <p:cond delay="0"/>
                                  </p:stCondLst>
                                  <p:childTnLst>
                                    <p:animEffect transition="out" filter="barn(inVertical)">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childTnLst>
                          </p:cTn>
                        </p:par>
                        <p:par>
                          <p:cTn id="66" fill="hold">
                            <p:stCondLst>
                              <p:cond delay="500"/>
                            </p:stCondLst>
                            <p:childTnLst>
                              <p:par>
                                <p:cTn id="67" presetID="32" presetClass="emph" presetSubtype="0" fill="hold" grpId="1" nodeType="afterEffect">
                                  <p:stCondLst>
                                    <p:cond delay="0"/>
                                  </p:stCondLst>
                                  <p:childTnLst>
                                    <p:animRot by="120000">
                                      <p:cBhvr>
                                        <p:cTn id="68" dur="100" fill="hold">
                                          <p:stCondLst>
                                            <p:cond delay="0"/>
                                          </p:stCondLst>
                                        </p:cTn>
                                        <p:tgtEl>
                                          <p:spTgt spid="9"/>
                                        </p:tgtEl>
                                        <p:attrNameLst>
                                          <p:attrName>r</p:attrName>
                                        </p:attrNameLst>
                                      </p:cBhvr>
                                    </p:animRot>
                                    <p:animRot by="-240000">
                                      <p:cBhvr>
                                        <p:cTn id="69" dur="200" fill="hold">
                                          <p:stCondLst>
                                            <p:cond delay="200"/>
                                          </p:stCondLst>
                                        </p:cTn>
                                        <p:tgtEl>
                                          <p:spTgt spid="9"/>
                                        </p:tgtEl>
                                        <p:attrNameLst>
                                          <p:attrName>r</p:attrName>
                                        </p:attrNameLst>
                                      </p:cBhvr>
                                    </p:animRot>
                                    <p:animRot by="240000">
                                      <p:cBhvr>
                                        <p:cTn id="70" dur="200" fill="hold">
                                          <p:stCondLst>
                                            <p:cond delay="400"/>
                                          </p:stCondLst>
                                        </p:cTn>
                                        <p:tgtEl>
                                          <p:spTgt spid="9"/>
                                        </p:tgtEl>
                                        <p:attrNameLst>
                                          <p:attrName>r</p:attrName>
                                        </p:attrNameLst>
                                      </p:cBhvr>
                                    </p:animRot>
                                    <p:animRot by="-240000">
                                      <p:cBhvr>
                                        <p:cTn id="71" dur="200" fill="hold">
                                          <p:stCondLst>
                                            <p:cond delay="600"/>
                                          </p:stCondLst>
                                        </p:cTn>
                                        <p:tgtEl>
                                          <p:spTgt spid="9"/>
                                        </p:tgtEl>
                                        <p:attrNameLst>
                                          <p:attrName>r</p:attrName>
                                        </p:attrNameLst>
                                      </p:cBhvr>
                                    </p:animRot>
                                    <p:animRot by="120000">
                                      <p:cBhvr>
                                        <p:cTn id="72" dur="200" fill="hold">
                                          <p:stCondLst>
                                            <p:cond delay="800"/>
                                          </p:stCondLst>
                                        </p:cTn>
                                        <p:tgtEl>
                                          <p:spTgt spid="9"/>
                                        </p:tgtEl>
                                        <p:attrNameLst>
                                          <p:attrName>r</p:attrName>
                                        </p:attrNameLst>
                                      </p:cBhvr>
                                    </p:animRot>
                                  </p:childTnLst>
                                </p:cTn>
                              </p:par>
                            </p:childTnLst>
                          </p:cTn>
                        </p:par>
                        <p:par>
                          <p:cTn id="73" fill="hold">
                            <p:stCondLst>
                              <p:cond delay="1500"/>
                            </p:stCondLst>
                            <p:childTnLst>
                              <p:par>
                                <p:cTn id="74" presetID="1" presetClass="mediacall" presetSubtype="0" fill="hold" nodeType="afterEffect">
                                  <p:stCondLst>
                                    <p:cond delay="0"/>
                                  </p:stCondLst>
                                  <p:childTnLst>
                                    <p:cmd type="call" cmd="playFrom(0.0)">
                                      <p:cBhvr>
                                        <p:cTn id="75" dur="29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2"/>
                </p:tgtEl>
              </p:cMediaNode>
            </p:audio>
            <p:audio>
              <p:cMediaNode vol="80000">
                <p:cTn id="77" fill="hold" display="0">
                  <p:stCondLst>
                    <p:cond delay="indefinite"/>
                  </p:stCondLst>
                  <p:endCondLst>
                    <p:cond evt="onStopAudio" delay="0">
                      <p:tgtEl>
                        <p:sldTgt/>
                      </p:tgtEl>
                    </p:cond>
                  </p:endCondLst>
                </p:cTn>
                <p:tgtEl>
                  <p:spTgt spid="5"/>
                </p:tgtEl>
              </p:cMediaNode>
            </p:audio>
            <p:audio isNarration="1">
              <p:cMediaNode vol="80000" showWhenStopped="0">
                <p:cTn id="78" fill="hold" display="0">
                  <p:stCondLst>
                    <p:cond delay="indefinite"/>
                  </p:stCondLst>
                  <p:endCondLst>
                    <p:cond evt="onStopAudio" delay="0">
                      <p:tgtEl>
                        <p:sldTgt/>
                      </p:tgtEl>
                    </p:cond>
                  </p:endCondLst>
                </p:cTn>
                <p:tgtEl>
                  <p:spTgt spid="6"/>
                </p:tgtEl>
              </p:cMediaNode>
            </p:audio>
          </p:childTnLst>
        </p:cTn>
      </p:par>
    </p:tnLst>
    <p:bldLst>
      <p:bldP spid="8" grpId="0"/>
      <p:bldP spid="8" grpId="1"/>
      <p:bldP spid="9" grpId="0"/>
      <p:bldP spid="9" grpId="1"/>
    </p:bldLst>
  </p:timing>
  <p:extLst mod="1">
    <p:ext uri="{E180D4A7-C9FB-4DFB-919C-405C955672EB}">
      <p14:showEvtLst xmlns:p14="http://schemas.microsoft.com/office/powerpoint/2010/main">
        <p14:playEvt time="16894" objId="2"/>
        <p14:stopEvt time="24887" objId="2"/>
        <p14:playEvt time="52151" objId="5"/>
        <p14:stopEvt time="55389" objId="5"/>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4" name="Group 3"/>
          <p:cNvGrpSpPr/>
          <p:nvPr/>
        </p:nvGrpSpPr>
        <p:grpSpPr>
          <a:xfrm>
            <a:off x="0" y="130584"/>
            <a:ext cx="9144000" cy="838200"/>
            <a:chOff x="0" y="0"/>
            <a:chExt cx="9144000" cy="1447800"/>
          </a:xfrm>
        </p:grpSpPr>
        <p:sp>
          <p:nvSpPr>
            <p:cNvPr id="2" name="Rectangle 1"/>
            <p:cNvSpPr/>
            <p:nvPr/>
          </p:nvSpPr>
          <p:spPr>
            <a:xfrm>
              <a:off x="0" y="0"/>
              <a:ext cx="9144000" cy="14478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35003"/>
              <a:ext cx="9144000" cy="1222712"/>
            </a:xfrm>
            <a:prstGeom prst="rect">
              <a:avLst/>
            </a:prstGeom>
            <a:noFill/>
          </p:spPr>
          <p:txBody>
            <a:bodyPr wrap="square" rtlCol="0">
              <a:spAutoFit/>
            </a:bodyPr>
            <a:lstStyle/>
            <a:p>
              <a:pPr algn="ctr"/>
              <a:r>
                <a:rPr lang="en-US" sz="2000" b="1" smtClean="0">
                  <a:solidFill>
                    <a:prstClr val="black"/>
                  </a:solidFill>
                  <a:latin typeface="Times New Roman" pitchFamily="18" charset="0"/>
                  <a:cs typeface="Times New Roman" pitchFamily="18" charset="0"/>
                </a:rPr>
                <a:t>Câu 4 : Trên màn hình có các nhóm con vật có số lượng khác nhau. Các bạn hãy nối nhóm con vật với thẻ chấm tròn tương ứng với số lượng của các nhóm con vật </a:t>
              </a:r>
              <a:endParaRPr lang="en-US" sz="2000" b="1">
                <a:solidFill>
                  <a:prstClr val="black"/>
                </a:solidFill>
                <a:latin typeface="Times New Roman" pitchFamily="18" charset="0"/>
                <a:cs typeface="Times New Roman" pitchFamily="18" charset="0"/>
              </a:endParaRPr>
            </a:p>
          </p:txBody>
        </p:sp>
      </p:grpSp>
      <p:grpSp>
        <p:nvGrpSpPr>
          <p:cNvPr id="6" name="Group 5"/>
          <p:cNvGrpSpPr/>
          <p:nvPr/>
        </p:nvGrpSpPr>
        <p:grpSpPr>
          <a:xfrm>
            <a:off x="367164" y="1242248"/>
            <a:ext cx="2295331" cy="1525694"/>
            <a:chOff x="1066800" y="1256651"/>
            <a:chExt cx="2743200" cy="1524000"/>
          </a:xfrm>
        </p:grpSpPr>
        <p:sp>
          <p:nvSpPr>
            <p:cNvPr id="5" name="Oval 4"/>
            <p:cNvSpPr/>
            <p:nvPr/>
          </p:nvSpPr>
          <p:spPr>
            <a:xfrm>
              <a:off x="1066800" y="1256651"/>
              <a:ext cx="2743200" cy="15240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246" y="1355108"/>
              <a:ext cx="1336754" cy="132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1392558"/>
              <a:ext cx="1336754" cy="132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 name="Group 12"/>
          <p:cNvGrpSpPr/>
          <p:nvPr/>
        </p:nvGrpSpPr>
        <p:grpSpPr>
          <a:xfrm>
            <a:off x="5992572" y="1276274"/>
            <a:ext cx="3210990" cy="1532623"/>
            <a:chOff x="5022271" y="1138720"/>
            <a:chExt cx="3969329" cy="1861190"/>
          </a:xfrm>
        </p:grpSpPr>
        <p:sp>
          <p:nvSpPr>
            <p:cNvPr id="12" name="Rectangle 11"/>
            <p:cNvSpPr/>
            <p:nvPr/>
          </p:nvSpPr>
          <p:spPr>
            <a:xfrm>
              <a:off x="5181600" y="1138720"/>
              <a:ext cx="3581400" cy="186119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5" name="Picture 5" descr="D:\Tài liệu soạn bài hương\tư liệu hình ảnh làm ppt\pngtree-cartoon-branch-monkey-png-image_903541.jpg"/>
            <p:cNvPicPr>
              <a:picLocks noChangeAspect="1" noChangeArrowheads="1"/>
            </p:cNvPicPr>
            <p:nvPr/>
          </p:nvPicPr>
          <p:blipFill>
            <a:blip r:embed="rId10"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022271" y="1308744"/>
              <a:ext cx="1371600" cy="16207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D:\Tài liệu soạn bài hương\tư liệu hình ảnh làm ppt\pngtree-cartoon-branch-monkey-png-image_903541.jpg"/>
            <p:cNvPicPr>
              <a:picLocks noChangeAspect="1" noChangeArrowheads="1"/>
            </p:cNvPicPr>
            <p:nvPr/>
          </p:nvPicPr>
          <p:blipFill>
            <a:blip r:embed="rId11"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860471" y="1284561"/>
              <a:ext cx="1371600" cy="16448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D:\Tài liệu soạn bài hương\tư liệu hình ảnh làm ppt\pngtree-cartoon-branch-monkey-png-image_903541.jpg"/>
            <p:cNvPicPr>
              <a:picLocks noChangeAspect="1" noChangeArrowheads="1"/>
            </p:cNvPicPr>
            <p:nvPr/>
          </p:nvPicPr>
          <p:blipFill>
            <a:blip r:embed="rId12"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698671" y="1246521"/>
              <a:ext cx="1371600" cy="16829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D:\Tài liệu soạn bài hương\tư liệu hình ảnh làm ppt\pngtree-cartoon-branch-monkey-png-image_903541.jpg"/>
            <p:cNvPicPr>
              <a:picLocks noChangeAspect="1" noChangeArrowheads="1"/>
            </p:cNvPicPr>
            <p:nvPr/>
          </p:nvPicPr>
          <p:blipFill>
            <a:blip r:embed="rId1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7620000" y="1280526"/>
              <a:ext cx="1371600" cy="1538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142842" y="4477162"/>
            <a:ext cx="2975550" cy="1622305"/>
            <a:chOff x="5244351" y="3998981"/>
            <a:chExt cx="3449186" cy="1798427"/>
          </a:xfrm>
        </p:grpSpPr>
        <p:sp>
          <p:nvSpPr>
            <p:cNvPr id="11" name="Cloud 10"/>
            <p:cNvSpPr/>
            <p:nvPr/>
          </p:nvSpPr>
          <p:spPr>
            <a:xfrm rot="535036">
              <a:off x="5244351" y="3998981"/>
              <a:ext cx="3449186" cy="1798427"/>
            </a:xfrm>
            <a:prstGeom prst="clou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p:cNvPicPr>
              <a:picLocks noChangeAspect="1" noChangeArrowheads="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320578" y="4495800"/>
              <a:ext cx="1078132" cy="79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320194" y="4495800"/>
              <a:ext cx="1078132" cy="79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40817" y="4537824"/>
              <a:ext cx="1078132" cy="79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6639875" y="4464179"/>
            <a:ext cx="2235982" cy="1640815"/>
            <a:chOff x="1200918" y="3962400"/>
            <a:chExt cx="2549042" cy="1828800"/>
          </a:xfrm>
        </p:grpSpPr>
        <p:sp>
          <p:nvSpPr>
            <p:cNvPr id="7" name="Hexagon 6"/>
            <p:cNvSpPr/>
            <p:nvPr/>
          </p:nvSpPr>
          <p:spPr>
            <a:xfrm>
              <a:off x="1200918" y="3962400"/>
              <a:ext cx="2549042" cy="1828800"/>
            </a:xfrm>
            <a:prstGeom prst="hexagon">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descr="D:\Tài liệu soạn bài hương\tư liệu hình ảnh làm ppt\voi.jpg"/>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754495" y="4042783"/>
              <a:ext cx="1461119" cy="14528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4109602" y="1479292"/>
            <a:ext cx="1042555" cy="540208"/>
            <a:chOff x="4232563" y="1495798"/>
            <a:chExt cx="838200" cy="540208"/>
          </a:xfrm>
        </p:grpSpPr>
        <p:sp>
          <p:nvSpPr>
            <p:cNvPr id="15" name="Rectangle 14"/>
            <p:cNvSpPr/>
            <p:nvPr/>
          </p:nvSpPr>
          <p:spPr>
            <a:xfrm>
              <a:off x="4232563" y="1495798"/>
              <a:ext cx="838200" cy="54020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558145" y="1630649"/>
              <a:ext cx="277091" cy="30759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4109602" y="2601272"/>
            <a:ext cx="1148198" cy="576917"/>
            <a:chOff x="4246418" y="2492775"/>
            <a:chExt cx="1011382" cy="540208"/>
          </a:xfrm>
        </p:grpSpPr>
        <p:sp>
          <p:nvSpPr>
            <p:cNvPr id="26" name="Rectangle 25"/>
            <p:cNvSpPr/>
            <p:nvPr/>
          </p:nvSpPr>
          <p:spPr>
            <a:xfrm>
              <a:off x="4246418" y="2492775"/>
              <a:ext cx="1011382" cy="54020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388427" y="2601273"/>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807527" y="2601273"/>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4135576" y="3738468"/>
            <a:ext cx="1046021" cy="689614"/>
            <a:chOff x="4388426" y="3609049"/>
            <a:chExt cx="869373" cy="689614"/>
          </a:xfrm>
        </p:grpSpPr>
        <p:sp>
          <p:nvSpPr>
            <p:cNvPr id="27" name="Rectangle 26"/>
            <p:cNvSpPr/>
            <p:nvPr/>
          </p:nvSpPr>
          <p:spPr>
            <a:xfrm>
              <a:off x="4388426" y="3609049"/>
              <a:ext cx="869373" cy="68961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447308" y="3658131"/>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939145" y="3658131"/>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712275" y="3992465"/>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68" name="Group 7167"/>
          <p:cNvGrpSpPr/>
          <p:nvPr/>
        </p:nvGrpSpPr>
        <p:grpSpPr>
          <a:xfrm>
            <a:off x="4159824" y="5155982"/>
            <a:ext cx="1021773" cy="790116"/>
            <a:chOff x="4388427" y="4905931"/>
            <a:chExt cx="1021773" cy="933859"/>
          </a:xfrm>
        </p:grpSpPr>
        <p:sp>
          <p:nvSpPr>
            <p:cNvPr id="28" name="Rectangle 27"/>
            <p:cNvSpPr/>
            <p:nvPr/>
          </p:nvSpPr>
          <p:spPr>
            <a:xfrm>
              <a:off x="4388427" y="4905931"/>
              <a:ext cx="1021773" cy="93385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495799" y="4966379"/>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937413" y="4967641"/>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492335" y="5374646"/>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946072" y="5389849"/>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171" name="Straight Arrow Connector 7170"/>
          <p:cNvCxnSpPr>
            <a:endCxn id="26" idx="1"/>
          </p:cNvCxnSpPr>
          <p:nvPr/>
        </p:nvCxnSpPr>
        <p:spPr>
          <a:xfrm>
            <a:off x="2286000" y="2362200"/>
            <a:ext cx="1823602" cy="527531"/>
          </a:xfrm>
          <a:prstGeom prst="straightConnector1">
            <a:avLst/>
          </a:prstGeom>
          <a:ln w="571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76" name="Straight Arrow Connector 7175"/>
          <p:cNvCxnSpPr>
            <a:endCxn id="27" idx="1"/>
          </p:cNvCxnSpPr>
          <p:nvPr/>
        </p:nvCxnSpPr>
        <p:spPr>
          <a:xfrm flipV="1">
            <a:off x="2286000" y="4083275"/>
            <a:ext cx="1849576" cy="5649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7178" name="Straight Arrow Connector 7177"/>
          <p:cNvCxnSpPr/>
          <p:nvPr/>
        </p:nvCxnSpPr>
        <p:spPr>
          <a:xfrm flipH="1">
            <a:off x="5131589" y="2601272"/>
            <a:ext cx="1415762" cy="2736454"/>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181" name="Straight Arrow Connector 7180"/>
          <p:cNvCxnSpPr>
            <a:stCxn id="7" idx="3"/>
          </p:cNvCxnSpPr>
          <p:nvPr/>
        </p:nvCxnSpPr>
        <p:spPr>
          <a:xfrm flipH="1" flipV="1">
            <a:off x="4985901" y="1767941"/>
            <a:ext cx="1653974" cy="3516646"/>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45"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457200" y="6096000"/>
            <a:ext cx="609600" cy="609600"/>
          </a:xfrm>
          <a:prstGeom prst="rect">
            <a:avLst/>
          </a:prstGeom>
        </p:spPr>
      </p:pic>
      <p:pic>
        <p:nvPicPr>
          <p:cNvPr id="46" name="reo hò.m4a">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3275734" y="6248400"/>
            <a:ext cx="609600" cy="609600"/>
          </a:xfrm>
          <a:prstGeom prst="rect">
            <a:avLst/>
          </a:prstGeom>
        </p:spPr>
      </p:pic>
      <p:pic>
        <p:nvPicPr>
          <p:cNvPr id="7174" name="Audio 717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8381346"/>
      </p:ext>
    </p:extLst>
  </p:cSld>
  <p:clrMapOvr>
    <a:masterClrMapping/>
  </p:clrMapOvr>
  <mc:AlternateContent xmlns:mc="http://schemas.openxmlformats.org/markup-compatibility/2006" xmlns:p14="http://schemas.microsoft.com/office/powerpoint/2010/main">
    <mc:Choice Requires="p14">
      <p:transition spd="slow" p14:dur="2000" advTm="88972"/>
    </mc:Choice>
    <mc:Fallback xmlns="">
      <p:transition spd="slow" advTm="88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7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670" fill="hold"/>
                                        <p:tgtEl>
                                          <p:spTgt spid="45"/>
                                        </p:tgtEl>
                                      </p:cBhvr>
                                    </p:cmd>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7171"/>
                                        </p:tgtEl>
                                        <p:attrNameLst>
                                          <p:attrName>style.visibility</p:attrName>
                                        </p:attrNameLst>
                                      </p:cBhvr>
                                      <p:to>
                                        <p:strVal val="visible"/>
                                      </p:to>
                                    </p:set>
                                    <p:animEffect transition="in" filter="circle(in)">
                                      <p:cBhvr>
                                        <p:cTn id="23" dur="2000"/>
                                        <p:tgtEl>
                                          <p:spTgt spid="7171"/>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2000" tmFilter="0, 0; .2, .5; .8, .5; 1, 0"/>
                                        <p:tgtEl>
                                          <p:spTgt spid="14"/>
                                        </p:tgtEl>
                                      </p:cBhvr>
                                    </p:animEffect>
                                    <p:animScale>
                                      <p:cBhvr>
                                        <p:cTn id="28" dur="1000" autoRev="1" fill="hold"/>
                                        <p:tgtEl>
                                          <p:spTgt spid="14"/>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7176"/>
                                        </p:tgtEl>
                                        <p:attrNameLst>
                                          <p:attrName>style.visibility</p:attrName>
                                        </p:attrNameLst>
                                      </p:cBhvr>
                                      <p:to>
                                        <p:strVal val="visible"/>
                                      </p:to>
                                    </p:set>
                                    <p:animEffect transition="in" filter="circle(in)">
                                      <p:cBhvr>
                                        <p:cTn id="33" dur="2000"/>
                                        <p:tgtEl>
                                          <p:spTgt spid="7176"/>
                                        </p:tgtEl>
                                      </p:cBhvr>
                                    </p:animEffect>
                                  </p:childTnLst>
                                </p:cTn>
                              </p:par>
                            </p:childTnLst>
                          </p:cTn>
                        </p:par>
                      </p:childTnLst>
                    </p:cTn>
                  </p:par>
                  <p:par>
                    <p:cTn id="34" fill="hold">
                      <p:stCondLst>
                        <p:cond delay="indefinite"/>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13"/>
                                        </p:tgtEl>
                                        <p:attrNameLst>
                                          <p:attrName>r</p:attrName>
                                        </p:attrNameLst>
                                      </p:cBhvr>
                                    </p:animRot>
                                    <p:animRot by="-240000">
                                      <p:cBhvr>
                                        <p:cTn id="38" dur="200" fill="hold">
                                          <p:stCondLst>
                                            <p:cond delay="200"/>
                                          </p:stCondLst>
                                        </p:cTn>
                                        <p:tgtEl>
                                          <p:spTgt spid="13"/>
                                        </p:tgtEl>
                                        <p:attrNameLst>
                                          <p:attrName>r</p:attrName>
                                        </p:attrNameLst>
                                      </p:cBhvr>
                                    </p:animRot>
                                    <p:animRot by="240000">
                                      <p:cBhvr>
                                        <p:cTn id="39" dur="200" fill="hold">
                                          <p:stCondLst>
                                            <p:cond delay="400"/>
                                          </p:stCondLst>
                                        </p:cTn>
                                        <p:tgtEl>
                                          <p:spTgt spid="13"/>
                                        </p:tgtEl>
                                        <p:attrNameLst>
                                          <p:attrName>r</p:attrName>
                                        </p:attrNameLst>
                                      </p:cBhvr>
                                    </p:animRot>
                                    <p:animRot by="-240000">
                                      <p:cBhvr>
                                        <p:cTn id="40" dur="200" fill="hold">
                                          <p:stCondLst>
                                            <p:cond delay="600"/>
                                          </p:stCondLst>
                                        </p:cTn>
                                        <p:tgtEl>
                                          <p:spTgt spid="13"/>
                                        </p:tgtEl>
                                        <p:attrNameLst>
                                          <p:attrName>r</p:attrName>
                                        </p:attrNameLst>
                                      </p:cBhvr>
                                    </p:animRot>
                                    <p:animRot by="120000">
                                      <p:cBhvr>
                                        <p:cTn id="41" dur="200" fill="hold">
                                          <p:stCondLst>
                                            <p:cond delay="800"/>
                                          </p:stCondLst>
                                        </p:cTn>
                                        <p:tgtEl>
                                          <p:spTgt spid="13"/>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7178"/>
                                        </p:tgtEl>
                                        <p:attrNameLst>
                                          <p:attrName>style.visibility</p:attrName>
                                        </p:attrNameLst>
                                      </p:cBhvr>
                                      <p:to>
                                        <p:strVal val="visible"/>
                                      </p:to>
                                    </p:set>
                                    <p:animEffect transition="in" filter="circle(in)">
                                      <p:cBhvr>
                                        <p:cTn id="46" dur="2000"/>
                                        <p:tgtEl>
                                          <p:spTgt spid="7178"/>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2000" tmFilter="0, 0; .2, .5; .8, .5; 1, 0"/>
                                        <p:tgtEl>
                                          <p:spTgt spid="10"/>
                                        </p:tgtEl>
                                      </p:cBhvr>
                                    </p:animEffect>
                                    <p:animScale>
                                      <p:cBhvr>
                                        <p:cTn id="51" dur="1000" autoRev="1" fill="hold"/>
                                        <p:tgtEl>
                                          <p:spTgt spid="10"/>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7181"/>
                                        </p:tgtEl>
                                        <p:attrNameLst>
                                          <p:attrName>style.visibility</p:attrName>
                                        </p:attrNameLst>
                                      </p:cBhvr>
                                      <p:to>
                                        <p:strVal val="visible"/>
                                      </p:to>
                                    </p:set>
                                    <p:animEffect transition="in" filter="circle(in)">
                                      <p:cBhvr>
                                        <p:cTn id="56" dur="2000"/>
                                        <p:tgtEl>
                                          <p:spTgt spid="7181"/>
                                        </p:tgtEl>
                                      </p:cBhvr>
                                    </p:animEffect>
                                  </p:childTnLst>
                                </p:cTn>
                              </p:par>
                            </p:childTnLst>
                          </p:cTn>
                        </p:par>
                        <p:par>
                          <p:cTn id="57" fill="hold">
                            <p:stCondLst>
                              <p:cond delay="2000"/>
                            </p:stCondLst>
                            <p:childTnLst>
                              <p:par>
                                <p:cTn id="58" presetID="1" presetClass="mediacall" presetSubtype="0" fill="hold" nodeType="afterEffect">
                                  <p:stCondLst>
                                    <p:cond delay="0"/>
                                  </p:stCondLst>
                                  <p:childTnLst>
                                    <p:cmd type="call" cmd="playFrom(0.0)">
                                      <p:cBhvr>
                                        <p:cTn id="59" dur="2940"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45"/>
                </p:tgtEl>
              </p:cMediaNode>
            </p:audio>
            <p:audio>
              <p:cMediaNode vol="80000">
                <p:cTn id="61" fill="hold" display="0">
                  <p:stCondLst>
                    <p:cond delay="indefinite"/>
                  </p:stCondLst>
                  <p:endCondLst>
                    <p:cond evt="onStopAudio" delay="0">
                      <p:tgtEl>
                        <p:sldTgt/>
                      </p:tgtEl>
                    </p:cond>
                  </p:endCondLst>
                </p:cTn>
                <p:tgtEl>
                  <p:spTgt spid="46"/>
                </p:tgtEl>
              </p:cMediaNode>
            </p:audio>
            <p:audio isNarration="1">
              <p:cMediaNode vol="80000" showWhenStopped="0">
                <p:cTn id="62" fill="hold" display="0">
                  <p:stCondLst>
                    <p:cond delay="indefinite"/>
                  </p:stCondLst>
                  <p:endCondLst>
                    <p:cond evt="onStopAudio" delay="0">
                      <p:tgtEl>
                        <p:sldTgt/>
                      </p:tgtEl>
                    </p:cond>
                  </p:endCondLst>
                </p:cTn>
                <p:tgtEl>
                  <p:spTgt spid="7174"/>
                </p:tgtEl>
              </p:cMediaNode>
            </p:audio>
          </p:childTnLst>
        </p:cTn>
      </p:par>
    </p:tnLst>
  </p:timing>
  <p:extLst mod="1">
    <p:ext uri="{E180D4A7-C9FB-4DFB-919C-405C955672EB}">
      <p14:showEvtLst xmlns:p14="http://schemas.microsoft.com/office/powerpoint/2010/main">
        <p14:playEvt time="22466" objId="45"/>
        <p14:stopEvt time="30428" objId="45"/>
        <p14:playEvt time="82832" objId="46"/>
        <p14:stopEvt time="86110" objId="4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Tài liệu soạn bài hương\tư liệu hình ảnh làm ppt\phô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1219200"/>
            <a:ext cx="297180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2971800"/>
            <a:ext cx="4114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2133600"/>
            <a:ext cx="3810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6515" y="152400"/>
            <a:ext cx="256748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3928" y="4724400"/>
            <a:ext cx="3985714"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95600" y="3657600"/>
            <a:ext cx="2819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64096" y="2362200"/>
            <a:ext cx="5292008" cy="766465"/>
          </a:xfrm>
          <a:prstGeom prst="rect">
            <a:avLst/>
          </a:prstGeom>
          <a:noFill/>
        </p:spPr>
        <p:txBody>
          <a:bodyPr wrap="none" lIns="91440" tIns="45720" rIns="91440" bIns="4572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BÉ TẬP ĐẾM </a:t>
            </a:r>
            <a:endParaRPr lang="en-US" sz="5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15" name="TextBox 14"/>
          <p:cNvSpPr txBox="1"/>
          <p:nvPr/>
        </p:nvSpPr>
        <p:spPr>
          <a:xfrm>
            <a:off x="1898073" y="304842"/>
            <a:ext cx="5943600" cy="646331"/>
          </a:xfrm>
          <a:prstGeom prst="rect">
            <a:avLst/>
          </a:prstGeom>
          <a:noFill/>
        </p:spPr>
        <p:txBody>
          <a:bodyPr wrap="square" rtlCol="0">
            <a:spAutoFit/>
          </a:bodyPr>
          <a:lstStyle/>
          <a:p>
            <a:pPr algn="ctr"/>
            <a:r>
              <a:rPr lang="en-US" b="1" smtClean="0">
                <a:solidFill>
                  <a:prstClr val="black"/>
                </a:solidFill>
                <a:latin typeface="Times New Roman" pitchFamily="18" charset="0"/>
                <a:cs typeface="Times New Roman" pitchFamily="18" charset="0"/>
              </a:rPr>
              <a:t>ỦY BAN NHÂN DÂN QUẬN LONG BIÊN</a:t>
            </a:r>
          </a:p>
          <a:p>
            <a:pPr algn="ctr"/>
            <a:r>
              <a:rPr lang="en-US" b="1" smtClean="0">
                <a:solidFill>
                  <a:prstClr val="black"/>
                </a:solidFill>
                <a:latin typeface="Times New Roman" pitchFamily="18" charset="0"/>
                <a:cs typeface="Times New Roman" pitchFamily="18" charset="0"/>
              </a:rPr>
              <a:t>TRƯỜNG MẦM NON ĐỨC GIANG</a:t>
            </a:r>
            <a:endParaRPr lang="en-US" b="1">
              <a:solidFill>
                <a:prstClr val="black"/>
              </a:solidFill>
              <a:latin typeface="Times New Roman" pitchFamily="18" charset="0"/>
              <a:cs typeface="Times New Roman" pitchFamily="18" charset="0"/>
            </a:endParaRPr>
          </a:p>
        </p:txBody>
      </p:sp>
      <p:pic>
        <p:nvPicPr>
          <p:cNvPr id="4106"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25613" y="273814"/>
            <a:ext cx="865187"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4321" y="3264108"/>
            <a:ext cx="8388350" cy="507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61175704"/>
      </p:ext>
    </p:extLst>
  </p:cSld>
  <p:clrMapOvr>
    <a:masterClrMapping/>
  </p:clrMapOvr>
  <mc:AlternateContent xmlns:mc="http://schemas.openxmlformats.org/markup-compatibility/2006" xmlns:p14="http://schemas.microsoft.com/office/powerpoint/2010/main">
    <mc:Choice Requires="p14">
      <p:transition spd="slow" p14:dur="2000" advTm="1898"/>
    </mc:Choice>
    <mc:Fallback xmlns="">
      <p:transition spd="slow" advTm="1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Tài liệu soạn bài hương\tư liệu hình ảnh làm ppt\z3207691565250_9aa5dea1197fb57cb1ed8fa5061f93f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781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61597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2.9|3"/>
</p:tagLst>
</file>

<file path=ppt/tags/tag2.xml><?xml version="1.0" encoding="utf-8"?>
<p:tagLst xmlns:a="http://schemas.openxmlformats.org/drawingml/2006/main" xmlns:r="http://schemas.openxmlformats.org/officeDocument/2006/relationships" xmlns:p="http://schemas.openxmlformats.org/presentationml/2006/main">
  <p:tag name="TIMING" val="|7.4|3.6|5|14.8|2.1|1.7|2|2.1|13.8"/>
</p:tagLst>
</file>

<file path=ppt/tags/tag3.xml><?xml version="1.0" encoding="utf-8"?>
<p:tagLst xmlns:a="http://schemas.openxmlformats.org/drawingml/2006/main" xmlns:r="http://schemas.openxmlformats.org/officeDocument/2006/relationships" xmlns:p="http://schemas.openxmlformats.org/presentationml/2006/main">
  <p:tag name="TIMING" val="|8.9|3.4|5.1|15.9|1.7|1.6|2.8|6"/>
</p:tagLst>
</file>

<file path=ppt/tags/tag4.xml><?xml version="1.0" encoding="utf-8"?>
<p:tagLst xmlns:a="http://schemas.openxmlformats.org/drawingml/2006/main" xmlns:r="http://schemas.openxmlformats.org/officeDocument/2006/relationships" xmlns:p="http://schemas.openxmlformats.org/presentationml/2006/main">
  <p:tag name="TIMING" val="|7.7|4|5.1|18.3|1.7|1.8|2.1|2.2|7.4"/>
</p:tagLst>
</file>

<file path=ppt/tags/tag5.xml><?xml version="1.0" encoding="utf-8"?>
<p:tagLst xmlns:a="http://schemas.openxmlformats.org/drawingml/2006/main" xmlns:r="http://schemas.openxmlformats.org/officeDocument/2006/relationships" xmlns:p="http://schemas.openxmlformats.org/presentationml/2006/main">
  <p:tag name="TIMING" val="|22.4|17.3|8.5|3|5.9|4|4.9|4.4|9.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2420</TotalTime>
  <Words>443</Words>
  <Application>Microsoft Office PowerPoint</Application>
  <PresentationFormat>On-screen Show (4:3)</PresentationFormat>
  <Paragraphs>40</Paragraphs>
  <Slides>11</Slides>
  <Notes>2</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dc:creator>
  <cp:lastModifiedBy>Admin</cp:lastModifiedBy>
  <cp:revision>150</cp:revision>
  <dcterms:created xsi:type="dcterms:W3CDTF">2006-08-16T00:00:00Z</dcterms:created>
  <dcterms:modified xsi:type="dcterms:W3CDTF">2022-03-21T13:57:30Z</dcterms:modified>
</cp:coreProperties>
</file>