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8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3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0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6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6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7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25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11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4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2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35C6C-CE6F-42C9-B393-446582820FC2}" type="datetimeFigureOut">
              <a:rPr lang="en-US" smtClean="0"/>
              <a:t>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2E148-CED5-4276-ADDF-9E1AA70C5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7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68" y="714136"/>
            <a:ext cx="1115912" cy="1037439"/>
          </a:xfrm>
          <a:prstGeom prst="rect">
            <a:avLst/>
          </a:prstGeom>
        </p:spPr>
      </p:pic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2970948" y="792684"/>
            <a:ext cx="6337300" cy="72059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.VnAvant"/>
              </a:rPr>
              <a:t>UBND QUẬN LONG </a:t>
            </a:r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eim new roman"/>
              </a:rPr>
              <a:t>BIÊN</a:t>
            </a:r>
          </a:p>
          <a:p>
            <a:pPr algn="ctr"/>
            <a:r>
              <a:rPr lang="en-US" sz="36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eim new roman"/>
              </a:rPr>
              <a:t>TRƯỜNG MẦM NON ĐỨC GIANG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2060"/>
              </a:solidFill>
              <a:latin typeface="Teim new roman"/>
            </a:endParaRPr>
          </a:p>
        </p:txBody>
      </p:sp>
      <p:sp>
        <p:nvSpPr>
          <p:cNvPr id="5" name="WordArt 35"/>
          <p:cNvSpPr>
            <a:spLocks noChangeArrowheads="1" noChangeShapeType="1" noTextEdit="1"/>
          </p:cNvSpPr>
          <p:nvPr/>
        </p:nvSpPr>
        <p:spPr bwMode="auto">
          <a:xfrm>
            <a:off x="916782" y="2887787"/>
            <a:ext cx="10358435" cy="871581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400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 tài: Dạy trẻ nhận biết chữ số 0, ý nghĩa chữ số 0</a:t>
            </a:r>
            <a:endParaRPr lang="en-US" sz="4400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5"/>
          <p:cNvSpPr txBox="1">
            <a:spLocks noChangeArrowheads="1"/>
          </p:cNvSpPr>
          <p:nvPr/>
        </p:nvSpPr>
        <p:spPr bwMode="auto">
          <a:xfrm>
            <a:off x="4278518" y="3916564"/>
            <a:ext cx="451591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GV : Lương Thị Thu Hiền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smtClean="0">
                <a:solidFill>
                  <a:srgbClr val="FF0000"/>
                </a:solidFill>
                <a:latin typeface=" tiems newroman"/>
              </a:rPr>
              <a:t>Lứa tuổi : Mẫu giáo lớn </a:t>
            </a:r>
          </a:p>
        </p:txBody>
      </p:sp>
      <p:sp>
        <p:nvSpPr>
          <p:cNvPr id="7" name="WordArt 33"/>
          <p:cNvSpPr>
            <a:spLocks noChangeArrowheads="1" noChangeShapeType="1" noTextEdit="1"/>
          </p:cNvSpPr>
          <p:nvPr/>
        </p:nvSpPr>
        <p:spPr bwMode="auto">
          <a:xfrm>
            <a:off x="1923003" y="2015090"/>
            <a:ext cx="8269165" cy="2145791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99999"/>
              </a:avLst>
            </a:prstTxWarp>
          </a:bodyPr>
          <a:lstStyle/>
          <a:p>
            <a:pPr algn="ctr">
              <a:buFontTx/>
              <a:buNone/>
            </a:pPr>
            <a:r>
              <a:rPr lang="en-US" sz="4800" b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án: Lĩnh vực phát triển nhận thức</a:t>
            </a:r>
            <a:endParaRPr lang="en-US" sz="48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2010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CFEF9"/>
              </a:clrFrom>
              <a:clrTo>
                <a:srgbClr val="FCFE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11" y="219870"/>
            <a:ext cx="7016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566863" y="1016529"/>
            <a:ext cx="8296275" cy="484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100" b="1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Kiến thức:</a:t>
            </a:r>
            <a:endParaRPr lang="en-US" altLang="en-US" sz="2100">
              <a:solidFill>
                <a:srgbClr val="160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nhận biết được chữ số 0, nhận biết được vị trí của chữ số 0 trong dãy số  từ 0 - 10</a:t>
            </a:r>
          </a:p>
          <a:p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Biết ý nghĩa của chữ số 0</a:t>
            </a:r>
          </a:p>
          <a:p>
            <a:endParaRPr lang="en-US" altLang="en-US" sz="2100" b="1" smtClean="0">
              <a:solidFill>
                <a:srgbClr val="1608D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100" b="1" smtClean="0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Kỹ năng</a:t>
            </a:r>
            <a:r>
              <a:rPr lang="en-US" altLang="en-US" sz="2100" b="1" smtClean="0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 kỹ năng quan sát, ghi nhớ.</a:t>
            </a:r>
          </a:p>
          <a:p>
            <a:r>
              <a:rPr lang="en-US" sz="24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Rèn </a:t>
            </a:r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 năng so sánh, diễn đạt và sử dụng từ ngữ toán học.</a:t>
            </a:r>
          </a:p>
          <a:p>
            <a:endParaRPr lang="en-US" altLang="en-US" sz="2100" b="1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100" b="1" smtClean="0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3.Thái </a:t>
            </a:r>
            <a:r>
              <a:rPr lang="en-US" altLang="en-US" sz="2100" b="1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100" b="1" smtClean="0">
                <a:solidFill>
                  <a:srgbClr val="1608D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Trẻ hào hứng tham gia hoạt động</a:t>
            </a:r>
            <a:endParaRPr lang="en-US" alt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5651" y="308643"/>
            <a:ext cx="447430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-  yêu cầu</a:t>
            </a:r>
          </a:p>
        </p:txBody>
      </p:sp>
    </p:spTree>
    <p:extLst>
      <p:ext uri="{BB962C8B-B14F-4D97-AF65-F5344CB8AC3E}">
        <p14:creationId xmlns:p14="http://schemas.microsoft.com/office/powerpoint/2010/main" val="429078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CFEF9"/>
              </a:clrFrom>
              <a:clrTo>
                <a:srgbClr val="FCFE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11" y="207170"/>
            <a:ext cx="7016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421063" y="1039813"/>
            <a:ext cx="68405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1: Ôn </a:t>
            </a:r>
            <a:r>
              <a:rPr lang="en-US" altLang="en-US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đếm và nhận biết chữ số trong phạm vi 10</a:t>
            </a:r>
            <a:endParaRPr lang="en-US" alt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4822031" y="2527300"/>
            <a:ext cx="4038600" cy="533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Trß ch¬i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3708400" y="3670301"/>
            <a:ext cx="6654800" cy="14859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009900"/>
              </a:contourClr>
            </a:sp3d>
          </a:bodyPr>
          <a:lstStyle/>
          <a:p>
            <a:pPr algn="ctr"/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009900">
                    <a:alpha val="98822"/>
                  </a:srgbClr>
                </a:solidFill>
                <a:latin typeface=" tiems newroman"/>
              </a:rPr>
              <a:t>Bé nhanh bé đúng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009900">
                  <a:alpha val="98822"/>
                </a:srgbClr>
              </a:solidFill>
              <a:latin typeface=" tiems newroman"/>
            </a:endParaRPr>
          </a:p>
        </p:txBody>
      </p:sp>
    </p:spTree>
    <p:extLst>
      <p:ext uri="{BB962C8B-B14F-4D97-AF65-F5344CB8AC3E}">
        <p14:creationId xmlns:p14="http://schemas.microsoft.com/office/powerpoint/2010/main" val="260482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12"/>
          <p:cNvSpPr txBox="1">
            <a:spLocks noChangeArrowheads="1"/>
          </p:cNvSpPr>
          <p:nvPr/>
        </p:nvSpPr>
        <p:spPr bwMode="auto">
          <a:xfrm>
            <a:off x="3213100" y="685742"/>
            <a:ext cx="75787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smtClean="0">
                <a:solidFill>
                  <a:srgbClr val="2A0BE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Bé đếm số lượng các nhóm đồ vật và chọn chữ số tương ứng</a:t>
            </a:r>
            <a:endParaRPr lang="en-US" altLang="en-US" b="1">
              <a:solidFill>
                <a:srgbClr val="2A0BE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utoShape 16"/>
          <p:cNvSpPr>
            <a:spLocks noChangeArrowheads="1"/>
          </p:cNvSpPr>
          <p:nvPr/>
        </p:nvSpPr>
        <p:spPr bwMode="auto">
          <a:xfrm>
            <a:off x="2286000" y="468993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7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5137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190500"/>
            <a:ext cx="53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27" y="2698750"/>
            <a:ext cx="1052512" cy="1536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344" y="2688769"/>
            <a:ext cx="1052512" cy="15367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516" y="2698750"/>
            <a:ext cx="1052512" cy="15367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733" y="2698750"/>
            <a:ext cx="1052512" cy="15367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60" y="2698750"/>
            <a:ext cx="1052512" cy="15367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387" y="2688769"/>
            <a:ext cx="1052512" cy="1536700"/>
          </a:xfrm>
          <a:prstGeom prst="rect">
            <a:avLst/>
          </a:prstGeom>
        </p:spPr>
      </p:pic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4828145" y="468993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375148" y="468993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5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57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4.44444E-6 L 0.35091 -0.30115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9" y="-1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41" grpId="0" animBg="1"/>
      <p:bldP spid="41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1" name="AutoShape 16"/>
          <p:cNvSpPr>
            <a:spLocks noChangeArrowheads="1"/>
          </p:cNvSpPr>
          <p:nvPr/>
        </p:nvSpPr>
        <p:spPr bwMode="auto">
          <a:xfrm>
            <a:off x="2350885" y="3823883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8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5137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1" y="76200"/>
            <a:ext cx="53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4893030" y="3823883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7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440033" y="3823883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5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736" y="0"/>
            <a:ext cx="2360579" cy="27432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621" y="1156245"/>
            <a:ext cx="2360579" cy="27432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257" y="22860"/>
            <a:ext cx="2360579" cy="27432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715" y="15239"/>
            <a:ext cx="2360579" cy="27432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491" y="1156245"/>
            <a:ext cx="2360579" cy="27432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373" y="1171484"/>
            <a:ext cx="2360579" cy="27432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43" y="1156245"/>
            <a:ext cx="2360579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7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24" grpId="0" animBg="1"/>
      <p:bldP spid="25" grpId="0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1" name="AutoShape 16"/>
          <p:cNvSpPr>
            <a:spLocks noChangeArrowheads="1"/>
          </p:cNvSpPr>
          <p:nvPr/>
        </p:nvSpPr>
        <p:spPr bwMode="auto">
          <a:xfrm>
            <a:off x="2381365" y="3823883"/>
            <a:ext cx="1443875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8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5137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1" y="76200"/>
            <a:ext cx="53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4923510" y="3823883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6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440033" y="3823883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9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599924" y="831335"/>
            <a:ext cx="1839245" cy="183924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2458535" y="770357"/>
            <a:ext cx="1932918" cy="193291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4466549" y="734833"/>
            <a:ext cx="1958946" cy="195894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6620167" y="830077"/>
            <a:ext cx="1841763" cy="184176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602404" y="1490679"/>
            <a:ext cx="1851798" cy="185179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2522066" y="1416643"/>
            <a:ext cx="1966933" cy="19669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4602116" y="1439226"/>
            <a:ext cx="1960869" cy="196086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269151">
            <a:off x="6630165" y="1484577"/>
            <a:ext cx="1892399" cy="189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2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44444E-6 L 0.52903 -0.3724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45" y="-1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078" y="0"/>
            <a:ext cx="12192000" cy="6858000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1" y="76200"/>
            <a:ext cx="53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5345740" y="458885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Teim new roman"/>
                <a:cs typeface="Arial" panose="020B0604020202020204" pitchFamily="34" charset="0"/>
              </a:rPr>
              <a:t>9</a:t>
            </a:r>
            <a:endParaRPr lang="en-US" altLang="en-US" sz="7200" b="1">
              <a:solidFill>
                <a:srgbClr val="0000FF"/>
              </a:solidFill>
              <a:latin typeface="Teim new roman"/>
              <a:cs typeface="Arial" panose="020B0604020202020204" pitchFamily="34" charset="0"/>
            </a:endParaRPr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3032759" y="458885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8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720311" y="4588850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 tiems newroman"/>
                <a:cs typeface="Arial" panose="020B0604020202020204" pitchFamily="34" charset="0"/>
              </a:rPr>
              <a:t>10</a:t>
            </a:r>
            <a:endParaRPr lang="en-US" altLang="en-US" sz="7200" b="1">
              <a:solidFill>
                <a:srgbClr val="0000FF"/>
              </a:solidFill>
              <a:latin typeface=" tiems newroman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712" y="957336"/>
            <a:ext cx="1356327" cy="146471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883" y="957336"/>
            <a:ext cx="1356327" cy="146471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652" y="990600"/>
            <a:ext cx="1356327" cy="146471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22" y="957336"/>
            <a:ext cx="1356327" cy="146471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756" y="2762363"/>
            <a:ext cx="1356327" cy="146471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883" y="2792257"/>
            <a:ext cx="1356327" cy="146471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491" y="2785517"/>
            <a:ext cx="1356327" cy="146471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285" y="2792257"/>
            <a:ext cx="1356327" cy="146471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9776" y="2750494"/>
            <a:ext cx="1356327" cy="146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70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4" grpId="1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337290" y="1314349"/>
            <a:ext cx="1637351" cy="1637351"/>
          </a:xfrm>
          <a:prstGeom prst="rect">
            <a:avLst/>
          </a:prstGeom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21" y="76200"/>
            <a:ext cx="53181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AutoShape 16"/>
          <p:cNvSpPr>
            <a:spLocks noChangeArrowheads="1"/>
          </p:cNvSpPr>
          <p:nvPr/>
        </p:nvSpPr>
        <p:spPr bwMode="auto">
          <a:xfrm>
            <a:off x="4722077" y="4222874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 tiems newroman"/>
                <a:cs typeface="Arial" panose="020B0604020202020204" pitchFamily="34" charset="0"/>
              </a:rPr>
              <a:t>10</a:t>
            </a:r>
            <a:endParaRPr lang="en-US" altLang="en-US" sz="7200" b="1">
              <a:solidFill>
                <a:srgbClr val="0000FF"/>
              </a:solidFill>
              <a:latin typeface=" tiems newroman"/>
              <a:cs typeface="Arial" panose="020B0604020202020204" pitchFamily="34" charset="0"/>
            </a:endParaRPr>
          </a:p>
        </p:txBody>
      </p:sp>
      <p:sp>
        <p:nvSpPr>
          <p:cNvPr id="24" name="AutoShape 16"/>
          <p:cNvSpPr>
            <a:spLocks noChangeArrowheads="1"/>
          </p:cNvSpPr>
          <p:nvPr/>
        </p:nvSpPr>
        <p:spPr bwMode="auto">
          <a:xfrm>
            <a:off x="2409096" y="4222874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6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16"/>
          <p:cNvSpPr>
            <a:spLocks noChangeArrowheads="1"/>
          </p:cNvSpPr>
          <p:nvPr/>
        </p:nvSpPr>
        <p:spPr bwMode="auto">
          <a:xfrm>
            <a:off x="7096648" y="4222874"/>
            <a:ext cx="1600200" cy="1516739"/>
          </a:xfrm>
          <a:prstGeom prst="star24">
            <a:avLst>
              <a:gd name="adj" fmla="val 37500"/>
            </a:avLst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smtClean="0">
                <a:solidFill>
                  <a:srgbClr val="0000FF"/>
                </a:solidFill>
                <a:latin typeface=".VnAvant" panose="020B7200000000000000" pitchFamily="34" charset="0"/>
                <a:cs typeface="Arial" panose="020B0604020202020204" pitchFamily="34" charset="0"/>
              </a:rPr>
              <a:t>7</a:t>
            </a:r>
            <a:endParaRPr lang="en-US" altLang="en-US" sz="7200" b="1">
              <a:solidFill>
                <a:srgbClr val="0000FF"/>
              </a:solidFill>
              <a:latin typeface=".VnAvant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1259333" y="1371548"/>
            <a:ext cx="1637351" cy="163735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2231707" y="1333389"/>
            <a:ext cx="1637351" cy="163735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3258718" y="1333471"/>
            <a:ext cx="1637351" cy="1637351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4285727" y="1371550"/>
            <a:ext cx="1637351" cy="163735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5207771" y="1371549"/>
            <a:ext cx="1637351" cy="163735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6129814" y="1409629"/>
            <a:ext cx="1637351" cy="163735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7051857" y="1447710"/>
            <a:ext cx="1637351" cy="1637351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7973900" y="1428669"/>
            <a:ext cx="1637351" cy="163735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14574">
            <a:off x="8778135" y="1497271"/>
            <a:ext cx="1637351" cy="163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4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11111E-6 L -0.00026 -0.1858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129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 tiems newroman</vt:lpstr>
      <vt:lpstr>.VnAvant</vt:lpstr>
      <vt:lpstr>.VnTime</vt:lpstr>
      <vt:lpstr>Arial</vt:lpstr>
      <vt:lpstr>Calibri</vt:lpstr>
      <vt:lpstr>Calibri Light</vt:lpstr>
      <vt:lpstr>Teim new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Ghostviet</dc:creator>
  <cp:lastModifiedBy>Ghostviet</cp:lastModifiedBy>
  <cp:revision>11</cp:revision>
  <dcterms:created xsi:type="dcterms:W3CDTF">2022-03-09T03:09:03Z</dcterms:created>
  <dcterms:modified xsi:type="dcterms:W3CDTF">2022-03-10T08:52:53Z</dcterms:modified>
</cp:coreProperties>
</file>