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76" r:id="rId3"/>
    <p:sldId id="267" r:id="rId4"/>
    <p:sldId id="294" r:id="rId5"/>
    <p:sldId id="290" r:id="rId6"/>
    <p:sldId id="278" r:id="rId7"/>
    <p:sldId id="257" r:id="rId8"/>
    <p:sldId id="279" r:id="rId9"/>
    <p:sldId id="270" r:id="rId10"/>
    <p:sldId id="274" r:id="rId11"/>
    <p:sldId id="291" r:id="rId12"/>
    <p:sldId id="293" r:id="rId13"/>
    <p:sldId id="292" r:id="rId14"/>
    <p:sldId id="283" r:id="rId15"/>
    <p:sldId id="259" r:id="rId16"/>
    <p:sldId id="261" r:id="rId17"/>
    <p:sldId id="263" r:id="rId18"/>
    <p:sldId id="264" r:id="rId19"/>
    <p:sldId id="266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4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16212-890C-42F9-9452-CB5E3CB7B27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42DFD-2688-4333-A3E0-9DA419994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9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42DFD-2688-4333-A3E0-9DA419994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83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42DFD-2688-4333-A3E0-9DA419994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16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42DFD-2688-4333-A3E0-9DA419994D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5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42DFD-2688-4333-A3E0-9DA419994D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8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42DFD-2688-4333-A3E0-9DA419994D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8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42DFD-2688-4333-A3E0-9DA419994D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33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3863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0100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6492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3226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7424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2633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3795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791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8848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258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0012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0421-BEB3-4430-815F-9CE165BA9763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6224-30B1-4CF9-8003-6017D1088B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2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8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599" y="105163"/>
            <a:ext cx="5791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MẦM NON ĐỨC GIANG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199" y="2514601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3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3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0184" y="1596517"/>
            <a:ext cx="86440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7700" y="6396336"/>
            <a:ext cx="3695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07" y="600873"/>
            <a:ext cx="713186" cy="72869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S ÁNH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051694"/>
              </p:ext>
            </p:extLst>
          </p:nvPr>
        </p:nvGraphicFramePr>
        <p:xfrm>
          <a:off x="-208280" y="6492240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31" y="917084"/>
            <a:ext cx="6086007" cy="5934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0"/>
          <a:stretch/>
        </p:blipFill>
        <p:spPr>
          <a:xfrm>
            <a:off x="6019801" y="917084"/>
            <a:ext cx="6172199" cy="5940916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051694"/>
              </p:ext>
            </p:extLst>
          </p:nvPr>
        </p:nvGraphicFramePr>
        <p:xfrm>
          <a:off x="-208280" y="6492240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31" y="917084"/>
            <a:ext cx="6086007" cy="5934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0"/>
          <a:stretch/>
        </p:blipFill>
        <p:spPr>
          <a:xfrm>
            <a:off x="6019801" y="917084"/>
            <a:ext cx="6172199" cy="5940916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2772617">
            <a:off x="2880664" y="1768793"/>
            <a:ext cx="244892" cy="9336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2772617">
            <a:off x="8966670" y="2002017"/>
            <a:ext cx="244892" cy="9336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71600" y="64008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6400800"/>
            <a:ext cx="3200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537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051694"/>
              </p:ext>
            </p:extLst>
          </p:nvPr>
        </p:nvGraphicFramePr>
        <p:xfrm>
          <a:off x="-208280" y="6492240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31" y="917084"/>
            <a:ext cx="6086007" cy="5934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0"/>
          <a:stretch/>
        </p:blipFill>
        <p:spPr>
          <a:xfrm>
            <a:off x="6019801" y="917084"/>
            <a:ext cx="6172199" cy="5940916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2772617">
            <a:off x="2880664" y="1768793"/>
            <a:ext cx="244892" cy="9336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2772617">
            <a:off x="8966670" y="2002017"/>
            <a:ext cx="244892" cy="9336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64008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400" y="64008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0562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051694"/>
              </p:ext>
            </p:extLst>
          </p:nvPr>
        </p:nvGraphicFramePr>
        <p:xfrm>
          <a:off x="-208280" y="6492240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31" y="917084"/>
            <a:ext cx="6086007" cy="5934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0"/>
          <a:stretch/>
        </p:blipFill>
        <p:spPr>
          <a:xfrm>
            <a:off x="6019801" y="917084"/>
            <a:ext cx="6172199" cy="5940916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2772617">
            <a:off x="2880664" y="1768793"/>
            <a:ext cx="244892" cy="9336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2772617">
            <a:off x="8966670" y="2002017"/>
            <a:ext cx="244892" cy="9336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86200" y="6390089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3527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775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1951672"/>
            <a:ext cx="6705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=&gt; 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04163" y="762000"/>
            <a:ext cx="3685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5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265572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09800" y="2001188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RỘNG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 SỐ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VẬT KHÁC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8200" y="6152122"/>
            <a:ext cx="33288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2485" y="-594"/>
            <a:ext cx="12214485" cy="6858594"/>
            <a:chOff x="-22485" y="-594"/>
            <a:chExt cx="12214485" cy="6860602"/>
          </a:xfrm>
        </p:grpSpPr>
        <p:pic>
          <p:nvPicPr>
            <p:cNvPr id="2" name="Picture 1" descr="14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3317" y="0"/>
              <a:ext cx="8763000" cy="6858000"/>
            </a:xfrm>
            <a:prstGeom prst="rect">
              <a:avLst/>
            </a:prstGeom>
          </p:spPr>
        </p:pic>
        <p:pic>
          <p:nvPicPr>
            <p:cNvPr id="6" name="Picture 5" descr="14.jpg"/>
            <p:cNvPicPr>
              <a:picLocks noChangeAspect="1"/>
            </p:cNvPicPr>
            <p:nvPr/>
          </p:nvPicPr>
          <p:blipFill rotWithShape="1">
            <a:blip r:embed="rId2"/>
            <a:srcRect l="85246"/>
            <a:stretch/>
          </p:blipFill>
          <p:spPr>
            <a:xfrm>
              <a:off x="10466317" y="2008"/>
              <a:ext cx="1725683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485" y="-594"/>
              <a:ext cx="1725802" cy="6858594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26876" y="6212673"/>
            <a:ext cx="3255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5900" y="6138515"/>
            <a:ext cx="19002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Vịt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32688"/>
            <a:ext cx="12791419" cy="6890688"/>
            <a:chOff x="-228600" y="-47679"/>
            <a:chExt cx="12791419" cy="6905679"/>
          </a:xfrm>
        </p:grpSpPr>
        <p:pic>
          <p:nvPicPr>
            <p:cNvPr id="2" name="Picture 1" descr="15.jpg"/>
            <p:cNvPicPr>
              <a:picLocks noChangeAspect="1"/>
            </p:cNvPicPr>
            <p:nvPr/>
          </p:nvPicPr>
          <p:blipFill rotWithShape="1">
            <a:blip r:embed="rId2"/>
            <a:srcRect t="3060" b="11383"/>
            <a:stretch/>
          </p:blipFill>
          <p:spPr>
            <a:xfrm>
              <a:off x="1472971" y="-32689"/>
              <a:ext cx="9278724" cy="6890688"/>
            </a:xfrm>
            <a:prstGeom prst="rect">
              <a:avLst/>
            </a:prstGeom>
          </p:spPr>
        </p:pic>
        <p:pic>
          <p:nvPicPr>
            <p:cNvPr id="4" name="Picture 3" descr="15.jpg"/>
            <p:cNvPicPr>
              <a:picLocks noChangeAspect="1"/>
            </p:cNvPicPr>
            <p:nvPr/>
          </p:nvPicPr>
          <p:blipFill rotWithShape="1">
            <a:blip r:embed="rId2"/>
            <a:srcRect l="80481" t="3060" b="11383"/>
            <a:stretch/>
          </p:blipFill>
          <p:spPr>
            <a:xfrm>
              <a:off x="10751695" y="-47679"/>
              <a:ext cx="1811124" cy="68790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8600" y="-14991"/>
              <a:ext cx="1810669" cy="687299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45900" y="614422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0" y="6126380"/>
            <a:ext cx="21355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33728" y="-18737"/>
            <a:ext cx="12218233" cy="6895474"/>
            <a:chOff x="-26233" y="-11242"/>
            <a:chExt cx="12218233" cy="6895474"/>
          </a:xfrm>
        </p:grpSpPr>
        <p:pic>
          <p:nvPicPr>
            <p:cNvPr id="3" name="Picture 2" descr="16.png"/>
            <p:cNvPicPr>
              <a:picLocks noChangeAspect="1"/>
            </p:cNvPicPr>
            <p:nvPr/>
          </p:nvPicPr>
          <p:blipFill rotWithShape="1">
            <a:blip r:embed="rId2"/>
            <a:srcRect b="11111"/>
            <a:stretch/>
          </p:blipFill>
          <p:spPr>
            <a:xfrm>
              <a:off x="1524000" y="1"/>
              <a:ext cx="9144000" cy="6865494"/>
            </a:xfrm>
            <a:prstGeom prst="rect">
              <a:avLst/>
            </a:prstGeom>
          </p:spPr>
        </p:pic>
        <p:pic>
          <p:nvPicPr>
            <p:cNvPr id="5" name="Picture 4" descr="16.png"/>
            <p:cNvPicPr>
              <a:picLocks noChangeAspect="1"/>
            </p:cNvPicPr>
            <p:nvPr/>
          </p:nvPicPr>
          <p:blipFill rotWithShape="1">
            <a:blip r:embed="rId2"/>
            <a:srcRect r="95276"/>
            <a:stretch/>
          </p:blipFill>
          <p:spPr>
            <a:xfrm>
              <a:off x="-26233" y="1"/>
              <a:ext cx="407234" cy="6880484"/>
            </a:xfrm>
            <a:prstGeom prst="rect">
              <a:avLst/>
            </a:prstGeom>
          </p:spPr>
        </p:pic>
        <p:pic>
          <p:nvPicPr>
            <p:cNvPr id="7" name="Picture 6" descr="16.png"/>
            <p:cNvPicPr>
              <a:picLocks noChangeAspect="1"/>
            </p:cNvPicPr>
            <p:nvPr/>
          </p:nvPicPr>
          <p:blipFill rotWithShape="1">
            <a:blip r:embed="rId2"/>
            <a:srcRect l="97479" b="11111"/>
            <a:stretch/>
          </p:blipFill>
          <p:spPr>
            <a:xfrm>
              <a:off x="10668000" y="-11242"/>
              <a:ext cx="358229" cy="6876737"/>
            </a:xfrm>
            <a:prstGeom prst="rect">
              <a:avLst/>
            </a:prstGeom>
          </p:spPr>
        </p:pic>
        <p:pic>
          <p:nvPicPr>
            <p:cNvPr id="8" name="Picture 7" descr="16.png"/>
            <p:cNvPicPr>
              <a:picLocks noChangeAspect="1"/>
            </p:cNvPicPr>
            <p:nvPr/>
          </p:nvPicPr>
          <p:blipFill rotWithShape="1">
            <a:blip r:embed="rId2"/>
            <a:srcRect r="95276"/>
            <a:stretch/>
          </p:blipFill>
          <p:spPr>
            <a:xfrm>
              <a:off x="760749" y="3748"/>
              <a:ext cx="407234" cy="6880484"/>
            </a:xfrm>
            <a:prstGeom prst="rect">
              <a:avLst/>
            </a:prstGeom>
          </p:spPr>
        </p:pic>
        <p:pic>
          <p:nvPicPr>
            <p:cNvPr id="9" name="Picture 8" descr="16.png"/>
            <p:cNvPicPr>
              <a:picLocks noChangeAspect="1"/>
            </p:cNvPicPr>
            <p:nvPr/>
          </p:nvPicPr>
          <p:blipFill rotWithShape="1">
            <a:blip r:embed="rId2"/>
            <a:srcRect r="95276"/>
            <a:stretch/>
          </p:blipFill>
          <p:spPr>
            <a:xfrm>
              <a:off x="1167983" y="-11242"/>
              <a:ext cx="407234" cy="6880484"/>
            </a:xfrm>
            <a:prstGeom prst="rect">
              <a:avLst/>
            </a:prstGeom>
          </p:spPr>
        </p:pic>
        <p:pic>
          <p:nvPicPr>
            <p:cNvPr id="10" name="Picture 9" descr="16.png"/>
            <p:cNvPicPr>
              <a:picLocks noChangeAspect="1"/>
            </p:cNvPicPr>
            <p:nvPr/>
          </p:nvPicPr>
          <p:blipFill rotWithShape="1">
            <a:blip r:embed="rId2"/>
            <a:srcRect r="95276"/>
            <a:stretch/>
          </p:blipFill>
          <p:spPr>
            <a:xfrm>
              <a:off x="379124" y="-11242"/>
              <a:ext cx="407234" cy="6880484"/>
            </a:xfrm>
            <a:prstGeom prst="rect">
              <a:avLst/>
            </a:prstGeom>
          </p:spPr>
        </p:pic>
        <p:pic>
          <p:nvPicPr>
            <p:cNvPr id="11" name="Picture 10" descr="16.png"/>
            <p:cNvPicPr>
              <a:picLocks noChangeAspect="1"/>
            </p:cNvPicPr>
            <p:nvPr/>
          </p:nvPicPr>
          <p:blipFill rotWithShape="1">
            <a:blip r:embed="rId2"/>
            <a:srcRect l="97479" b="11111"/>
            <a:stretch/>
          </p:blipFill>
          <p:spPr>
            <a:xfrm>
              <a:off x="11024017" y="-9369"/>
              <a:ext cx="358229" cy="6876737"/>
            </a:xfrm>
            <a:prstGeom prst="rect">
              <a:avLst/>
            </a:prstGeom>
          </p:spPr>
        </p:pic>
        <p:pic>
          <p:nvPicPr>
            <p:cNvPr id="12" name="Picture 11" descr="16.png"/>
            <p:cNvPicPr>
              <a:picLocks noChangeAspect="1"/>
            </p:cNvPicPr>
            <p:nvPr/>
          </p:nvPicPr>
          <p:blipFill rotWithShape="1">
            <a:blip r:embed="rId2"/>
            <a:srcRect l="97479" b="11111"/>
            <a:stretch/>
          </p:blipFill>
          <p:spPr>
            <a:xfrm>
              <a:off x="11380034" y="3748"/>
              <a:ext cx="358229" cy="6876737"/>
            </a:xfrm>
            <a:prstGeom prst="rect">
              <a:avLst/>
            </a:prstGeom>
          </p:spPr>
        </p:pic>
        <p:pic>
          <p:nvPicPr>
            <p:cNvPr id="13" name="Picture 12" descr="16.png"/>
            <p:cNvPicPr>
              <a:picLocks noChangeAspect="1"/>
            </p:cNvPicPr>
            <p:nvPr/>
          </p:nvPicPr>
          <p:blipFill rotWithShape="1">
            <a:blip r:embed="rId2"/>
            <a:srcRect l="97479" b="11111"/>
            <a:stretch/>
          </p:blipFill>
          <p:spPr>
            <a:xfrm>
              <a:off x="11736051" y="-11242"/>
              <a:ext cx="455949" cy="6876737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5072631" y="6221037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66285" y="6150114"/>
            <a:ext cx="16594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Bò</a:t>
            </a:r>
            <a:endParaRPr lang="en-US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5534" r="3125" b="4421"/>
          <a:stretch/>
        </p:blipFill>
        <p:spPr>
          <a:xfrm>
            <a:off x="-1" y="0"/>
            <a:ext cx="12239575" cy="701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7087" y="6096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– YÊU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990601"/>
            <a:ext cx="998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có đầu,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tai,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gâu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tai,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964" y="2952078"/>
            <a:ext cx="90200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- Phát triển ngôn ngữ cho trẻ thông qua hoạt động.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…) to,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 phân biệt một số đặc điểm khác nhau rõ nét của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–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biết c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5235340"/>
            <a:ext cx="79825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30085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76800" y="6211669"/>
            <a:ext cx="20785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Trâu</a:t>
            </a:r>
            <a:endParaRPr lang="en-US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476" y="0"/>
            <a:ext cx="12229475" cy="6857999"/>
          </a:xfrm>
        </p:spPr>
      </p:pic>
      <p:sp>
        <p:nvSpPr>
          <p:cNvPr id="6" name="TextBox 5"/>
          <p:cNvSpPr txBox="1"/>
          <p:nvPr/>
        </p:nvSpPr>
        <p:spPr>
          <a:xfrm>
            <a:off x="2514600" y="1910416"/>
            <a:ext cx="8077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“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cún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con”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1" y="-1367631"/>
            <a:ext cx="5238750" cy="35433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à trống mèo con và cún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2318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9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1600200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0"/>
            <a:ext cx="1219200" cy="121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8263" y="1689528"/>
            <a:ext cx="5562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2278187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75" l="10000" r="90000">
                        <a14:foregroundMark x1="36111" y1="20750" x2="32333" y2="28375"/>
                        <a14:foregroundMark x1="48556" y1="25625" x2="36444" y2="44625"/>
                        <a14:foregroundMark x1="29444" y1="98750" x2="39222" y2="89875"/>
                        <a14:foregroundMark x1="24778" y1="96125" x2="26778" y2="89000"/>
                        <a14:foregroundMark x1="45222" y1="95125" x2="65000" y2="96625"/>
                        <a14:foregroundMark x1="76889" y1="65125" x2="74111" y2="80375"/>
                        <a14:foregroundMark x1="33333" y1="33250" x2="33556" y2="40250"/>
                        <a14:foregroundMark x1="45222" y1="28250" x2="42444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95" y="3520190"/>
            <a:ext cx="3095625" cy="2751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43" y="3042977"/>
            <a:ext cx="2815861" cy="3358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1950" y="3142010"/>
            <a:ext cx="3482825" cy="347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9980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143000"/>
            <a:ext cx="89154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PHƯƠNG PHÁP VÀ HÌNH THỨC TỔ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482" y="3657600"/>
            <a:ext cx="309703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598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4" y="-14001"/>
            <a:ext cx="12194304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Down Arrow 3"/>
          <p:cNvSpPr/>
          <p:nvPr/>
        </p:nvSpPr>
        <p:spPr>
          <a:xfrm rot="2677884">
            <a:off x="6184151" y="664386"/>
            <a:ext cx="264896" cy="137492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1929756" y="392799"/>
            <a:ext cx="2438400" cy="2362200"/>
          </a:xfrm>
          <a:prstGeom prst="arc">
            <a:avLst>
              <a:gd name="adj1" fmla="val 16200000"/>
              <a:gd name="adj2" fmla="val 1616446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6" name="Arc 15"/>
          <p:cNvSpPr/>
          <p:nvPr/>
        </p:nvSpPr>
        <p:spPr>
          <a:xfrm>
            <a:off x="4572000" y="4724400"/>
            <a:ext cx="5334000" cy="1447800"/>
          </a:xfrm>
          <a:prstGeom prst="arc">
            <a:avLst>
              <a:gd name="adj1" fmla="val 16200000"/>
              <a:gd name="adj2" fmla="val 162911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>
            <a:off x="7803436" y="688621"/>
            <a:ext cx="2057400" cy="2057400"/>
          </a:xfrm>
          <a:prstGeom prst="arc">
            <a:avLst>
              <a:gd name="adj1" fmla="val 21142410"/>
              <a:gd name="adj2" fmla="val 21041777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4197399">
            <a:off x="4288818" y="201752"/>
            <a:ext cx="217139" cy="102610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4677670">
            <a:off x="3683764" y="922497"/>
            <a:ext cx="134701" cy="103880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2796573">
            <a:off x="2214559" y="2312604"/>
            <a:ext cx="172811" cy="87338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3581400" y="4158830"/>
            <a:ext cx="7543800" cy="2013370"/>
          </a:xfrm>
          <a:prstGeom prst="arc">
            <a:avLst>
              <a:gd name="adj1" fmla="val 43985"/>
              <a:gd name="adj2" fmla="val 3190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9012" y="6137702"/>
            <a:ext cx="21371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8929933">
            <a:off x="5366087" y="676296"/>
            <a:ext cx="154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2868" y="117581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conChó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4886" y="196865"/>
            <a:ext cx="1973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5706891" y="5465903"/>
            <a:ext cx="2145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 rot="20166806">
            <a:off x="4066234" y="41895"/>
            <a:ext cx="859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0992379">
            <a:off x="3980464" y="894541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8110598">
            <a:off x="1884174" y="2309907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rc 20"/>
          <p:cNvSpPr/>
          <p:nvPr/>
        </p:nvSpPr>
        <p:spPr>
          <a:xfrm>
            <a:off x="4015321" y="1623724"/>
            <a:ext cx="5047057" cy="2274853"/>
          </a:xfrm>
          <a:prstGeom prst="arc">
            <a:avLst>
              <a:gd name="adj1" fmla="val 43985"/>
              <a:gd name="adj2" fmla="val 3190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9035" y="1006086"/>
            <a:ext cx="2399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xit" presetSubtype="12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animEffect transition="out" filter="strips(down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xit" presetSubtype="2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4"/>
                                    </p:cond>
                                  </p:end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" grpId="0" animBg="1"/>
      <p:bldP spid="13" grpId="1" animBg="1"/>
      <p:bldP spid="18" grpId="0" animBg="1"/>
      <p:bldP spid="18" grpId="1" animBg="1"/>
      <p:bldP spid="15" grpId="0" animBg="1"/>
      <p:bldP spid="15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21" grpId="0" animBg="1"/>
      <p:bldP spid="21" grpId="1" animBg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4" y="8744"/>
            <a:ext cx="12192000" cy="6892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9812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2582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84" y="-33586"/>
            <a:ext cx="12265284" cy="6891586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>
            <a:off x="3027454" y="765420"/>
            <a:ext cx="2917997" cy="2515567"/>
          </a:xfrm>
          <a:prstGeom prst="arc">
            <a:avLst>
              <a:gd name="adj1" fmla="val 213368"/>
              <a:gd name="adj2" fmla="val 16071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1137073">
            <a:off x="8306514" y="3996396"/>
            <a:ext cx="3540596" cy="1308739"/>
          </a:xfrm>
          <a:prstGeom prst="arc">
            <a:avLst>
              <a:gd name="adj1" fmla="val 8690316"/>
              <a:gd name="adj2" fmla="val 861569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Down Arrow 12"/>
          <p:cNvSpPr/>
          <p:nvPr/>
        </p:nvSpPr>
        <p:spPr>
          <a:xfrm rot="5400000">
            <a:off x="6493881" y="356197"/>
            <a:ext cx="250777" cy="13476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6138999">
            <a:off x="5902920" y="1764592"/>
            <a:ext cx="239593" cy="13476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8416883">
            <a:off x="4976584" y="2865220"/>
            <a:ext cx="203403" cy="10603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>
            <a:off x="3383142" y="4980365"/>
            <a:ext cx="5608458" cy="1548035"/>
          </a:xfrm>
          <a:prstGeom prst="arc">
            <a:avLst>
              <a:gd name="adj1" fmla="val 8690316"/>
              <a:gd name="adj2" fmla="val 868136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698116" y="6192896"/>
            <a:ext cx="21932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9083" y="381397"/>
            <a:ext cx="2018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6369" y="3245460"/>
            <a:ext cx="2013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27547" y="6201634"/>
            <a:ext cx="21002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rc 19"/>
          <p:cNvSpPr/>
          <p:nvPr/>
        </p:nvSpPr>
        <p:spPr>
          <a:xfrm>
            <a:off x="5105399" y="1948844"/>
            <a:ext cx="3473601" cy="2501193"/>
          </a:xfrm>
          <a:prstGeom prst="arc">
            <a:avLst>
              <a:gd name="adj1" fmla="val 8690316"/>
              <a:gd name="adj2" fmla="val 868136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187371" y="1355248"/>
            <a:ext cx="2105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3264863">
            <a:off x="7708359" y="1225742"/>
            <a:ext cx="365754" cy="11855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8" grpId="0"/>
      <p:bldP spid="8" grpId="1"/>
      <p:bldP spid="9" grpId="0"/>
      <p:bldP spid="9" grpId="1"/>
      <p:bldP spid="10" grpId="0"/>
      <p:bldP spid="10" grpId="1"/>
      <p:bldP spid="20" grpId="0" animBg="1"/>
      <p:bldP spid="20" grpId="1" animBg="1"/>
      <p:bldP spid="2" grpId="0"/>
      <p:bldP spid="2" grpId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</TotalTime>
  <Words>526</Words>
  <Application>Microsoft Office PowerPoint</Application>
  <PresentationFormat>Widescreen</PresentationFormat>
  <Paragraphs>76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Administrator</cp:lastModifiedBy>
  <cp:revision>129</cp:revision>
  <dcterms:created xsi:type="dcterms:W3CDTF">2019-10-23T14:01:40Z</dcterms:created>
  <dcterms:modified xsi:type="dcterms:W3CDTF">2022-03-06T14:24:50Z</dcterms:modified>
</cp:coreProperties>
</file>