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20" r:id="rId3"/>
    <p:sldId id="316" r:id="rId4"/>
    <p:sldId id="278" r:id="rId5"/>
    <p:sldId id="317" r:id="rId6"/>
    <p:sldId id="318" r:id="rId7"/>
    <p:sldId id="464" r:id="rId8"/>
    <p:sldId id="293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AB"/>
    <a:srgbClr val="C5370B"/>
    <a:srgbClr val="2603BD"/>
    <a:srgbClr val="CC0066"/>
    <a:srgbClr val="FFFF00"/>
    <a:srgbClr val="FD8DE8"/>
    <a:srgbClr val="EEF892"/>
    <a:srgbClr val="FFFF66"/>
    <a:srgbClr val="FEF68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>
      <p:cViewPr varScale="1">
        <p:scale>
          <a:sx n="88" d="100"/>
          <a:sy n="88" d="100"/>
        </p:scale>
        <p:origin x="134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2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9000">
              <a:srgbClr val="B6DDDB"/>
            </a:gs>
            <a:gs pos="66000">
              <a:srgbClr val="F0EBD5"/>
            </a:gs>
            <a:gs pos="100000">
              <a:srgbClr val="FFFF00">
                <a:alpha val="58000"/>
                <a:lumMod val="76000"/>
                <a:lumOff val="2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video" Target="../media/media2.mp4"/><Relationship Id="rId7" Type="http://schemas.openxmlformats.org/officeDocument/2006/relationships/notesSlide" Target="../notesSlides/notesSlide2.xml"/><Relationship Id="rId2" Type="http://schemas.microsoft.com/office/2007/relationships/media" Target="../media/media2.mp4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7.m4a"/><Relationship Id="rId7" Type="http://schemas.openxmlformats.org/officeDocument/2006/relationships/image" Target="../media/image1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9.m4a"/><Relationship Id="rId7" Type="http://schemas.openxmlformats.org/officeDocument/2006/relationships/image" Target="../media/image12.jpe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16" y="0"/>
            <a:ext cx="9224714" cy="6956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-80716" y="4876800"/>
            <a:ext cx="9224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xoµi</a:t>
            </a:r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2101903" y="1526124"/>
            <a:ext cx="4770245" cy="30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3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0"/>
    </mc:Choice>
    <mc:Fallback xmlns="">
      <p:transition spd="slow" advTm="2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7" grpId="2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087" y="381198"/>
            <a:ext cx="70991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tõ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“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rgbClr val="C00000"/>
                </a:solidFill>
                <a:latin typeface=".VnAvant" pitchFamily="34" charset="0"/>
              </a:rPr>
              <a:t>¶ </a:t>
            </a:r>
            <a:r>
              <a:rPr lang="en-US" sz="3600" b="1" dirty="0" err="1" smtClean="0">
                <a:solidFill>
                  <a:srgbClr val="C00000"/>
                </a:solidFill>
                <a:latin typeface=".VnAvant" pitchFamily="34" charset="0"/>
              </a:rPr>
              <a:t>xoµi</a:t>
            </a:r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”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c¸i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nµo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con 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 err="1" smtClean="0">
                <a:solidFill>
                  <a:srgbClr val="C00000"/>
                </a:solidFill>
                <a:latin typeface=".VnArial" panose="020B7200000000000000" pitchFamily="34" charset="0"/>
              </a:rPr>
              <a:t>ư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häc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?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H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·y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chän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1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3 ®¸p ¸n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sau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theo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c¸i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®· ®</a:t>
            </a:r>
            <a:r>
              <a:rPr lang="en-US" sz="2800" dirty="0" err="1" smtClean="0">
                <a:solidFill>
                  <a:srgbClr val="C00000"/>
                </a:solidFill>
                <a:latin typeface=".VnArial" panose="020B7200000000000000" pitchFamily="34" charset="0"/>
              </a:rPr>
              <a:t>ư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­</a:t>
            </a:r>
            <a:r>
              <a:rPr lang="en-US" sz="24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îc</a:t>
            </a:r>
            <a:r>
              <a:rPr lang="en-US" sz="24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g¹ch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ch©n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249251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.VnAvant" pitchFamily="34" charset="0"/>
              </a:rPr>
              <a:t>1.     </a:t>
            </a:r>
            <a:r>
              <a:rPr lang="en-US" sz="3600" b="1" dirty="0" err="1" smtClean="0">
                <a:solidFill>
                  <a:srgbClr val="FFC000"/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rgbClr val="FFC000"/>
                </a:solidFill>
                <a:latin typeface=".VnAvant" pitchFamily="34" charset="0"/>
              </a:rPr>
              <a:t>¶ </a:t>
            </a:r>
            <a:r>
              <a:rPr lang="en-US" sz="3600" b="1" dirty="0" err="1" smtClean="0">
                <a:solidFill>
                  <a:srgbClr val="FFC000"/>
                </a:solidFill>
                <a:latin typeface=".VnAvant" pitchFamily="34" charset="0"/>
              </a:rPr>
              <a:t>xoµi</a:t>
            </a:r>
            <a:endParaRPr lang="en-US" sz="3600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260" y="3429000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2.   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qu</a:t>
            </a:r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¶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xoµi</a:t>
            </a:r>
            <a:endParaRPr lang="en-US" sz="4000" b="1" dirty="0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260" y="4410888"/>
            <a:ext cx="4395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.VnAvant" pitchFamily="34" charset="0"/>
              </a:rPr>
              <a:t>3.   </a:t>
            </a:r>
            <a:r>
              <a:rPr lang="en-US" sz="4000" b="1" dirty="0" err="1" smtClean="0">
                <a:solidFill>
                  <a:srgbClr val="00B050"/>
                </a:solidFill>
                <a:latin typeface=".VnAvant" pitchFamily="34" charset="0"/>
              </a:rPr>
              <a:t>qu</a:t>
            </a:r>
            <a:r>
              <a:rPr lang="en-US" sz="4000" b="1" dirty="0" smtClean="0">
                <a:solidFill>
                  <a:srgbClr val="00B050"/>
                </a:solidFill>
                <a:latin typeface=".VnAvant" pitchFamily="34" charset="0"/>
              </a:rPr>
              <a:t>¶ </a:t>
            </a:r>
            <a:r>
              <a:rPr lang="en-US" sz="4000" b="1" dirty="0" err="1" smtClean="0">
                <a:solidFill>
                  <a:srgbClr val="00B050"/>
                </a:solidFill>
                <a:latin typeface=".VnAvant" pitchFamily="34" charset="0"/>
              </a:rPr>
              <a:t>xoµi</a:t>
            </a:r>
            <a:endParaRPr lang="en-US" sz="4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20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99125" y="5148936"/>
            <a:ext cx="1020417" cy="10204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32125" y="4061480"/>
            <a:ext cx="304800" cy="603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3122138"/>
            <a:ext cx="304800" cy="603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5088611"/>
            <a:ext cx="304800" cy="603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0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66"/>
    </mc:Choice>
    <mc:Fallback xmlns="">
      <p:transition spd="slow" advTm="3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8" grpId="2"/>
      <p:bldP spid="19" grpId="0" animBg="1"/>
      <p:bldP spid="21" grpId="0" animBg="1"/>
      <p:bldP spid="21" grpId="1" animBg="1"/>
      <p:bldP spid="22" grpId="0" animBg="1"/>
      <p:bldP spid="22" grpId="1" animBg="1"/>
    </p:bldLst>
  </p:timing>
  <p:extLst mod="1">
    <p:ext uri="{E180D4A7-C9FB-4DFB-919C-405C955672EB}">
      <p14:showEvtLst xmlns:p14="http://schemas.microsoft.com/office/powerpoint/2010/main">
        <p14:playEvt time="20173" objId="20"/>
        <p14:stopEvt time="25507" objId="2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6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0" y="4876800"/>
            <a:ext cx="91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xoµi</a:t>
            </a:r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01854" y="4877296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967492" y="487544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536700" y="4875131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2211" y="6040175"/>
            <a:ext cx="541460" cy="629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581332" y="487544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105432" y="488579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o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743122" y="488579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6404797" y="488579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2151578" y="1257368"/>
            <a:ext cx="4770245" cy="30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9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00"/>
    </mc:Choice>
    <mc:Fallback xmlns="">
      <p:transition spd="slow" advTm="28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 animBg="1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43"/>
            <a:ext cx="9143999" cy="68953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068286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130096" y="1548215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28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179">
        <p:fade/>
      </p:transition>
    </mc:Choice>
    <mc:Fallback xmlns="">
      <p:transition advTm="22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  <p:bldP spid="18" grpId="1"/>
      <p:bldP spid="18" grpId="2"/>
      <p:bldP spid="18" grpId="3"/>
      <p:bldP spid="18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33" y="3058440"/>
            <a:ext cx="1347333" cy="160948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8" cy="68953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068286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130096" y="1548215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1419"/>
          <a:stretch/>
        </p:blipFill>
        <p:spPr>
          <a:xfrm>
            <a:off x="4265995" y="2653488"/>
            <a:ext cx="1415191" cy="1435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11419"/>
          <a:stretch/>
        </p:blipFill>
        <p:spPr>
          <a:xfrm flipH="1">
            <a:off x="4164877" y="2622020"/>
            <a:ext cx="1433184" cy="146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8" b="12492"/>
          <a:stretch/>
        </p:blipFill>
        <p:spPr>
          <a:xfrm flipH="1">
            <a:off x="4164877" y="2611656"/>
            <a:ext cx="1454208" cy="14970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8" b="12492"/>
          <a:stretch/>
        </p:blipFill>
        <p:spPr>
          <a:xfrm>
            <a:off x="4264026" y="2638391"/>
            <a:ext cx="1450974" cy="144780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966">
        <p:fade/>
      </p:transition>
    </mc:Choice>
    <mc:Fallback xmlns="">
      <p:transition advTm="27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072481"/>
            <a:ext cx="62103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26506" cy="68821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2068286"/>
            <a:ext cx="2457724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kiÓu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10000" y="2547652"/>
            <a:ext cx="2523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>
                <a:solidFill>
                  <a:srgbClr val="FFC00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319290" y="2518839"/>
            <a:ext cx="2643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  <a:endParaRPr lang="en-US" sz="1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3048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Cách viết chữ x thường và hoa đúng nhất dành cho bé tập viế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89711" l="5788" r="60772">
                        <a14:backgroundMark x1="18971" y1="41801" x2="27331" y2="42444"/>
                        <a14:backgroundMark x1="51447" y1="43408" x2="41479" y2="47588"/>
                        <a14:backgroundMark x1="30547" y1="33762" x2="34727" y2="36977"/>
                        <a14:backgroundMark x1="33762" y1="63344" x2="31190" y2="65273"/>
                        <a14:backgroundMark x1="35048" y1="63987" x2="37942" y2="66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11" y="2779873"/>
            <a:ext cx="29622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78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62">
        <p:fade/>
      </p:transition>
    </mc:Choice>
    <mc:Fallback xmlns="">
      <p:transition advTm="22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6600" y="304800"/>
            <a:ext cx="25844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So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s¸nh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s, x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84293" y="699235"/>
            <a:ext cx="2057401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30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325035" y="777419"/>
            <a:ext cx="25235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C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564695"/>
      </p:ext>
    </p:extLst>
  </p:cSld>
  <p:clrMapOvr>
    <a:masterClrMapping/>
  </p:clrMapOvr>
  <p:transition spd="slow" advTm="270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06578" y="343878"/>
            <a:ext cx="623564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Con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thÊy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÷:  s, x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cã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ë </a:t>
            </a:r>
            <a:r>
              <a:rPr lang="en-US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nh÷ng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®©u?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50" name="Picture 2" descr="Mẹo dùng bàn phím máy tính cực nhanh: Cái số 5 không biết thì quá phí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4247172"/>
            <a:ext cx="4408714" cy="23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ấu Con Bị Sâu Răng | Truyện Ngụ Ngôn | Truyện Hay Cho Bé Yêu - YouTub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199"/>
            <a:ext cx="3962400" cy="232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12306785">
            <a:off x="6156032" y="5588962"/>
            <a:ext cx="137994" cy="3496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4222512">
            <a:off x="6326276" y="4761551"/>
            <a:ext cx="136564" cy="3112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àm biển công ty - HH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" y="1219200"/>
            <a:ext cx="3957918" cy="26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TY GIẤY TISSUE SÔNG ĐUỐNG, Cửa hàng trực tuyến | Shopee Việt Na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31559" r="4184" b="29768"/>
          <a:stretch/>
        </p:blipFill>
        <p:spPr bwMode="auto">
          <a:xfrm>
            <a:off x="4372476" y="1413576"/>
            <a:ext cx="4383222" cy="21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796682"/>
      </p:ext>
    </p:extLst>
  </p:cSld>
  <p:clrMapOvr>
    <a:masterClrMapping/>
  </p:clrMapOvr>
  <p:transition spd="slow" advTm="202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2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ISPRING_CUSTOM_TIMING_USED" val="1"/>
  <p:tag name="ISPRING_SLIDE_ID_2" val="{FDA92FA4-5E3E-49F1-8877-67B81BCB5FEA}"/>
  <p:tag name="TIMING" val="|1.1|4.8|1.7|7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  <p:tag name="TIMING" val="|0.9|9.9|2.2|2.5|4|1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ISPRING_CUSTOM_TIMING_USED" val="1"/>
  <p:tag name="ISPRING_SLIDE_ID_2" val="{FDA92FA4-5E3E-49F1-8877-67B81BCB5FEA}"/>
  <p:tag name="TIMING" val="|7.3|2.1|2.4|2.1|2.2|2.1|4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5.3|1.9|7.2|3.7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12.7|1.4|8.9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B2B0D31A-DA2D-4297-8287-BD5DC47DEADC}"/>
  <p:tag name="TIMING" val="|3.6|6.7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60C4115-04A4-4FF0-812D-A198BC1238BA}"/>
  <p:tag name="TIMING" val="|0.4|3.1|1.9|5.8|7.5|2.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60C4115-04A4-4FF0-812D-A198BC1238BA}"/>
  <p:tag name="TIMING" val="|1.2|4.7|3.4|3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133</Words>
  <Application>Microsoft Office PowerPoint</Application>
  <PresentationFormat>On-screen Show (4:3)</PresentationFormat>
  <Paragraphs>37</Paragraphs>
  <Slides>8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admin</cp:lastModifiedBy>
  <cp:revision>358</cp:revision>
  <dcterms:created xsi:type="dcterms:W3CDTF">2006-08-16T00:00:00Z</dcterms:created>
  <dcterms:modified xsi:type="dcterms:W3CDTF">2022-03-18T05:11:43Z</dcterms:modified>
</cp:coreProperties>
</file>