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99" r:id="rId5"/>
    <p:sldId id="300" r:id="rId6"/>
    <p:sldId id="267" r:id="rId7"/>
    <p:sldId id="269" r:id="rId8"/>
    <p:sldId id="270" r:id="rId9"/>
    <p:sldId id="271" r:id="rId10"/>
    <p:sldId id="297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ancing Script Bold" panose="020B0604020202020204" charset="0"/>
      <p:regular r:id="rId17"/>
    </p:embeddedFont>
    <p:embeddedFont>
      <p:font typeface="DejaVu Serif" panose="020B0604020202020204" charset="0"/>
      <p:regular r:id="rId18"/>
    </p:embeddedFont>
    <p:embeddedFont>
      <p:font typeface="Noto Serif Display Black" panose="020B0604020202020204"/>
      <p:regular r:id="rId19"/>
    </p:embeddedFont>
    <p:embeddedFont>
      <p:font typeface="Pattaya" panose="020B0604020202020204" charset="-34"/>
      <p:regular r:id="rId20"/>
    </p:embeddedFont>
    <p:embeddedFont>
      <p:font typeface="UTM Flavour" panose="020B0604020202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284" b="528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5474" y="-289303"/>
            <a:ext cx="793190" cy="8667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4621" y="1837560"/>
            <a:ext cx="1858759" cy="18708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841246"/>
            <a:ext cx="18288000" cy="535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2"/>
              </a:lnSpc>
            </a:pPr>
            <a:r>
              <a:rPr lang="en-US" sz="6623">
                <a:solidFill>
                  <a:srgbClr val="FF1616"/>
                </a:solidFill>
                <a:latin typeface="Noto Serif Display Black"/>
              </a:rPr>
              <a:t>LÀM QUEN VĂN HỌC</a:t>
            </a:r>
          </a:p>
          <a:p>
            <a:pPr algn="ctr">
              <a:lnSpc>
                <a:spcPts val="9552"/>
              </a:lnSpc>
            </a:pPr>
            <a:endParaRPr lang="en-US" sz="6623">
              <a:solidFill>
                <a:srgbClr val="FF1616"/>
              </a:solidFill>
              <a:latin typeface="Noto Serif Display Black"/>
            </a:endParaRPr>
          </a:p>
          <a:p>
            <a:pPr algn="ctr">
              <a:lnSpc>
                <a:spcPts val="9692"/>
              </a:lnSpc>
            </a:pPr>
            <a:endParaRPr lang="en-US" sz="6623">
              <a:solidFill>
                <a:srgbClr val="FF1616"/>
              </a:solidFill>
              <a:latin typeface="Noto Serif Display Black"/>
            </a:endParaRPr>
          </a:p>
          <a:p>
            <a:pPr algn="ctr">
              <a:lnSpc>
                <a:spcPts val="7032"/>
              </a:lnSpc>
            </a:pPr>
            <a:r>
              <a:rPr lang="en-US" sz="5023">
                <a:solidFill>
                  <a:srgbClr val="000000"/>
                </a:solidFill>
                <a:latin typeface="Noto Serif Display Black"/>
              </a:rPr>
              <a:t> </a:t>
            </a:r>
          </a:p>
          <a:p>
            <a:pPr algn="ctr">
              <a:lnSpc>
                <a:spcPts val="7032"/>
              </a:lnSpc>
            </a:pPr>
            <a:endParaRPr lang="en-US" sz="5023">
              <a:solidFill>
                <a:srgbClr val="000000"/>
              </a:solidFill>
              <a:latin typeface="Noto Serif Display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134115"/>
            <a:ext cx="18288000" cy="160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A904ED"/>
                </a:solidFill>
                <a:latin typeface="Muli Black Bold"/>
              </a:rPr>
              <a:t>UỶ BAN NHÂN DÂN QUẬN LONG BIÊN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A904ED"/>
                </a:solidFill>
                <a:latin typeface="Muli Black Bold"/>
              </a:rPr>
              <a:t> TRƯỜNG MẦM NON ĐỨC GIANG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4856058"/>
            <a:ext cx="17938664" cy="524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95"/>
              </a:lnSpc>
            </a:pPr>
            <a:r>
              <a:rPr lang="en-US" sz="9710">
                <a:solidFill>
                  <a:srgbClr val="FF0000"/>
                </a:solidFill>
                <a:latin typeface="UTM Flavour"/>
              </a:rPr>
              <a:t>Thơ : Hoa kết trái</a:t>
            </a:r>
          </a:p>
          <a:p>
            <a:pPr algn="ctr">
              <a:lnSpc>
                <a:spcPts val="6454"/>
              </a:lnSpc>
            </a:pPr>
            <a:r>
              <a:rPr lang="en-US" sz="4610">
                <a:solidFill>
                  <a:srgbClr val="1D00AD"/>
                </a:solidFill>
                <a:latin typeface="UTM Flavour"/>
              </a:rPr>
              <a:t> </a:t>
            </a:r>
          </a:p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1D00AD"/>
                </a:solidFill>
                <a:latin typeface="UTM Flavour"/>
              </a:rPr>
              <a:t>Lứa tuổi: 4-5 Tuổi</a:t>
            </a:r>
          </a:p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1D00AD"/>
                </a:solidFill>
                <a:latin typeface="UTM Flavour"/>
              </a:rPr>
              <a:t> Giáo viên: Nguyễn Thị Hương</a:t>
            </a:r>
          </a:p>
          <a:p>
            <a:pPr algn="ctr">
              <a:lnSpc>
                <a:spcPts val="7140"/>
              </a:lnSpc>
            </a:pPr>
            <a:endParaRPr lang="en-US" sz="5100">
              <a:solidFill>
                <a:srgbClr val="1D00AD"/>
              </a:solidFill>
              <a:latin typeface="UTM Flavou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4"/>
    </mc:Choice>
    <mc:Fallback>
      <p:transition spd="slow" advTm="46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59709" y="1388744"/>
            <a:ext cx="7600921" cy="7600054"/>
            <a:chOff x="0" y="0"/>
            <a:chExt cx="6350013" cy="6349289"/>
          </a:xfrm>
        </p:grpSpPr>
        <p:sp>
          <p:nvSpPr>
            <p:cNvPr id="3" name="Freeform 3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2"/>
              <a:stretch>
                <a:fillRect l="-18890" r="-31365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3451" y="606866"/>
            <a:ext cx="8618863" cy="573546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1056302">
            <a:off x="10573853" y="3079760"/>
            <a:ext cx="6492240" cy="0"/>
          </a:xfrm>
          <a:prstGeom prst="line">
            <a:avLst/>
          </a:prstGeom>
          <a:ln w="20002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028440">
            <a:off x="10573853" y="3180397"/>
            <a:ext cx="6492240" cy="0"/>
          </a:xfrm>
          <a:prstGeom prst="line">
            <a:avLst/>
          </a:prstGeom>
          <a:ln w="171450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0DB71-F833-4648-9CF6-BC9A76541BA9}"/>
              </a:ext>
            </a:extLst>
          </p:cNvPr>
          <p:cNvSpPr txBox="1"/>
          <p:nvPr/>
        </p:nvSpPr>
        <p:spPr>
          <a:xfrm>
            <a:off x="10134600" y="7581900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37661" y="269988"/>
            <a:ext cx="9462195" cy="235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1D00AD"/>
                </a:solidFill>
                <a:latin typeface="Noto Serif Display Black"/>
              </a:rPr>
              <a:t>MỤC ĐÍCH- YÊU CẦU</a:t>
            </a:r>
          </a:p>
          <a:p>
            <a:pPr algn="ctr">
              <a:lnSpc>
                <a:spcPts val="8960"/>
              </a:lnSpc>
            </a:pPr>
            <a:endParaRPr lang="en-US" sz="7000">
              <a:solidFill>
                <a:srgbClr val="1D00AD"/>
              </a:solidFill>
              <a:latin typeface="Noto Serif Display Black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5837" y="1815519"/>
            <a:ext cx="15478022" cy="866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DejaVu Serif"/>
              </a:rPr>
              <a:t>1.Kiến thức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Arimo"/>
              </a:rPr>
              <a:t>- Trẻ nhớ tên bài thơ, tác giả và hiểu nội dung bài thơ. Cảm nhận được vẻ đẹp thiên nhiên qua một số loại quả đang chuẩn bị kết trái.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Arimo"/>
              </a:rPr>
              <a:t>- Nhận biết một số loại cây có quả, phân biệt trái cây, rau quả cùng dinh dưỡng từng loại.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Arimo"/>
              </a:rPr>
              <a:t>2)Kỹ năng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Arimo"/>
              </a:rPr>
              <a:t>-Trẻ đọc diễn cảm bài thơ, biểu lộ cảm xúc qua nét mặt cử chỉ điệu bộ khi đọc thơ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Arimo"/>
              </a:rPr>
              <a:t>-Trẻ trả lời câu hỏi rõ ràng mạch lạc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DejaVu Serif"/>
              </a:rPr>
              <a:t>3. Thái độ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1D00AD"/>
                </a:solidFill>
                <a:latin typeface="DejaVu Serif"/>
              </a:rPr>
              <a:t>- Qua bài thơ giáo dục trẻ biết yêu thiên nhiên, biết chăm sóc và bảo vệ các loài hoa, quả.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1D00AD"/>
              </a:solidFill>
              <a:latin typeface="DejaVu Serif"/>
            </a:endParaRPr>
          </a:p>
          <a:p>
            <a:pPr>
              <a:lnSpc>
                <a:spcPts val="4619"/>
              </a:lnSpc>
            </a:pPr>
            <a:endParaRPr lang="en-US" sz="3299">
              <a:solidFill>
                <a:srgbClr val="1D00AD"/>
              </a:solidFill>
              <a:latin typeface="DejaVu Serif"/>
            </a:endParaRPr>
          </a:p>
          <a:p>
            <a:pPr>
              <a:lnSpc>
                <a:spcPts val="4269"/>
              </a:lnSpc>
            </a:pPr>
            <a:endParaRPr lang="en-US" sz="3299">
              <a:solidFill>
                <a:srgbClr val="1D00AD"/>
              </a:solidFill>
              <a:latin typeface="DejaVu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5"/>
    </mc:Choice>
    <mc:Fallback>
      <p:transition spd="slow" advTm="23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17" b="18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2031"/>
          <a:stretch>
            <a:fillRect/>
          </a:stretch>
        </p:blipFill>
        <p:spPr>
          <a:xfrm rot="2626100">
            <a:off x="12998188" y="4903706"/>
            <a:ext cx="3602101" cy="4310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3207" r="19788"/>
          <a:stretch>
            <a:fillRect/>
          </a:stretch>
        </p:blipFill>
        <p:spPr>
          <a:xfrm>
            <a:off x="2527853" y="5949573"/>
            <a:ext cx="5831990" cy="47085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1" y="2811329"/>
            <a:ext cx="15301542" cy="3186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18"/>
              </a:lnSpc>
              <a:spcBef>
                <a:spcPct val="0"/>
              </a:spcBef>
            </a:pPr>
            <a:r>
              <a:rPr lang="en-US" sz="13118" dirty="0" err="1">
                <a:solidFill>
                  <a:srgbClr val="1D00AD"/>
                </a:solidFill>
                <a:latin typeface="Pattaya"/>
              </a:rPr>
              <a:t>Bài</a:t>
            </a:r>
            <a:r>
              <a:rPr lang="en-US" sz="13118" dirty="0">
                <a:solidFill>
                  <a:srgbClr val="1D00AD"/>
                </a:solidFill>
                <a:latin typeface="Pattaya"/>
              </a:rPr>
              <a:t> </a:t>
            </a:r>
            <a:r>
              <a:rPr lang="en-US" sz="13118" dirty="0" err="1">
                <a:solidFill>
                  <a:srgbClr val="1D00AD"/>
                </a:solidFill>
                <a:latin typeface="Pattaya"/>
              </a:rPr>
              <a:t>Thơ</a:t>
            </a:r>
            <a:r>
              <a:rPr lang="en-US" sz="13118" dirty="0">
                <a:solidFill>
                  <a:srgbClr val="1D00AD"/>
                </a:solidFill>
                <a:latin typeface="Pattaya"/>
              </a:rPr>
              <a:t> “</a:t>
            </a:r>
            <a:r>
              <a:rPr lang="en-US" sz="13118" dirty="0" err="1">
                <a:solidFill>
                  <a:srgbClr val="1D00AD"/>
                </a:solidFill>
                <a:latin typeface="Pattaya"/>
              </a:rPr>
              <a:t>Hoa</a:t>
            </a:r>
            <a:r>
              <a:rPr lang="en-US" sz="13118" dirty="0">
                <a:solidFill>
                  <a:srgbClr val="1D00AD"/>
                </a:solidFill>
                <a:latin typeface="Pattaya"/>
              </a:rPr>
              <a:t> </a:t>
            </a:r>
            <a:r>
              <a:rPr lang="en-US" sz="13118" dirty="0" err="1">
                <a:solidFill>
                  <a:srgbClr val="1D00AD"/>
                </a:solidFill>
                <a:latin typeface="Pattaya"/>
              </a:rPr>
              <a:t>kết</a:t>
            </a:r>
            <a:r>
              <a:rPr lang="en-US" sz="13118" dirty="0">
                <a:solidFill>
                  <a:srgbClr val="1D00AD"/>
                </a:solidFill>
                <a:latin typeface="Pattaya"/>
              </a:rPr>
              <a:t> </a:t>
            </a:r>
            <a:r>
              <a:rPr lang="en-US" sz="13118" dirty="0" err="1">
                <a:solidFill>
                  <a:srgbClr val="1D00AD"/>
                </a:solidFill>
                <a:latin typeface="Pattaya"/>
              </a:rPr>
              <a:t>trái</a:t>
            </a:r>
            <a:r>
              <a:rPr lang="en-US" sz="13118" dirty="0">
                <a:solidFill>
                  <a:srgbClr val="1D00AD"/>
                </a:solidFill>
                <a:latin typeface="Pattaya"/>
              </a:rPr>
              <a:t>”</a:t>
            </a:r>
          </a:p>
          <a:p>
            <a:pPr algn="ctr">
              <a:lnSpc>
                <a:spcPts val="11157"/>
              </a:lnSpc>
              <a:spcBef>
                <a:spcPct val="0"/>
              </a:spcBef>
            </a:pPr>
            <a:r>
              <a:rPr lang="en-US" sz="11157" dirty="0" err="1">
                <a:solidFill>
                  <a:srgbClr val="1D00AD"/>
                </a:solidFill>
                <a:latin typeface="Pattaya"/>
              </a:rPr>
              <a:t>Tác</a:t>
            </a:r>
            <a:r>
              <a:rPr lang="en-US" sz="11157" dirty="0">
                <a:solidFill>
                  <a:srgbClr val="1D00AD"/>
                </a:solidFill>
                <a:latin typeface="Pattaya"/>
              </a:rPr>
              <a:t> </a:t>
            </a:r>
            <a:r>
              <a:rPr lang="en-US" sz="11157" dirty="0" err="1">
                <a:solidFill>
                  <a:srgbClr val="1D00AD"/>
                </a:solidFill>
                <a:latin typeface="Pattaya"/>
              </a:rPr>
              <a:t>giả</a:t>
            </a:r>
            <a:r>
              <a:rPr lang="en-US" sz="11157" dirty="0">
                <a:solidFill>
                  <a:srgbClr val="1D00AD"/>
                </a:solidFill>
                <a:latin typeface="Pattaya"/>
              </a:rPr>
              <a:t>: Thu </a:t>
            </a:r>
            <a:r>
              <a:rPr lang="en-US" sz="11157" dirty="0" err="1">
                <a:solidFill>
                  <a:srgbClr val="1D00AD"/>
                </a:solidFill>
                <a:latin typeface="Pattaya"/>
              </a:rPr>
              <a:t>Hà</a:t>
            </a:r>
            <a:endParaRPr lang="en-US" sz="11157" dirty="0">
              <a:solidFill>
                <a:srgbClr val="1D00AD"/>
              </a:solidFill>
              <a:latin typeface="Pattay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099582" y="678712"/>
            <a:ext cx="10354347" cy="9131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3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Hoa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cà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tim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tím</a:t>
            </a:r>
            <a:endParaRPr lang="en-US" sz="8736" dirty="0">
              <a:solidFill>
                <a:srgbClr val="F87A4D"/>
              </a:solidFill>
              <a:latin typeface="Pattaya"/>
            </a:endParaRPr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Hoa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mướp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vàng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vàng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.</a:t>
            </a:r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Hoa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lựu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chói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chang</a:t>
            </a:r>
            <a:endParaRPr lang="en-US" sz="8736" dirty="0">
              <a:solidFill>
                <a:srgbClr val="F87A4D"/>
              </a:solidFill>
              <a:latin typeface="Pattaya"/>
            </a:endParaRPr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Đỏ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như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đốm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lửa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.</a:t>
            </a:r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Hoa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vừng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nho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nhỏ</a:t>
            </a:r>
            <a:endParaRPr lang="en-US" sz="8736" dirty="0">
              <a:solidFill>
                <a:srgbClr val="F87A4D"/>
              </a:solidFill>
              <a:latin typeface="Pattaya"/>
            </a:endParaRPr>
          </a:p>
          <a:p>
            <a:pPr algn="ctr">
              <a:lnSpc>
                <a:spcPts val="8736"/>
              </a:lnSpc>
              <a:spcBef>
                <a:spcPct val="0"/>
              </a:spcBef>
            </a:pPr>
            <a:r>
              <a:rPr lang="en-US" sz="8736" dirty="0" err="1">
                <a:solidFill>
                  <a:srgbClr val="F87A4D"/>
                </a:solidFill>
                <a:latin typeface="Pattaya"/>
              </a:rPr>
              <a:t>Hoa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đỗ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xinh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 </a:t>
            </a:r>
            <a:r>
              <a:rPr lang="en-US" sz="8736" dirty="0" err="1">
                <a:solidFill>
                  <a:srgbClr val="F87A4D"/>
                </a:solidFill>
                <a:latin typeface="Pattaya"/>
              </a:rPr>
              <a:t>xinh</a:t>
            </a:r>
            <a:r>
              <a:rPr lang="en-US" sz="8736" dirty="0">
                <a:solidFill>
                  <a:srgbClr val="F87A4D"/>
                </a:solidFill>
                <a:latin typeface="Pattaya"/>
              </a:rPr>
              <a:t>.</a:t>
            </a:r>
          </a:p>
          <a:p>
            <a:pPr algn="ctr">
              <a:lnSpc>
                <a:spcPts val="9536"/>
              </a:lnSpc>
              <a:spcBef>
                <a:spcPct val="0"/>
              </a:spcBef>
            </a:pPr>
            <a:endParaRPr lang="en-US" sz="8736" dirty="0">
              <a:solidFill>
                <a:srgbClr val="F87A4D"/>
              </a:solidFill>
              <a:latin typeface="Pattay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0884">
            <a:off x="2638664" y="8852500"/>
            <a:ext cx="2369205" cy="2049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38135">
            <a:off x="13303906" y="-464165"/>
            <a:ext cx="2369205" cy="2049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3362">
            <a:off x="1282226" y="1238980"/>
            <a:ext cx="1754837" cy="15957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9937">
            <a:off x="1717844" y="7748662"/>
            <a:ext cx="1754837" cy="159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0929">
            <a:off x="15134712" y="1096227"/>
            <a:ext cx="1754837" cy="1595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5306">
            <a:off x="15434110" y="9307678"/>
            <a:ext cx="2397843" cy="2415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87326">
            <a:off x="13233801" y="8502909"/>
            <a:ext cx="1754837" cy="15957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39520">
            <a:off x="1419939" y="-558401"/>
            <a:ext cx="1989511" cy="1671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6201" y="7995394"/>
            <a:ext cx="2052541" cy="1724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592482">
            <a:off x="15866424" y="-526367"/>
            <a:ext cx="2052541" cy="17241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5285">
            <a:off x="15008791" y="7781283"/>
            <a:ext cx="2052541" cy="17241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80232">
            <a:off x="220006" y="9550193"/>
            <a:ext cx="2304991" cy="1336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242967" flipH="1">
            <a:off x="172291" y="-1294590"/>
            <a:ext cx="1694987" cy="44160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5103" flipH="1">
            <a:off x="16851276" y="7130041"/>
            <a:ext cx="1694987" cy="44160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782586">
            <a:off x="16706870" y="838825"/>
            <a:ext cx="2397843" cy="241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60104" flipH="1">
            <a:off x="2988774" y="-385469"/>
            <a:ext cx="2397843" cy="24150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47775">
            <a:off x="13983150" y="9715920"/>
            <a:ext cx="1390982" cy="1655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381929">
            <a:off x="11962181" y="9956060"/>
            <a:ext cx="1390982" cy="16559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039828" flipH="1">
            <a:off x="4694845" y="9845409"/>
            <a:ext cx="1390982" cy="16559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039828" flipH="1">
            <a:off x="4843933" y="-1344626"/>
            <a:ext cx="1390982" cy="1655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218209" flipH="1">
            <a:off x="11632784" y="-1068510"/>
            <a:ext cx="1390982" cy="1655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54596">
            <a:off x="-912106" y="6576523"/>
            <a:ext cx="1390982" cy="16559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47775">
            <a:off x="18041980" y="-677386"/>
            <a:ext cx="1390982" cy="16559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186007">
            <a:off x="-732297" y="-1322632"/>
            <a:ext cx="1390982" cy="165593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972558" y="1544497"/>
            <a:ext cx="9831926" cy="6984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 err="1">
                <a:solidFill>
                  <a:srgbClr val="F84D4D"/>
                </a:solidFill>
                <a:latin typeface="Pattaya"/>
              </a:rPr>
              <a:t>Hoa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mận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trắng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tinh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.</a:t>
            </a:r>
          </a:p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>
                <a:solidFill>
                  <a:srgbClr val="F84D4D"/>
                </a:solidFill>
                <a:latin typeface="Pattaya"/>
              </a:rPr>
              <a:t>Rung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rinh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trong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gió</a:t>
            </a:r>
            <a:endParaRPr lang="en-US" sz="9036" dirty="0">
              <a:solidFill>
                <a:srgbClr val="F84D4D"/>
              </a:solidFill>
              <a:latin typeface="Pattaya"/>
            </a:endParaRPr>
          </a:p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 err="1">
                <a:solidFill>
                  <a:srgbClr val="F84D4D"/>
                </a:solidFill>
                <a:latin typeface="Pattaya"/>
              </a:rPr>
              <a:t>Này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các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bạn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nhỏ</a:t>
            </a:r>
            <a:endParaRPr lang="en-US" sz="9036" dirty="0">
              <a:solidFill>
                <a:srgbClr val="F84D4D"/>
              </a:solidFill>
              <a:latin typeface="Pattaya"/>
            </a:endParaRPr>
          </a:p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 err="1">
                <a:solidFill>
                  <a:srgbClr val="F84D4D"/>
                </a:solidFill>
                <a:latin typeface="Pattaya"/>
              </a:rPr>
              <a:t>Ðừng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hái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hoa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tươi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.</a:t>
            </a:r>
          </a:p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 err="1">
                <a:solidFill>
                  <a:srgbClr val="F84D4D"/>
                </a:solidFill>
                <a:latin typeface="Pattaya"/>
              </a:rPr>
              <a:t>Hoa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yêu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mọi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người</a:t>
            </a:r>
            <a:endParaRPr lang="en-US" sz="9036" dirty="0">
              <a:solidFill>
                <a:srgbClr val="F84D4D"/>
              </a:solidFill>
              <a:latin typeface="Pattaya"/>
            </a:endParaRPr>
          </a:p>
          <a:p>
            <a:pPr algn="ctr">
              <a:lnSpc>
                <a:spcPts val="9036"/>
              </a:lnSpc>
              <a:spcBef>
                <a:spcPct val="0"/>
              </a:spcBef>
            </a:pPr>
            <a:r>
              <a:rPr lang="en-US" sz="9036" dirty="0" err="1">
                <a:solidFill>
                  <a:srgbClr val="F84D4D"/>
                </a:solidFill>
                <a:latin typeface="Pattaya"/>
              </a:rPr>
              <a:t>Nên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hoa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kết</a:t>
            </a:r>
            <a:r>
              <a:rPr lang="en-US" sz="9036" dirty="0">
                <a:solidFill>
                  <a:srgbClr val="F84D4D"/>
                </a:solidFill>
                <a:latin typeface="Pattaya"/>
              </a:rPr>
              <a:t> </a:t>
            </a:r>
            <a:r>
              <a:rPr lang="en-US" sz="9036" dirty="0" err="1">
                <a:solidFill>
                  <a:srgbClr val="F84D4D"/>
                </a:solidFill>
                <a:latin typeface="Pattaya"/>
              </a:rPr>
              <a:t>trái</a:t>
            </a:r>
            <a:endParaRPr lang="en-US" sz="9036" dirty="0">
              <a:solidFill>
                <a:srgbClr val="F84D4D"/>
              </a:solidFill>
              <a:latin typeface="Patta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5478" y="-429172"/>
            <a:ext cx="3028357" cy="2915743"/>
            <a:chOff x="0" y="0"/>
            <a:chExt cx="4037809" cy="38876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25665"/>
              <a:ext cx="2761993" cy="276199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98115" y="0"/>
              <a:ext cx="1539694" cy="15396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48680" y="2037095"/>
            <a:ext cx="7099794" cy="887474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594548" y="5868792"/>
            <a:ext cx="5742322" cy="605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3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 rot="-61548">
            <a:off x="3079545" y="3797194"/>
            <a:ext cx="5201475" cy="34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4"/>
              </a:lnSpc>
              <a:spcBef>
                <a:spcPct val="0"/>
              </a:spcBef>
            </a:pPr>
            <a:r>
              <a:rPr lang="en-US" sz="6495">
                <a:solidFill>
                  <a:srgbClr val="FFFBF4"/>
                </a:solidFill>
                <a:latin typeface="Muli Black Bold"/>
              </a:rPr>
              <a:t>A:  Cẩm Thơ</a:t>
            </a:r>
          </a:p>
          <a:p>
            <a:pPr>
              <a:lnSpc>
                <a:spcPts val="9094"/>
              </a:lnSpc>
              <a:spcBef>
                <a:spcPct val="0"/>
              </a:spcBef>
            </a:pPr>
            <a:endParaRPr lang="en-US" sz="6495">
              <a:solidFill>
                <a:srgbClr val="FFFBF4"/>
              </a:solidFill>
              <a:latin typeface="Muli Black Bold"/>
            </a:endParaRPr>
          </a:p>
          <a:p>
            <a:pPr>
              <a:lnSpc>
                <a:spcPts val="9094"/>
              </a:lnSpc>
              <a:spcBef>
                <a:spcPct val="0"/>
              </a:spcBef>
            </a:pPr>
            <a:r>
              <a:rPr lang="en-US" sz="6495">
                <a:solidFill>
                  <a:srgbClr val="FFFBF4"/>
                </a:solidFill>
                <a:latin typeface="Muli Black Bold"/>
              </a:rPr>
              <a:t>B: Cẩm 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41365"/>
            <a:ext cx="11047153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Dancing Script Bold"/>
              </a:rPr>
              <a:t>Câu 2: Bài thơ của tác giả nào?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4385" y="2160920"/>
            <a:ext cx="12684621" cy="94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8"/>
              </a:lnSpc>
              <a:spcBef>
                <a:spcPct val="0"/>
              </a:spcBef>
            </a:pPr>
            <a:r>
              <a:rPr lang="en-US" sz="7008">
                <a:solidFill>
                  <a:srgbClr val="000000"/>
                </a:solidFill>
                <a:latin typeface="Dancing Script Bold"/>
              </a:rPr>
              <a:t>Câu 1: Bài thơ cô vừa đọc có tên là gì?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415" r="541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23594" y="3822594"/>
            <a:ext cx="6464406" cy="64644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0948" y="2682664"/>
            <a:ext cx="16230600" cy="246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8"/>
              </a:lnSpc>
              <a:spcBef>
                <a:spcPct val="0"/>
              </a:spcBef>
            </a:pPr>
            <a:r>
              <a:rPr lang="en-US" sz="9508">
                <a:solidFill>
                  <a:srgbClr val="000000"/>
                </a:solidFill>
                <a:latin typeface="Pattaya"/>
              </a:rPr>
              <a:t>Bài thơ có nhắc đến những loại hoa nào?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74007" y="36852"/>
            <a:ext cx="6613993" cy="49350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938" b="3938"/>
          <a:stretch>
            <a:fillRect/>
          </a:stretch>
        </p:blipFill>
        <p:spPr>
          <a:xfrm>
            <a:off x="0" y="0"/>
            <a:ext cx="6392622" cy="49719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27335" y="5404960"/>
            <a:ext cx="7833329" cy="4882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841566" y="4072393"/>
            <a:ext cx="4959009" cy="107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6"/>
              </a:lnSpc>
              <a:spcBef>
                <a:spcPct val="0"/>
              </a:spcBef>
            </a:pPr>
            <a:r>
              <a:rPr lang="en-US" sz="8006">
                <a:solidFill>
                  <a:srgbClr val="FFEEE7"/>
                </a:solidFill>
                <a:latin typeface="Pattaya"/>
              </a:rPr>
              <a:t>Hoa cà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28196" y="9334922"/>
            <a:ext cx="3815804" cy="95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en-US" sz="7108">
                <a:solidFill>
                  <a:srgbClr val="FFF5E6"/>
                </a:solidFill>
                <a:latin typeface="Pattaya"/>
              </a:rPr>
              <a:t>Hoa mướp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84386" y="3923311"/>
            <a:ext cx="6613993" cy="104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8"/>
              </a:lnSpc>
              <a:spcBef>
                <a:spcPct val="0"/>
              </a:spcBef>
            </a:pPr>
            <a:r>
              <a:rPr lang="en-US" sz="7908">
                <a:solidFill>
                  <a:srgbClr val="FFFFFF"/>
                </a:solidFill>
                <a:latin typeface="Pattaya"/>
              </a:rPr>
              <a:t>Hoa lựu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64683" cy="49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96196" y="-78549"/>
            <a:ext cx="8891804" cy="49794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83271" y="5143500"/>
            <a:ext cx="6962823" cy="52153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161925"/>
            <a:ext cx="4468118" cy="209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8"/>
              </a:lnSpc>
              <a:spcBef>
                <a:spcPct val="0"/>
              </a:spcBef>
            </a:pPr>
            <a:r>
              <a:rPr lang="en-US" sz="8808">
                <a:solidFill>
                  <a:srgbClr val="FFFFFF"/>
                </a:solidFill>
                <a:latin typeface="Pattaya"/>
              </a:rPr>
              <a:t>Hoa vừng </a:t>
            </a:r>
          </a:p>
          <a:p>
            <a:pPr algn="ctr">
              <a:lnSpc>
                <a:spcPts val="7408"/>
              </a:lnSpc>
              <a:spcBef>
                <a:spcPct val="0"/>
              </a:spcBef>
            </a:pPr>
            <a:endParaRPr lang="en-US" sz="8808">
              <a:solidFill>
                <a:srgbClr val="FFFFFF"/>
              </a:solidFill>
              <a:latin typeface="Pattay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32632" y="7826164"/>
            <a:ext cx="3149798" cy="2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8"/>
              </a:lnSpc>
              <a:spcBef>
                <a:spcPct val="0"/>
              </a:spcBef>
            </a:pPr>
            <a:r>
              <a:rPr lang="en-US" sz="9508">
                <a:solidFill>
                  <a:srgbClr val="FFFFFF"/>
                </a:solidFill>
                <a:latin typeface="Pattaya"/>
              </a:rPr>
              <a:t> </a:t>
            </a:r>
          </a:p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8208">
                <a:solidFill>
                  <a:srgbClr val="FFFFFF"/>
                </a:solidFill>
                <a:latin typeface="Pattaya"/>
              </a:rPr>
              <a:t>Hoa đỗ</a:t>
            </a:r>
            <a:r>
              <a:rPr lang="en-US" sz="8208">
                <a:solidFill>
                  <a:srgbClr val="FF0000"/>
                </a:solidFill>
                <a:latin typeface="Pattaya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61134" y="3806545"/>
            <a:ext cx="8891804" cy="109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8"/>
              </a:lnSpc>
              <a:spcBef>
                <a:spcPct val="0"/>
              </a:spcBef>
            </a:pPr>
            <a:r>
              <a:rPr lang="en-US" sz="8208">
                <a:solidFill>
                  <a:srgbClr val="EF0707"/>
                </a:solidFill>
                <a:latin typeface="Pattaya"/>
              </a:rPr>
              <a:t>Hoa mận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287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Muli Black Bold</vt:lpstr>
      <vt:lpstr>Arial</vt:lpstr>
      <vt:lpstr>Times New Roman</vt:lpstr>
      <vt:lpstr>UTM Flavour</vt:lpstr>
      <vt:lpstr>Pattaya</vt:lpstr>
      <vt:lpstr>Dancing Script Bold</vt:lpstr>
      <vt:lpstr>Calibri</vt:lpstr>
      <vt:lpstr>Noto Serif Display Black</vt:lpstr>
      <vt:lpstr>Arimo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“Hoa kết trái” - HươngB4</dc:title>
  <cp:lastModifiedBy>Admin</cp:lastModifiedBy>
  <cp:revision>2</cp:revision>
  <dcterms:created xsi:type="dcterms:W3CDTF">2006-08-16T00:00:00Z</dcterms:created>
  <dcterms:modified xsi:type="dcterms:W3CDTF">2022-02-16T08:47:07Z</dcterms:modified>
  <dc:identifier>DAExErlitQU</dc:identifier>
</cp:coreProperties>
</file>