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56" r:id="rId2"/>
    <p:sldId id="257" r:id="rId3"/>
    <p:sldId id="282" r:id="rId4"/>
    <p:sldId id="287" r:id="rId5"/>
    <p:sldId id="288" r:id="rId6"/>
    <p:sldId id="294" r:id="rId7"/>
    <p:sldId id="289" r:id="rId8"/>
    <p:sldId id="291"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56" autoAdjust="0"/>
  </p:normalViewPr>
  <p:slideViewPr>
    <p:cSldViewPr>
      <p:cViewPr varScale="1">
        <p:scale>
          <a:sx n="96" d="100"/>
          <a:sy n="96" d="100"/>
        </p:scale>
        <p:origin x="195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13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2/27/2022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Xin chào</a:t>
            </a:r>
            <a:r>
              <a:rPr lang="en-US" baseline="0" smtClean="0"/>
              <a:t> tất các bạn , mình là kiến tím .Rất vui khi hôm nay được đồng hành cùng các bạn trong chương trình bé tập đếm  .Và hôm nay mình sẽ mang đến cho các bạn rất nhiều trò chơi thật vui và bổ ích .Các bạn đã sẵn sàng chưa?</a:t>
            </a:r>
          </a:p>
          <a:p>
            <a:r>
              <a:rPr lang="en-US" baseline="0" smtClean="0"/>
              <a:t>-Cùng đến với trò chơi đầu tiên : Khởi động</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03721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2/27/2022</a:t>
            </a:fld>
            <a:endParaRPr lang="en-US"/>
          </a:p>
        </p:txBody>
      </p:sp>
      <p:sp>
        <p:nvSpPr>
          <p:cNvPr id="5" name="Footer Placeholder 4"/>
          <p:cNvSpPr>
            <a:spLocks noGrp="1"/>
          </p:cNvSpPr>
          <p:nvPr>
            <p:ph type="ftr" sz="quarter" idx="3"/>
          </p:nvPr>
        </p:nvSpPr>
        <p:spPr>
          <a:xfrm>
            <a:off x="3124200" y="63563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audio" Target="../media/media2.wav"/><Relationship Id="rId2" Type="http://schemas.microsoft.com/office/2007/relationships/media" Target="../media/media2.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4.m4a"/><Relationship Id="rId7" Type="http://schemas.openxmlformats.org/officeDocument/2006/relationships/image" Target="../media/image7.jpeg"/><Relationship Id="rId12"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image" Target="../media/image11.png"/><Relationship Id="rId5" Type="http://schemas.openxmlformats.org/officeDocument/2006/relationships/audio" Target="../media/media5.wav"/><Relationship Id="rId10" Type="http://schemas.openxmlformats.org/officeDocument/2006/relationships/image" Target="../media/image10.png"/><Relationship Id="rId4" Type="http://schemas.microsoft.com/office/2007/relationships/media" Target="../media/media5.wav"/><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4.m4a"/><Relationship Id="rId7" Type="http://schemas.openxmlformats.org/officeDocument/2006/relationships/image" Target="../media/image12.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audio" Target="../media/media6.wav"/><Relationship Id="rId10" Type="http://schemas.openxmlformats.org/officeDocument/2006/relationships/image" Target="../media/image11.png"/><Relationship Id="rId4" Type="http://schemas.microsoft.com/office/2007/relationships/media" Target="../media/media6.wav"/><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4.png"/><Relationship Id="rId3" Type="http://schemas.openxmlformats.org/officeDocument/2006/relationships/audio" Target="../media/media4.m4a"/><Relationship Id="rId7" Type="http://schemas.openxmlformats.org/officeDocument/2006/relationships/audio" Target="../media/media8.wav"/><Relationship Id="rId12"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4.xml"/><Relationship Id="rId6" Type="http://schemas.microsoft.com/office/2007/relationships/media" Target="../media/media8.wav"/><Relationship Id="rId11" Type="http://schemas.openxmlformats.org/officeDocument/2006/relationships/image" Target="../media/image16.png"/><Relationship Id="rId5" Type="http://schemas.openxmlformats.org/officeDocument/2006/relationships/audio" Target="../media/media7.m4a"/><Relationship Id="rId10" Type="http://schemas.openxmlformats.org/officeDocument/2006/relationships/image" Target="../media/image15.jpeg"/><Relationship Id="rId4" Type="http://schemas.microsoft.com/office/2007/relationships/media" Target="../media/media7.m4a"/><Relationship Id="rId9"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1.jpeg"/><Relationship Id="rId3" Type="http://schemas.openxmlformats.org/officeDocument/2006/relationships/audio" Target="../media/media4.m4a"/><Relationship Id="rId7" Type="http://schemas.openxmlformats.org/officeDocument/2006/relationships/audio" Target="../media/media9.wav"/><Relationship Id="rId12" Type="http://schemas.openxmlformats.org/officeDocument/2006/relationships/image" Target="../media/image20.jpeg"/><Relationship Id="rId17" Type="http://schemas.openxmlformats.org/officeDocument/2006/relationships/image" Target="../media/image4.png"/><Relationship Id="rId2" Type="http://schemas.microsoft.com/office/2007/relationships/media" Target="../media/media4.m4a"/><Relationship Id="rId16" Type="http://schemas.openxmlformats.org/officeDocument/2006/relationships/image" Target="../media/image10.png"/><Relationship Id="rId1" Type="http://schemas.openxmlformats.org/officeDocument/2006/relationships/tags" Target="../tags/tag5.xml"/><Relationship Id="rId6" Type="http://schemas.microsoft.com/office/2007/relationships/media" Target="../media/media9.wav"/><Relationship Id="rId11" Type="http://schemas.openxmlformats.org/officeDocument/2006/relationships/image" Target="../media/image19.jpeg"/><Relationship Id="rId5" Type="http://schemas.openxmlformats.org/officeDocument/2006/relationships/audio" Target="../media/media7.m4a"/><Relationship Id="rId15" Type="http://schemas.openxmlformats.org/officeDocument/2006/relationships/image" Target="../media/image23.jpeg"/><Relationship Id="rId10" Type="http://schemas.openxmlformats.org/officeDocument/2006/relationships/image" Target="../media/image18.jpeg"/><Relationship Id="rId4" Type="http://schemas.microsoft.com/office/2007/relationships/media" Target="../media/media7.m4a"/><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emf"/><Relationship Id="rId13"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notesSlide" Target="../notesSlides/notesSlide1.xml"/><Relationship Id="rId9"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078100229673_b3c8caf9c89666ad5eba79ffc3e767b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98073" y="304842"/>
            <a:ext cx="5943600" cy="646331"/>
          </a:xfrm>
          <a:prstGeom prst="rect">
            <a:avLst/>
          </a:prstGeom>
          <a:noFill/>
        </p:spPr>
        <p:txBody>
          <a:bodyPr wrap="square" rtlCol="0">
            <a:spAutoFit/>
          </a:bodyPr>
          <a:lstStyle/>
          <a:p>
            <a:pPr algn="ctr"/>
            <a:r>
              <a:rPr lang="en-US" b="1" smtClean="0">
                <a:solidFill>
                  <a:prstClr val="black"/>
                </a:solidFill>
                <a:latin typeface="Times New Roman" pitchFamily="18" charset="0"/>
                <a:cs typeface="Times New Roman" pitchFamily="18" charset="0"/>
              </a:rPr>
              <a:t>ỦY BAN NHÂN DÂN QUẬN LONG BIÊN</a:t>
            </a:r>
          </a:p>
          <a:p>
            <a:pPr algn="ctr"/>
            <a:r>
              <a:rPr lang="en-US" b="1" smtClean="0">
                <a:solidFill>
                  <a:prstClr val="black"/>
                </a:solidFill>
                <a:latin typeface="Times New Roman" pitchFamily="18" charset="0"/>
                <a:cs typeface="Times New Roman" pitchFamily="18" charset="0"/>
              </a:rPr>
              <a:t>TRƯỜNG MẦM NON ĐỨC GIANG</a:t>
            </a:r>
            <a:endParaRPr lang="en-US" b="1">
              <a:solidFill>
                <a:prstClr val="black"/>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5501" y="304842"/>
            <a:ext cx="8651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98073" y="1905044"/>
            <a:ext cx="5715000" cy="830997"/>
          </a:xfrm>
          <a:prstGeom prst="rect">
            <a:avLst/>
          </a:prstGeom>
          <a:noFill/>
        </p:spPr>
        <p:txBody>
          <a:bodyPr wrap="square" rtlCol="0">
            <a:spAutoFit/>
          </a:bodyPr>
          <a:lstStyle/>
          <a:p>
            <a:pPr algn="ctr"/>
            <a:r>
              <a:rPr lang="en-US" sz="4800" b="1" smtClean="0">
                <a:solidFill>
                  <a:srgbClr val="0070C0"/>
                </a:solidFill>
                <a:latin typeface="Times New Roman" pitchFamily="18" charset="0"/>
                <a:cs typeface="Times New Roman" pitchFamily="18" charset="0"/>
              </a:rPr>
              <a:t>GIÁO ÁN LQVT</a:t>
            </a:r>
            <a:endParaRPr lang="en-US" sz="4800" b="1">
              <a:solidFill>
                <a:srgbClr val="0070C0"/>
              </a:solidFill>
              <a:latin typeface="Times New Roman" pitchFamily="18" charset="0"/>
              <a:cs typeface="Times New Roman" pitchFamily="18" charset="0"/>
            </a:endParaRPr>
          </a:p>
        </p:txBody>
      </p:sp>
      <p:sp>
        <p:nvSpPr>
          <p:cNvPr id="8" name="TextBox 7"/>
          <p:cNvSpPr txBox="1"/>
          <p:nvPr/>
        </p:nvSpPr>
        <p:spPr>
          <a:xfrm>
            <a:off x="2833255" y="3422073"/>
            <a:ext cx="6324600" cy="1107996"/>
          </a:xfrm>
          <a:prstGeom prst="rect">
            <a:avLst/>
          </a:prstGeom>
          <a:noFill/>
        </p:spPr>
        <p:txBody>
          <a:bodyPr wrap="square" rtlCol="0">
            <a:spAutoFit/>
          </a:bodyPr>
          <a:lstStyle/>
          <a:p>
            <a:r>
              <a:rPr lang="en-US" sz="2200" b="1" smtClean="0">
                <a:latin typeface="Times New Roman" pitchFamily="18" charset="0"/>
                <a:cs typeface="Times New Roman" pitchFamily="18" charset="0"/>
              </a:rPr>
              <a:t>Đề tài: Đếm và nhận </a:t>
            </a:r>
            <a:r>
              <a:rPr lang="en-US" sz="2200" b="1">
                <a:latin typeface="Times New Roman" pitchFamily="18" charset="0"/>
                <a:cs typeface="Times New Roman" pitchFamily="18" charset="0"/>
              </a:rPr>
              <a:t>biết </a:t>
            </a:r>
            <a:r>
              <a:rPr lang="en-US" sz="2200" b="1" smtClean="0">
                <a:latin typeface="Times New Roman" pitchFamily="18" charset="0"/>
                <a:cs typeface="Times New Roman" pitchFamily="18" charset="0"/>
              </a:rPr>
              <a:t>số lượng 4 trên đối tượng </a:t>
            </a:r>
          </a:p>
          <a:p>
            <a:r>
              <a:rPr lang="en-US" sz="2200" b="1" smtClean="0">
                <a:latin typeface="Times New Roman" pitchFamily="18" charset="0"/>
                <a:cs typeface="Times New Roman" pitchFamily="18" charset="0"/>
              </a:rPr>
              <a:t>Lứa tuổi: Mẫu Giáo Bé</a:t>
            </a:r>
          </a:p>
          <a:p>
            <a:r>
              <a:rPr lang="en-US" sz="2200" b="1" smtClean="0">
                <a:latin typeface="Times New Roman" pitchFamily="18" charset="0"/>
                <a:cs typeface="Times New Roman" pitchFamily="18" charset="0"/>
              </a:rPr>
              <a:t>GV: Nguyễn Thị Thu Hương</a:t>
            </a:r>
            <a:endParaRPr lang="en-US" sz="2200" b="1">
              <a:latin typeface="Times New Roman" pitchFamily="18" charset="0"/>
              <a:cs typeface="Times New Roman" pitchFamily="18" charset="0"/>
            </a:endParaRPr>
          </a:p>
        </p:txBody>
      </p:sp>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42455" y="3095520"/>
            <a:ext cx="2590800"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2780368456180_1925b0599cc2801f61bc1c67805f56c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3200" y="725132"/>
            <a:ext cx="3810000" cy="461665"/>
          </a:xfrm>
          <a:prstGeom prst="rect">
            <a:avLst/>
          </a:prstGeom>
          <a:noFill/>
        </p:spPr>
        <p:txBody>
          <a:bodyPr wrap="square" rtlCol="0">
            <a:spAutoFit/>
          </a:bodyPr>
          <a:lstStyle/>
          <a:p>
            <a:pPr algn="ctr"/>
            <a:r>
              <a:rPr lang="en-US" sz="2400" b="1" smtClean="0">
                <a:solidFill>
                  <a:srgbClr val="FF0000"/>
                </a:solidFill>
                <a:latin typeface="Times New Roman" pitchFamily="18" charset="0"/>
                <a:cs typeface="Times New Roman" pitchFamily="18" charset="0"/>
              </a:rPr>
              <a:t>MỤC ĐÍCH YÊU CẦU </a:t>
            </a:r>
            <a:endParaRPr lang="en-US" sz="2400" b="1">
              <a:solidFill>
                <a:srgbClr val="FF0000"/>
              </a:solidFill>
              <a:latin typeface="Times New Roman" pitchFamily="18" charset="0"/>
              <a:cs typeface="Times New Roman" pitchFamily="18" charset="0"/>
            </a:endParaRPr>
          </a:p>
        </p:txBody>
      </p:sp>
      <p:sp>
        <p:nvSpPr>
          <p:cNvPr id="3" name="TextBox 2"/>
          <p:cNvSpPr txBox="1"/>
          <p:nvPr/>
        </p:nvSpPr>
        <p:spPr>
          <a:xfrm>
            <a:off x="1600200" y="1274617"/>
            <a:ext cx="6858000" cy="1323439"/>
          </a:xfrm>
          <a:prstGeom prst="rect">
            <a:avLst/>
          </a:prstGeom>
          <a:noFill/>
        </p:spPr>
        <p:txBody>
          <a:bodyPr wrap="square" rtlCol="0">
            <a:spAutoFit/>
          </a:bodyPr>
          <a:lstStyle/>
          <a:p>
            <a:r>
              <a:rPr lang="en-US" sz="2000" b="1" smtClean="0">
                <a:latin typeface="Times New Roman" pitchFamily="18" charset="0"/>
                <a:cs typeface="Times New Roman" pitchFamily="18" charset="0"/>
              </a:rPr>
              <a:t>1.Kiến thức: </a:t>
            </a:r>
          </a:p>
          <a:p>
            <a:pPr marL="285750" indent="-285750">
              <a:buFontTx/>
              <a:buChar char="-"/>
            </a:pPr>
            <a:r>
              <a:rPr lang="en-US" sz="2000" smtClean="0">
                <a:latin typeface="Times New Roman" pitchFamily="18" charset="0"/>
                <a:cs typeface="Times New Roman" pitchFamily="18" charset="0"/>
              </a:rPr>
              <a:t>Trẻ biết cách đếm trên một nhóm đối tượng trong phạm vi 4</a:t>
            </a:r>
          </a:p>
          <a:p>
            <a:pPr marL="285750" indent="-285750">
              <a:buFontTx/>
              <a:buChar char="-"/>
            </a:pPr>
            <a:r>
              <a:rPr lang="en-US" sz="2000" smtClean="0">
                <a:latin typeface="Times New Roman" pitchFamily="18" charset="0"/>
                <a:cs typeface="Times New Roman" pitchFamily="18" charset="0"/>
              </a:rPr>
              <a:t>Trẻ ôn nhận biết các nhóm đối tượng trong phạm vi 3</a:t>
            </a:r>
          </a:p>
          <a:p>
            <a:r>
              <a:rPr lang="en-US" sz="2000" smtClean="0">
                <a:latin typeface="Times New Roman" pitchFamily="18" charset="0"/>
                <a:cs typeface="Times New Roman" pitchFamily="18" charset="0"/>
              </a:rPr>
              <a:t>- Trẻ biết chơi các trò chơi theo yêu cầu của cô.</a:t>
            </a:r>
            <a:endParaRPr lang="en-US" sz="2000">
              <a:latin typeface="Times New Roman" pitchFamily="18" charset="0"/>
              <a:cs typeface="Times New Roman" pitchFamily="18" charset="0"/>
            </a:endParaRPr>
          </a:p>
        </p:txBody>
      </p:sp>
      <p:sp>
        <p:nvSpPr>
          <p:cNvPr id="5" name="TextBox 4"/>
          <p:cNvSpPr txBox="1"/>
          <p:nvPr/>
        </p:nvSpPr>
        <p:spPr>
          <a:xfrm>
            <a:off x="1219200" y="2619189"/>
            <a:ext cx="6858000" cy="1631216"/>
          </a:xfrm>
          <a:prstGeom prst="rect">
            <a:avLst/>
          </a:prstGeom>
          <a:noFill/>
        </p:spPr>
        <p:txBody>
          <a:bodyPr wrap="square" rtlCol="0">
            <a:spAutoFit/>
          </a:bodyPr>
          <a:lstStyle/>
          <a:p>
            <a:r>
              <a:rPr lang="en-US" sz="2000" b="1" smtClean="0">
                <a:latin typeface="Times New Roman" pitchFamily="18" charset="0"/>
                <a:cs typeface="Times New Roman" pitchFamily="18" charset="0"/>
              </a:rPr>
              <a:t>2.Kỹ năng: </a:t>
            </a:r>
          </a:p>
          <a:p>
            <a:pPr marL="285750" indent="-285750">
              <a:buFontTx/>
              <a:buChar char="-"/>
            </a:pPr>
            <a:r>
              <a:rPr lang="en-US" sz="2000" smtClean="0">
                <a:latin typeface="Times New Roman" pitchFamily="18" charset="0"/>
                <a:cs typeface="Times New Roman" pitchFamily="18" charset="0"/>
              </a:rPr>
              <a:t>Trẻ có kỹ năng đếm đến 4, đếm không bỏ sót và không lặp lại trên 1 đối tượng.</a:t>
            </a:r>
          </a:p>
          <a:p>
            <a:pPr marL="285750" indent="-285750">
              <a:buFontTx/>
              <a:buChar char="-"/>
            </a:pPr>
            <a:r>
              <a:rPr lang="en-US" sz="2000" smtClean="0">
                <a:latin typeface="Times New Roman" pitchFamily="18" charset="0"/>
                <a:cs typeface="Times New Roman" pitchFamily="18" charset="0"/>
              </a:rPr>
              <a:t>Trẻ biết chỉ tay vào từng đối tượng để đếm và nêu kết quả đếm.</a:t>
            </a:r>
          </a:p>
        </p:txBody>
      </p:sp>
      <p:sp>
        <p:nvSpPr>
          <p:cNvPr id="6" name="TextBox 5"/>
          <p:cNvSpPr txBox="1"/>
          <p:nvPr/>
        </p:nvSpPr>
        <p:spPr>
          <a:xfrm>
            <a:off x="2327564" y="4293605"/>
            <a:ext cx="6858000" cy="707886"/>
          </a:xfrm>
          <a:prstGeom prst="rect">
            <a:avLst/>
          </a:prstGeom>
          <a:noFill/>
        </p:spPr>
        <p:txBody>
          <a:bodyPr wrap="square" rtlCol="0">
            <a:spAutoFit/>
          </a:bodyPr>
          <a:lstStyle/>
          <a:p>
            <a:r>
              <a:rPr lang="en-US" sz="2000" b="1" smtClean="0">
                <a:latin typeface="Times New Roman" pitchFamily="18" charset="0"/>
                <a:cs typeface="Times New Roman" pitchFamily="18" charset="0"/>
              </a:rPr>
              <a:t>3.Thái độ: </a:t>
            </a:r>
          </a:p>
          <a:p>
            <a:pPr marL="285750" indent="-285750">
              <a:buFontTx/>
              <a:buChar char="-"/>
            </a:pPr>
            <a:r>
              <a:rPr lang="en-US" sz="2000" smtClean="0">
                <a:latin typeface="Times New Roman" pitchFamily="18" charset="0"/>
                <a:cs typeface="Times New Roman" pitchFamily="18" charset="0"/>
              </a:rPr>
              <a:t>Trẻ hứng thú tích cực tham gia vào bài học</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01452325"/>
      </p:ext>
    </p:extLst>
  </p:cSld>
  <p:clrMapOvr>
    <a:masterClrMapping/>
  </p:clrMapOvr>
  <mc:AlternateContent xmlns:mc="http://schemas.openxmlformats.org/markup-compatibility/2006" xmlns:p14="http://schemas.microsoft.com/office/powerpoint/2010/main">
    <mc:Choice Requires="p14">
      <p:transition spd="slow" p14:dur="2000" advTm="10974"/>
    </mc:Choice>
    <mc:Fallback xmlns="">
      <p:transition spd="slow" advTm="1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heckerboard(across)">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9"/>
                </p:tgtEl>
              </p:cMediaNode>
            </p:audio>
          </p:childTnLst>
        </p:cTn>
      </p:par>
    </p:tnLst>
    <p:bldLst>
      <p:bldP spid="3"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2514600"/>
            <a:ext cx="4343400" cy="584775"/>
          </a:xfrm>
          <a:prstGeom prst="rect">
            <a:avLst/>
          </a:prstGeom>
          <a:noFill/>
        </p:spPr>
        <p:txBody>
          <a:bodyPr wrap="square" rtlCol="0">
            <a:spAutoFit/>
          </a:bodyPr>
          <a:lstStyle/>
          <a:p>
            <a:pPr algn="ctr"/>
            <a:r>
              <a:rPr lang="en-US" sz="3200" b="1" smtClean="0">
                <a:solidFill>
                  <a:srgbClr val="FF0000"/>
                </a:solidFill>
                <a:latin typeface="Times New Roman" pitchFamily="18" charset="0"/>
                <a:cs typeface="Times New Roman" pitchFamily="18" charset="0"/>
              </a:rPr>
              <a:t>PHẦN 3: Về đích </a:t>
            </a:r>
            <a:endParaRPr lang="en-US" sz="3200" b="1">
              <a:solidFill>
                <a:srgbClr val="FF0000"/>
              </a:solidFill>
              <a:latin typeface="Times New Roman" pitchFamily="18" charset="0"/>
              <a:cs typeface="Times New Roman"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2000156"/>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37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1 : Các bạn hãy đếm xem có bao nhiêu quả táo? </a:t>
            </a:r>
            <a:endParaRPr lang="en-US" sz="2200" b="1">
              <a:solidFill>
                <a:prstClr val="black"/>
              </a:solidFill>
              <a:latin typeface="Times New Roman" pitchFamily="18" charset="0"/>
              <a:cs typeface="Times New Roman" pitchFamily="18" charset="0"/>
            </a:endParaRP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1637848"/>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6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1639092"/>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3448050" y="4850832"/>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3 quả táo</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3448050" y="5312498"/>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Có 4 quả táo</a:t>
            </a:r>
            <a:endParaRPr lang="en-US" sz="2400" b="1">
              <a:solidFill>
                <a:prstClr val="black"/>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57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62942"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1743"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6743"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339527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22343196"/>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10"/>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path" presetSubtype="0" accel="50000" decel="50000" fill="hold" nodeType="clickEffect">
                                  <p:stCondLst>
                                    <p:cond delay="0"/>
                                  </p:stCondLst>
                                  <p:childTnLst>
                                    <p:animMotion origin="layout" path="M -0.33941 0.06197 C -0.08924 0.06197 0.11476 -0.03815 0.11476 -0.16092 C 0.11476 -0.28393 -0.08924 -0.38266 -0.33941 -0.38266 C -0.58993 -0.38266 -0.79358 -0.28393 -0.79358 -0.16092 C -0.79358 -0.03815 -0.58993 0.06197 -0.33941 0.06197 Z " pathEditMode="relative" rAng="0" ptsTypes="fffff">
                                      <p:cBhvr>
                                        <p:cTn id="56" dur="3000" fill="hold"/>
                                        <p:tgtEl>
                                          <p:spTgt spid="15"/>
                                        </p:tgtEl>
                                        <p:attrNameLst>
                                          <p:attrName>ppt_x</p:attrName>
                                          <p:attrName>ppt_y</p:attrName>
                                        </p:attrNameLst>
                                      </p:cBhvr>
                                      <p:rCtr x="0" y="-22243"/>
                                    </p:animMotion>
                                  </p:childTnLst>
                                </p:cTn>
                              </p:par>
                            </p:childTnLst>
                          </p:cTn>
                        </p:par>
                        <p:par>
                          <p:cTn id="57" fill="hold">
                            <p:stCondLst>
                              <p:cond delay="3000"/>
                            </p:stCondLst>
                            <p:childTnLst>
                              <p:par>
                                <p:cTn id="58" presetID="16" presetClass="exit" presetSubtype="21" fill="hold" nodeType="afterEffect">
                                  <p:stCondLst>
                                    <p:cond delay="0"/>
                                  </p:stCondLst>
                                  <p:childTnLst>
                                    <p:animEffect transition="out" filter="barn(inVertical)">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par>
                          <p:cTn id="66" fill="hold">
                            <p:stCondLst>
                              <p:cond delay="500"/>
                            </p:stCondLst>
                            <p:childTnLst>
                              <p:par>
                                <p:cTn id="67" presetID="32" presetClass="emph" presetSubtype="0" fill="hold" grpId="1" nodeType="afterEffect">
                                  <p:stCondLst>
                                    <p:cond delay="0"/>
                                  </p:stCondLst>
                                  <p:childTnLst>
                                    <p:animRot by="120000">
                                      <p:cBhvr>
                                        <p:cTn id="68" dur="100" fill="hold">
                                          <p:stCondLst>
                                            <p:cond delay="0"/>
                                          </p:stCondLst>
                                        </p:cTn>
                                        <p:tgtEl>
                                          <p:spTgt spid="9"/>
                                        </p:tgtEl>
                                        <p:attrNameLst>
                                          <p:attrName>r</p:attrName>
                                        </p:attrNameLst>
                                      </p:cBhvr>
                                    </p:animRot>
                                    <p:animRot by="-240000">
                                      <p:cBhvr>
                                        <p:cTn id="69" dur="200" fill="hold">
                                          <p:stCondLst>
                                            <p:cond delay="200"/>
                                          </p:stCondLst>
                                        </p:cTn>
                                        <p:tgtEl>
                                          <p:spTgt spid="9"/>
                                        </p:tgtEl>
                                        <p:attrNameLst>
                                          <p:attrName>r</p:attrName>
                                        </p:attrNameLst>
                                      </p:cBhvr>
                                    </p:animRot>
                                    <p:animRot by="240000">
                                      <p:cBhvr>
                                        <p:cTn id="70" dur="200" fill="hold">
                                          <p:stCondLst>
                                            <p:cond delay="400"/>
                                          </p:stCondLst>
                                        </p:cTn>
                                        <p:tgtEl>
                                          <p:spTgt spid="9"/>
                                        </p:tgtEl>
                                        <p:attrNameLst>
                                          <p:attrName>r</p:attrName>
                                        </p:attrNameLst>
                                      </p:cBhvr>
                                    </p:animRot>
                                    <p:animRot by="-240000">
                                      <p:cBhvr>
                                        <p:cTn id="71" dur="200" fill="hold">
                                          <p:stCondLst>
                                            <p:cond delay="600"/>
                                          </p:stCondLst>
                                        </p:cTn>
                                        <p:tgtEl>
                                          <p:spTgt spid="9"/>
                                        </p:tgtEl>
                                        <p:attrNameLst>
                                          <p:attrName>r</p:attrName>
                                        </p:attrNameLst>
                                      </p:cBhvr>
                                    </p:animRot>
                                    <p:animRot by="120000">
                                      <p:cBhvr>
                                        <p:cTn id="72"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10"/>
                </p:tgtEl>
              </p:cMediaNode>
            </p:audio>
            <p:audio isNarration="1">
              <p:cMediaNode vol="80000" showWhenStopped="0">
                <p:cTn id="74"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167" objId="10"/>
        <p14:stopEvt time="24133" objId="1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2: Các bạn hãy đếm xem có bao nhiêu quả cam? </a:t>
            </a:r>
            <a:endParaRPr lang="en-US" sz="2200" b="1">
              <a:solidFill>
                <a:prstClr val="black"/>
              </a:solidFill>
              <a:latin typeface="Times New Roman" pitchFamily="18" charset="0"/>
              <a:cs typeface="Times New Roman" pitchFamily="18" charset="0"/>
            </a:endParaRPr>
          </a:p>
        </p:txBody>
      </p:sp>
      <p:sp>
        <p:nvSpPr>
          <p:cNvPr id="2" name="TextBox 1"/>
          <p:cNvSpPr txBox="1"/>
          <p:nvPr/>
        </p:nvSpPr>
        <p:spPr>
          <a:xfrm>
            <a:off x="3033855" y="4509541"/>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3 quả cam</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2966071" y="5112097"/>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Có 4 quả cam</a:t>
            </a:r>
            <a:endParaRPr lang="en-US" sz="2400" b="1">
              <a:solidFill>
                <a:prstClr val="black"/>
              </a:solidFill>
              <a:latin typeface="Times New Roman" pitchFamily="18" charset="0"/>
              <a:cs typeface="Times New Roman" pitchFamily="18" charset="0"/>
            </a:endParaRPr>
          </a:p>
        </p:txBody>
      </p:sp>
      <p:pic>
        <p:nvPicPr>
          <p:cNvPr id="3075" name="Picture 3" descr="D:\Tài liệu soạn bài hương\tư liệu hình ảnh làm ppt\cam-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0" y="1415328"/>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8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52600"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5749"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29400"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57200" y="6096000"/>
            <a:ext cx="609600" cy="609600"/>
          </a:xfrm>
          <a:prstGeom prst="rect">
            <a:avLst/>
          </a:prstGeom>
        </p:spPr>
      </p:pic>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65430857"/>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5"/>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7" dur="3000" fill="hold"/>
                                        <p:tgtEl>
                                          <p:spTgt spid="14"/>
                                        </p:tgtEl>
                                        <p:attrNameLst>
                                          <p:attrName>ppt_x</p:attrName>
                                          <p:attrName>ppt_y</p:attrName>
                                        </p:attrNameLst>
                                      </p:cBhvr>
                                      <p:rCtr x="0" y="-15538"/>
                                    </p:animMotion>
                                  </p:childTnLst>
                                </p:cTn>
                              </p:par>
                            </p:childTnLst>
                          </p:cTn>
                        </p:par>
                        <p:par>
                          <p:cTn id="48" fill="hold">
                            <p:stCondLst>
                              <p:cond delay="3000"/>
                            </p:stCondLst>
                            <p:childTnLst>
                              <p:par>
                                <p:cTn id="49" presetID="16" presetClass="exit" presetSubtype="21" fill="hold" nodeType="afterEffect">
                                  <p:stCondLst>
                                    <p:cond delay="0"/>
                                  </p:stCondLst>
                                  <p:childTnLst>
                                    <p:animEffect transition="out" filter="barn(inVertical)">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xit" presetSubtype="21" fill="hold" grpId="1" nodeType="clickEffect">
                                  <p:stCondLst>
                                    <p:cond delay="0"/>
                                  </p:stCondLst>
                                  <p:childTnLst>
                                    <p:animEffect transition="out" filter="barn(inVertical)">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childTnLst>
                          </p:cTn>
                        </p:par>
                        <p:par>
                          <p:cTn id="57" fill="hold">
                            <p:stCondLst>
                              <p:cond delay="500"/>
                            </p:stCondLst>
                            <p:childTnLst>
                              <p:par>
                                <p:cTn id="58" presetID="6" presetClass="emph" presetSubtype="0" fill="hold" grpId="1" nodeType="afterEffect">
                                  <p:stCondLst>
                                    <p:cond delay="0"/>
                                  </p:stCondLst>
                                  <p:childTnLst>
                                    <p:animScale>
                                      <p:cBhvr>
                                        <p:cTn id="59"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5"/>
                </p:tgtEl>
              </p:cMediaNode>
            </p:audio>
            <p:audio isNarration="1">
              <p:cMediaNode vol="80000" showWhenStopped="0">
                <p:cTn id="61" fill="hold" display="0">
                  <p:stCondLst>
                    <p:cond delay="indefinite"/>
                  </p:stCondLst>
                  <p:endCondLst>
                    <p:cond evt="onStopAudio" delay="0">
                      <p:tgtEl>
                        <p:sldTgt/>
                      </p:tgtEl>
                    </p:cond>
                  </p:endCondLst>
                </p:cTn>
                <p:tgtEl>
                  <p:spTgt spid="7"/>
                </p:tgtEl>
              </p:cMediaNode>
            </p:audio>
          </p:childTnLst>
        </p:cTn>
      </p:par>
    </p:tnLst>
    <p:bldLst>
      <p:bldP spid="2" grpId="0"/>
      <p:bldP spid="2" grpId="1"/>
      <p:bldP spid="9" grpId="0"/>
      <p:bldP spid="9" grpId="1"/>
    </p:bldLst>
  </p:timing>
  <p:extLst mod="1">
    <p:ext uri="{E180D4A7-C9FB-4DFB-919C-405C955672EB}">
      <p14:showEvtLst xmlns:p14="http://schemas.microsoft.com/office/powerpoint/2010/main">
        <p14:playEvt time="17519" objId="5"/>
        <p14:stopEvt time="25518"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0163" y="606256"/>
            <a:ext cx="8035637" cy="430887"/>
          </a:xfrm>
          <a:prstGeom prst="rect">
            <a:avLst/>
          </a:prstGeom>
          <a:noFill/>
        </p:spPr>
        <p:txBody>
          <a:bodyPr wrap="square" rtlCol="0">
            <a:spAutoFit/>
          </a:bodyPr>
          <a:lstStyle/>
          <a:p>
            <a:pPr algn="ctr"/>
            <a:r>
              <a:rPr lang="en-US" sz="2200" b="1" smtClean="0">
                <a:solidFill>
                  <a:prstClr val="black"/>
                </a:solidFill>
                <a:latin typeface="Times New Roman" pitchFamily="18" charset="0"/>
                <a:cs typeface="Times New Roman" pitchFamily="18" charset="0"/>
              </a:rPr>
              <a:t>Câu 3 : Các bạn hãy đếm xem có bao nhiêu cái đồng hồ ? </a:t>
            </a:r>
            <a:endParaRPr lang="en-US" sz="2200" b="1">
              <a:solidFill>
                <a:prstClr val="black"/>
              </a:solidFill>
              <a:latin typeface="Times New Roman" pitchFamily="18" charset="0"/>
              <a:cs typeface="Times New Roman" pitchFamily="18" charset="0"/>
            </a:endParaRPr>
          </a:p>
        </p:txBody>
      </p:sp>
      <p:sp>
        <p:nvSpPr>
          <p:cNvPr id="8" name="TextBox 7"/>
          <p:cNvSpPr txBox="1"/>
          <p:nvPr/>
        </p:nvSpPr>
        <p:spPr>
          <a:xfrm>
            <a:off x="3067050" y="4495800"/>
            <a:ext cx="3009900" cy="461665"/>
          </a:xfrm>
          <a:prstGeom prst="rect">
            <a:avLst/>
          </a:prstGeom>
          <a:noFill/>
        </p:spPr>
        <p:txBody>
          <a:bodyPr wrap="square" rtlCol="0">
            <a:spAutoFit/>
          </a:bodyPr>
          <a:lstStyle/>
          <a:p>
            <a:r>
              <a:rPr lang="en-US" sz="2400" b="1" smtClean="0">
                <a:solidFill>
                  <a:prstClr val="black"/>
                </a:solidFill>
                <a:latin typeface="Times New Roman" pitchFamily="18" charset="0"/>
                <a:cs typeface="Times New Roman" pitchFamily="18" charset="0"/>
              </a:rPr>
              <a:t>1. Có 2 cái đồng hồ </a:t>
            </a:r>
            <a:endParaRPr lang="en-US" sz="2400" b="1">
              <a:solidFill>
                <a:prstClr val="black"/>
              </a:solidFill>
              <a:latin typeface="Times New Roman" pitchFamily="18" charset="0"/>
              <a:cs typeface="Times New Roman" pitchFamily="18" charset="0"/>
            </a:endParaRPr>
          </a:p>
        </p:txBody>
      </p:sp>
      <p:sp>
        <p:nvSpPr>
          <p:cNvPr id="9" name="TextBox 8"/>
          <p:cNvSpPr txBox="1"/>
          <p:nvPr/>
        </p:nvSpPr>
        <p:spPr>
          <a:xfrm>
            <a:off x="3218656" y="5105400"/>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2</a:t>
            </a:r>
            <a:r>
              <a:rPr lang="en-US" sz="2400" b="1" smtClean="0">
                <a:solidFill>
                  <a:prstClr val="black"/>
                </a:solidFill>
                <a:latin typeface="Times New Roman" pitchFamily="18" charset="0"/>
                <a:cs typeface="Times New Roman" pitchFamily="18" charset="0"/>
              </a:rPr>
              <a:t>. Có 4 cái đồng hồ </a:t>
            </a:r>
            <a:endParaRPr lang="en-US" sz="2400" b="1">
              <a:solidFill>
                <a:prstClr val="black"/>
              </a:solidFill>
              <a:latin typeface="Times New Roman" pitchFamily="18" charset="0"/>
              <a:cs typeface="Times New Roman" pitchFamily="18" charset="0"/>
            </a:endParaRPr>
          </a:p>
        </p:txBody>
      </p:sp>
      <p:pic>
        <p:nvPicPr>
          <p:cNvPr id="1026" name="Picture 2" descr="D:\Tài liệu soạn bài hương\tư liệu hình ảnh làm ppt\đôngf hồ.jpg"/>
          <p:cNvPicPr>
            <a:picLocks noChangeAspect="1" noChangeArrowheads="1"/>
          </p:cNvPicPr>
          <p:nvPr/>
        </p:nvPicPr>
        <p:blipFill>
          <a:blip r:embed="rId10">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1050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3934" y="1473747"/>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2109" y="1448477"/>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78625" y="1448476"/>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4437"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2443"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67600"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085730" y="6117236"/>
            <a:ext cx="609600" cy="609600"/>
          </a:xfrm>
          <a:prstGeom prst="rect">
            <a:avLst/>
          </a:prstGeom>
        </p:spPr>
      </p:pic>
      <p:pic>
        <p:nvPicPr>
          <p:cNvPr id="6" name="Audio 5">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4073528"/>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7670"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par>
                          <p:cTn id="40" fill="hold">
                            <p:stCondLst>
                              <p:cond delay="500"/>
                            </p:stCondLst>
                            <p:childTnLst>
                              <p:par>
                                <p:cTn id="41" presetID="14" presetClass="entr" presetSubtype="1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4" presetClass="entr" presetSubtype="10" fill="hold"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randombar(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path" presetSubtype="0" accel="50000" decel="50000" fill="hold" nodeType="clickEffect">
                                  <p:stCondLst>
                                    <p:cond delay="0"/>
                                  </p:stCondLst>
                                  <p:childTnLst>
                                    <p:animMotion origin="layout" path="M -0.33524 0.03977 C -0.09201 0.03977 0.10642 -0.04208 0.10642 -0.14243 C 0.10642 -0.24301 -0.09201 -0.32347 -0.33524 -0.32347 C -0.57899 -0.32347 -0.77691 -0.24301 -0.77691 -0.14243 C -0.77691 -0.04208 -0.57899 0.03977 -0.33524 0.03977 Z " pathEditMode="relative" rAng="0" ptsTypes="fffff">
                                      <p:cBhvr>
                                        <p:cTn id="56" dur="3000" fill="hold"/>
                                        <p:tgtEl>
                                          <p:spTgt spid="19"/>
                                        </p:tgtEl>
                                        <p:attrNameLst>
                                          <p:attrName>ppt_x</p:attrName>
                                          <p:attrName>ppt_y</p:attrName>
                                        </p:attrNameLst>
                                      </p:cBhvr>
                                      <p:rCtr x="0" y="-18173"/>
                                    </p:animMotion>
                                  </p:childTnLst>
                                </p:cTn>
                              </p:par>
                            </p:childTnLst>
                          </p:cTn>
                        </p:par>
                        <p:par>
                          <p:cTn id="57" fill="hold">
                            <p:stCondLst>
                              <p:cond delay="3000"/>
                            </p:stCondLst>
                            <p:childTnLst>
                              <p:par>
                                <p:cTn id="58" presetID="16" presetClass="exit" presetSubtype="21" fill="hold" nodeType="afterEffect">
                                  <p:stCondLst>
                                    <p:cond delay="0"/>
                                  </p:stCondLst>
                                  <p:childTnLst>
                                    <p:animEffect transition="out" filter="barn(inVertical)">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6" presetClass="exit" presetSubtype="21" fill="hold" grpId="1" nodeType="clickEffect">
                                  <p:stCondLst>
                                    <p:cond delay="0"/>
                                  </p:stCondLst>
                                  <p:childTnLst>
                                    <p:animEffect transition="out" filter="barn(inVertic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childTnLst>
                          </p:cTn>
                        </p:par>
                        <p:par>
                          <p:cTn id="66" fill="hold">
                            <p:stCondLst>
                              <p:cond delay="500"/>
                            </p:stCondLst>
                            <p:childTnLst>
                              <p:par>
                                <p:cTn id="67" presetID="32" presetClass="emph" presetSubtype="0" fill="hold" grpId="1" nodeType="afterEffect">
                                  <p:stCondLst>
                                    <p:cond delay="0"/>
                                  </p:stCondLst>
                                  <p:childTnLst>
                                    <p:animRot by="120000">
                                      <p:cBhvr>
                                        <p:cTn id="68" dur="100" fill="hold">
                                          <p:stCondLst>
                                            <p:cond delay="0"/>
                                          </p:stCondLst>
                                        </p:cTn>
                                        <p:tgtEl>
                                          <p:spTgt spid="9"/>
                                        </p:tgtEl>
                                        <p:attrNameLst>
                                          <p:attrName>r</p:attrName>
                                        </p:attrNameLst>
                                      </p:cBhvr>
                                    </p:animRot>
                                    <p:animRot by="-240000">
                                      <p:cBhvr>
                                        <p:cTn id="69" dur="200" fill="hold">
                                          <p:stCondLst>
                                            <p:cond delay="200"/>
                                          </p:stCondLst>
                                        </p:cTn>
                                        <p:tgtEl>
                                          <p:spTgt spid="9"/>
                                        </p:tgtEl>
                                        <p:attrNameLst>
                                          <p:attrName>r</p:attrName>
                                        </p:attrNameLst>
                                      </p:cBhvr>
                                    </p:animRot>
                                    <p:animRot by="240000">
                                      <p:cBhvr>
                                        <p:cTn id="70" dur="200" fill="hold">
                                          <p:stCondLst>
                                            <p:cond delay="400"/>
                                          </p:stCondLst>
                                        </p:cTn>
                                        <p:tgtEl>
                                          <p:spTgt spid="9"/>
                                        </p:tgtEl>
                                        <p:attrNameLst>
                                          <p:attrName>r</p:attrName>
                                        </p:attrNameLst>
                                      </p:cBhvr>
                                    </p:animRot>
                                    <p:animRot by="-240000">
                                      <p:cBhvr>
                                        <p:cTn id="71" dur="200" fill="hold">
                                          <p:stCondLst>
                                            <p:cond delay="600"/>
                                          </p:stCondLst>
                                        </p:cTn>
                                        <p:tgtEl>
                                          <p:spTgt spid="9"/>
                                        </p:tgtEl>
                                        <p:attrNameLst>
                                          <p:attrName>r</p:attrName>
                                        </p:attrNameLst>
                                      </p:cBhvr>
                                    </p:animRot>
                                    <p:animRot by="120000">
                                      <p:cBhvr>
                                        <p:cTn id="72" dur="200" fill="hold">
                                          <p:stCondLst>
                                            <p:cond delay="800"/>
                                          </p:stCondLst>
                                        </p:cTn>
                                        <p:tgtEl>
                                          <p:spTgt spid="9"/>
                                        </p:tgtEl>
                                        <p:attrNameLst>
                                          <p:attrName>r</p:attrName>
                                        </p:attrNameLst>
                                      </p:cBhvr>
                                    </p:animRot>
                                  </p:childTnLst>
                                </p:cTn>
                              </p:par>
                            </p:childTnLst>
                          </p:cTn>
                        </p:par>
                        <p:par>
                          <p:cTn id="73" fill="hold">
                            <p:stCondLst>
                              <p:cond delay="1500"/>
                            </p:stCondLst>
                            <p:childTnLst>
                              <p:par>
                                <p:cTn id="74" presetID="1" presetClass="mediacall" presetSubtype="0" fill="hold" nodeType="afterEffect">
                                  <p:stCondLst>
                                    <p:cond delay="0"/>
                                  </p:stCondLst>
                                  <p:childTnLst>
                                    <p:cmd type="call" cmd="playFrom(0.0)">
                                      <p:cBhvr>
                                        <p:cTn id="75"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audio>
              <p:cMediaNode vol="80000">
                <p:cTn id="77" fill="hold" display="0">
                  <p:stCondLst>
                    <p:cond delay="indefinite"/>
                  </p:stCondLst>
                  <p:endCondLst>
                    <p:cond evt="onStopAudio" delay="0">
                      <p:tgtEl>
                        <p:sldTgt/>
                      </p:tgtEl>
                    </p:cond>
                  </p:endCondLst>
                </p:cTn>
                <p:tgtEl>
                  <p:spTgt spid="5"/>
                </p:tgtEl>
              </p:cMediaNode>
            </p:audio>
            <p:audio isNarration="1">
              <p:cMediaNode vol="80000" showWhenStopped="0">
                <p:cTn id="78" fill="hold" display="0">
                  <p:stCondLst>
                    <p:cond delay="indefinite"/>
                  </p:stCondLst>
                  <p:endCondLst>
                    <p:cond evt="onStopAudio" delay="0">
                      <p:tgtEl>
                        <p:sldTgt/>
                      </p:tgtEl>
                    </p:cond>
                  </p:endCondLst>
                </p:cTn>
                <p:tgtEl>
                  <p:spTgt spid="6"/>
                </p:tgtEl>
              </p:cMediaNode>
            </p:audio>
          </p:childTnLst>
        </p:cTn>
      </p:par>
    </p:tnLst>
    <p:bldLst>
      <p:bldP spid="8" grpId="0"/>
      <p:bldP spid="8" grpId="1"/>
      <p:bldP spid="9" grpId="0"/>
      <p:bldP spid="9" grpId="1"/>
    </p:bldLst>
  </p:timing>
  <p:extLst mod="1">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4" name="Group 3"/>
          <p:cNvGrpSpPr/>
          <p:nvPr/>
        </p:nvGrpSpPr>
        <p:grpSpPr>
          <a:xfrm>
            <a:off x="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smtClean="0">
                  <a:solidFill>
                    <a:prstClr val="black"/>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endParaRPr lang="en-US" sz="2000" b="1">
                <a:solidFill>
                  <a:prstClr val="black"/>
                </a:solidFill>
                <a:latin typeface="Times New Roman" pitchFamily="18" charset="0"/>
                <a:cs typeface="Times New Roman" pitchFamily="18" charset="0"/>
              </a:endParaRPr>
            </a:p>
          </p:txBody>
        </p:sp>
      </p:grpSp>
      <p:grpSp>
        <p:nvGrpSpPr>
          <p:cNvPr id="6" name="Group 5"/>
          <p:cNvGrpSpPr/>
          <p:nvPr/>
        </p:nvGrpSpPr>
        <p:grpSpPr>
          <a:xfrm>
            <a:off x="367164"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5992572" y="1276274"/>
            <a:ext cx="3210990" cy="1532623"/>
            <a:chOff x="5022271" y="1138720"/>
            <a:chExt cx="3969329" cy="1861190"/>
          </a:xfrm>
        </p:grpSpPr>
        <p:sp>
          <p:nvSpPr>
            <p:cNvPr id="12" name="Rectangle 11"/>
            <p:cNvSpPr/>
            <p:nvPr/>
          </p:nvSpPr>
          <p:spPr>
            <a:xfrm>
              <a:off x="5181600" y="1138720"/>
              <a:ext cx="3581400" cy="186119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descr="D:\Tài liệu soạn bài hương\tư liệu hình ảnh làm ppt\pngtree-cartoon-branch-monkey-png-image_903541.jpg"/>
            <p:cNvPicPr>
              <a:picLocks noChangeAspect="1" noChangeArrowheads="1"/>
            </p:cNvPicPr>
            <p:nvPr/>
          </p:nvPicPr>
          <p:blipFill>
            <a:blip r:embed="rId10"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022271" y="1308744"/>
              <a:ext cx="1371600" cy="162070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D:\Tài liệu soạn bài hương\tư liệu hình ảnh làm ppt\pngtree-cartoon-branch-monkey-png-image_903541.jpg"/>
            <p:cNvPicPr>
              <a:picLocks noChangeAspect="1" noChangeArrowheads="1"/>
            </p:cNvPicPr>
            <p:nvPr/>
          </p:nvPicPr>
          <p:blipFill>
            <a:blip r:embed="rId11"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860471" y="1284561"/>
              <a:ext cx="1371600" cy="16448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D:\Tài liệu soạn bài hương\tư liệu hình ảnh làm ppt\pngtree-cartoon-branch-monkey-png-image_903541.jpg"/>
            <p:cNvPicPr>
              <a:picLocks noChangeAspect="1" noChangeArrowheads="1"/>
            </p:cNvPicPr>
            <p:nvPr/>
          </p:nvPicPr>
          <p:blipFill>
            <a:blip r:embed="rId12"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698671" y="1246521"/>
              <a:ext cx="1371600" cy="16829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D:\Tài liệu soạn bài hương\tư liệu hình ảnh làm ppt\pngtree-cartoon-branch-monkey-png-image_903541.jpg"/>
            <p:cNvPicPr>
              <a:picLocks noChangeAspect="1" noChangeArrowheads="1"/>
            </p:cNvPicPr>
            <p:nvPr/>
          </p:nvPicPr>
          <p:blipFill>
            <a:blip r:embed="rId13"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620000" y="1280526"/>
              <a:ext cx="1371600" cy="15388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142842" y="4477162"/>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6639875" y="4464179"/>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4109602"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109602" y="2601272"/>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4135576"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68" name="Group 7167"/>
          <p:cNvGrpSpPr/>
          <p:nvPr/>
        </p:nvGrpSpPr>
        <p:grpSpPr>
          <a:xfrm>
            <a:off x="4159824" y="5155982"/>
            <a:ext cx="1021773" cy="790116"/>
            <a:chOff x="4388427" y="4905931"/>
            <a:chExt cx="1021773" cy="933859"/>
          </a:xfrm>
        </p:grpSpPr>
        <p:sp>
          <p:nvSpPr>
            <p:cNvPr id="28" name="Rectangle 27"/>
            <p:cNvSpPr/>
            <p:nvPr/>
          </p:nvSpPr>
          <p:spPr>
            <a:xfrm>
              <a:off x="4388427" y="4905931"/>
              <a:ext cx="1021773" cy="933859"/>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495799" y="4966379"/>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937413" y="496764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4492335" y="5374646"/>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946072" y="5389849"/>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2286000" y="2362200"/>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2286000" y="4083275"/>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78" name="Straight Arrow Connector 7177"/>
          <p:cNvCxnSpPr/>
          <p:nvPr/>
        </p:nvCxnSpPr>
        <p:spPr>
          <a:xfrm flipH="1">
            <a:off x="5131589" y="2601272"/>
            <a:ext cx="1415762" cy="2736454"/>
          </a:xfrm>
          <a:prstGeom prst="straightConnector1">
            <a:avLst/>
          </a:prstGeom>
          <a:ln w="571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4985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457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a:stretch>
            <a:fillRect/>
          </a:stretch>
        </p:blipFill>
        <p:spPr>
          <a:xfrm>
            <a:off x="3275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38134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17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70" fill="hold"/>
                                        <p:tgtEl>
                                          <p:spTgt spid="45"/>
                                        </p:tgtEl>
                                      </p:cBhvr>
                                    </p:cmd>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animEffect transition="in" filter="circle(in)">
                                      <p:cBhvr>
                                        <p:cTn id="23" dur="2000"/>
                                        <p:tgtEl>
                                          <p:spTgt spid="7171"/>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2000" tmFilter="0, 0; .2, .5; .8, .5; 1, 0"/>
                                        <p:tgtEl>
                                          <p:spTgt spid="14"/>
                                        </p:tgtEl>
                                      </p:cBhvr>
                                    </p:animEffect>
                                    <p:animScale>
                                      <p:cBhvr>
                                        <p:cTn id="28" dur="1000" autoRev="1" fill="hold"/>
                                        <p:tgtEl>
                                          <p:spTgt spid="14"/>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176"/>
                                        </p:tgtEl>
                                        <p:attrNameLst>
                                          <p:attrName>style.visibility</p:attrName>
                                        </p:attrNameLst>
                                      </p:cBhvr>
                                      <p:to>
                                        <p:strVal val="visible"/>
                                      </p:to>
                                    </p:set>
                                    <p:animEffect transition="in" filter="circle(in)">
                                      <p:cBhvr>
                                        <p:cTn id="33" dur="2000"/>
                                        <p:tgtEl>
                                          <p:spTgt spid="7176"/>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13"/>
                                        </p:tgtEl>
                                        <p:attrNameLst>
                                          <p:attrName>r</p:attrName>
                                        </p:attrNameLst>
                                      </p:cBhvr>
                                    </p:animRot>
                                    <p:animRot by="-240000">
                                      <p:cBhvr>
                                        <p:cTn id="38" dur="200" fill="hold">
                                          <p:stCondLst>
                                            <p:cond delay="200"/>
                                          </p:stCondLst>
                                        </p:cTn>
                                        <p:tgtEl>
                                          <p:spTgt spid="13"/>
                                        </p:tgtEl>
                                        <p:attrNameLst>
                                          <p:attrName>r</p:attrName>
                                        </p:attrNameLst>
                                      </p:cBhvr>
                                    </p:animRot>
                                    <p:animRot by="240000">
                                      <p:cBhvr>
                                        <p:cTn id="39" dur="200" fill="hold">
                                          <p:stCondLst>
                                            <p:cond delay="400"/>
                                          </p:stCondLst>
                                        </p:cTn>
                                        <p:tgtEl>
                                          <p:spTgt spid="13"/>
                                        </p:tgtEl>
                                        <p:attrNameLst>
                                          <p:attrName>r</p:attrName>
                                        </p:attrNameLst>
                                      </p:cBhvr>
                                    </p:animRot>
                                    <p:animRot by="-240000">
                                      <p:cBhvr>
                                        <p:cTn id="40" dur="200" fill="hold">
                                          <p:stCondLst>
                                            <p:cond delay="600"/>
                                          </p:stCondLst>
                                        </p:cTn>
                                        <p:tgtEl>
                                          <p:spTgt spid="13"/>
                                        </p:tgtEl>
                                        <p:attrNameLst>
                                          <p:attrName>r</p:attrName>
                                        </p:attrNameLst>
                                      </p:cBhvr>
                                    </p:animRot>
                                    <p:animRot by="120000">
                                      <p:cBhvr>
                                        <p:cTn id="41" dur="200" fill="hold">
                                          <p:stCondLst>
                                            <p:cond delay="800"/>
                                          </p:stCondLst>
                                        </p:cTn>
                                        <p:tgtEl>
                                          <p:spTgt spid="13"/>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7178"/>
                                        </p:tgtEl>
                                        <p:attrNameLst>
                                          <p:attrName>style.visibility</p:attrName>
                                        </p:attrNameLst>
                                      </p:cBhvr>
                                      <p:to>
                                        <p:strVal val="visible"/>
                                      </p:to>
                                    </p:set>
                                    <p:animEffect transition="in" filter="circle(in)">
                                      <p:cBhvr>
                                        <p:cTn id="46" dur="2000"/>
                                        <p:tgtEl>
                                          <p:spTgt spid="7178"/>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2000" tmFilter="0, 0; .2, .5; .8, .5; 1, 0"/>
                                        <p:tgtEl>
                                          <p:spTgt spid="10"/>
                                        </p:tgtEl>
                                      </p:cBhvr>
                                    </p:animEffect>
                                    <p:animScale>
                                      <p:cBhvr>
                                        <p:cTn id="51" dur="1000" autoRev="1" fill="hold"/>
                                        <p:tgtEl>
                                          <p:spTgt spid="10"/>
                                        </p:tgtEl>
                                      </p:cBhvr>
                                      <p:by x="105000" y="105000"/>
                                    </p:animScale>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7181"/>
                                        </p:tgtEl>
                                        <p:attrNameLst>
                                          <p:attrName>style.visibility</p:attrName>
                                        </p:attrNameLst>
                                      </p:cBhvr>
                                      <p:to>
                                        <p:strVal val="visible"/>
                                      </p:to>
                                    </p:set>
                                    <p:animEffect transition="in" filter="circle(in)">
                                      <p:cBhvr>
                                        <p:cTn id="56" dur="2000"/>
                                        <p:tgtEl>
                                          <p:spTgt spid="7181"/>
                                        </p:tgtEl>
                                      </p:cBhvr>
                                    </p:animEffect>
                                  </p:childTnLst>
                                </p:cTn>
                              </p:par>
                            </p:childTnLst>
                          </p:cTn>
                        </p:par>
                        <p:par>
                          <p:cTn id="57" fill="hold">
                            <p:stCondLst>
                              <p:cond delay="2000"/>
                            </p:stCondLst>
                            <p:childTnLst>
                              <p:par>
                                <p:cTn id="58" presetID="1" presetClass="mediacall" presetSubtype="0" fill="hold" nodeType="afterEffect">
                                  <p:stCondLst>
                                    <p:cond delay="0"/>
                                  </p:stCondLst>
                                  <p:childTnLst>
                                    <p:cmd type="call" cmd="playFrom(0.0)">
                                      <p:cBhvr>
                                        <p:cTn id="59"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45"/>
                </p:tgtEl>
              </p:cMediaNode>
            </p:audio>
            <p:audio>
              <p:cMediaNode vol="80000">
                <p:cTn id="61" fill="hold" display="0">
                  <p:stCondLst>
                    <p:cond delay="indefinite"/>
                  </p:stCondLst>
                  <p:endCondLst>
                    <p:cond evt="onStopAudio" delay="0">
                      <p:tgtEl>
                        <p:sldTgt/>
                      </p:tgtEl>
                    </p:cond>
                  </p:endCondLst>
                </p:cTn>
                <p:tgtEl>
                  <p:spTgt spid="46"/>
                </p:tgtEl>
              </p:cMediaNode>
            </p:audio>
            <p:audio isNarration="1">
              <p:cMediaNode vol="80000" showWhenStopped="0">
                <p:cTn id="62" fill="hold" display="0">
                  <p:stCondLst>
                    <p:cond delay="indefinite"/>
                  </p:stCondLst>
                  <p:endCondLst>
                    <p:cond evt="onStopAudio" delay="0">
                      <p:tgtEl>
                        <p:sldTgt/>
                      </p:tgtEl>
                    </p:cond>
                  </p:endCondLst>
                </p:cTn>
                <p:tgtEl>
                  <p:spTgt spid="7174"/>
                </p:tgtEl>
              </p:cMediaNode>
            </p:audio>
          </p:childTnLst>
        </p:cTn>
      </p:par>
    </p:tnLst>
  </p:timing>
  <p:extLst mod="1">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Tài liệu soạn bài hương\tư liệu hình ảnh làm ppt\phô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1219200"/>
            <a:ext cx="29718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0800" y="2971800"/>
            <a:ext cx="4114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2133600"/>
            <a:ext cx="3810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515" y="152400"/>
            <a:ext cx="2567486"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3928" y="4724400"/>
            <a:ext cx="3985714"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5600" y="36576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64096" y="2362200"/>
            <a:ext cx="5292008" cy="766465"/>
          </a:xfrm>
          <a:prstGeom prst="rect">
            <a:avLst/>
          </a:prstGeom>
          <a:noFill/>
        </p:spPr>
        <p:txBody>
          <a:bodyPr wrap="none" lIns="91440" tIns="45720" rIns="91440" bIns="45720">
            <a:prstTxWarp prst="textArchU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smtClean="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BÉ TẬP ĐẾM </a:t>
            </a:r>
            <a:endParaRPr lang="en-US" sz="54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
        <p:nvSpPr>
          <p:cNvPr id="15" name="TextBox 14"/>
          <p:cNvSpPr txBox="1"/>
          <p:nvPr/>
        </p:nvSpPr>
        <p:spPr>
          <a:xfrm>
            <a:off x="1898073" y="304842"/>
            <a:ext cx="5943600" cy="646331"/>
          </a:xfrm>
          <a:prstGeom prst="rect">
            <a:avLst/>
          </a:prstGeom>
          <a:noFill/>
        </p:spPr>
        <p:txBody>
          <a:bodyPr wrap="square" rtlCol="0">
            <a:spAutoFit/>
          </a:bodyPr>
          <a:lstStyle/>
          <a:p>
            <a:pPr algn="ctr"/>
            <a:r>
              <a:rPr lang="en-US" b="1" smtClean="0">
                <a:solidFill>
                  <a:prstClr val="black"/>
                </a:solidFill>
                <a:latin typeface="Times New Roman" pitchFamily="18" charset="0"/>
                <a:cs typeface="Times New Roman" pitchFamily="18" charset="0"/>
              </a:rPr>
              <a:t>ỦY BAN NHÂN DÂN QUẬN LONG BIÊN</a:t>
            </a:r>
          </a:p>
          <a:p>
            <a:pPr algn="ctr"/>
            <a:r>
              <a:rPr lang="en-US" b="1" smtClean="0">
                <a:solidFill>
                  <a:prstClr val="black"/>
                </a:solidFill>
                <a:latin typeface="Times New Roman" pitchFamily="18" charset="0"/>
                <a:cs typeface="Times New Roman" pitchFamily="18" charset="0"/>
              </a:rPr>
              <a:t>TRƯỜNG MẦM NON ĐỨC GIANG</a:t>
            </a:r>
            <a:endParaRPr lang="en-US" b="1">
              <a:solidFill>
                <a:prstClr val="black"/>
              </a:solidFill>
              <a:latin typeface="Times New Roman" pitchFamily="18" charset="0"/>
              <a:cs typeface="Times New Roman" pitchFamily="18" charset="0"/>
            </a:endParaRPr>
          </a:p>
        </p:txBody>
      </p:sp>
      <p:pic>
        <p:nvPicPr>
          <p:cNvPr id="4106"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5613" y="273814"/>
            <a:ext cx="865187"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34321" y="3264108"/>
            <a:ext cx="8388350" cy="507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1175704"/>
      </p:ext>
    </p:extLst>
  </p:cSld>
  <p:clrMapOvr>
    <a:masterClrMapping/>
  </p:clrMapOvr>
  <mc:AlternateContent xmlns:mc="http://schemas.openxmlformats.org/markup-compatibility/2006" xmlns:p14="http://schemas.microsoft.com/office/powerpoint/2010/main">
    <mc:Choice Requires="p14">
      <p:transition spd="slow" p14:dur="2000" advTm="1898"/>
    </mc:Choice>
    <mc:Fallback xmlns="">
      <p:transition spd="slow" advTm="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2.9|3"/>
</p:tagLst>
</file>

<file path=ppt/tags/tag2.xml><?xml version="1.0" encoding="utf-8"?>
<p:tagLst xmlns:a="http://schemas.openxmlformats.org/drawingml/2006/main" xmlns:r="http://schemas.openxmlformats.org/officeDocument/2006/relationships" xmlns:p="http://schemas.openxmlformats.org/presentationml/2006/main">
  <p:tag name="TIMING" val="|7.4|3.6|5|14.8|2.1|1.7|2|2.1|13.8"/>
</p:tagLst>
</file>

<file path=ppt/tags/tag3.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4.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5.xml><?xml version="1.0" encoding="utf-8"?>
<p:tagLst xmlns:a="http://schemas.openxmlformats.org/drawingml/2006/main" xmlns:r="http://schemas.openxmlformats.org/officeDocument/2006/relationships" xmlns:p="http://schemas.openxmlformats.org/presentationml/2006/main">
  <p:tag name="TIMING" val="|22.4|17.3|8.5|3|5.9|4|4.9|4.4|9.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1700</TotalTime>
  <Words>345</Words>
  <Application>Microsoft Office PowerPoint</Application>
  <PresentationFormat>On-screen Show (4:3)</PresentationFormat>
  <Paragraphs>33</Paragraphs>
  <Slides>8</Slides>
  <Notes>1</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131</cp:revision>
  <dcterms:created xsi:type="dcterms:W3CDTF">2006-08-16T00:00:00Z</dcterms:created>
  <dcterms:modified xsi:type="dcterms:W3CDTF">2022-02-27T13:29:19Z</dcterms:modified>
</cp:coreProperties>
</file>