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52" r:id="rId2"/>
    <p:sldId id="341" r:id="rId3"/>
    <p:sldId id="471" r:id="rId4"/>
    <p:sldId id="262" r:id="rId5"/>
    <p:sldId id="263" r:id="rId6"/>
    <p:sldId id="266" r:id="rId7"/>
    <p:sldId id="272" r:id="rId8"/>
    <p:sldId id="314" r:id="rId9"/>
    <p:sldId id="315" r:id="rId10"/>
    <p:sldId id="342" r:id="rId11"/>
    <p:sldId id="264" r:id="rId12"/>
    <p:sldId id="320" r:id="rId13"/>
    <p:sldId id="470" r:id="rId14"/>
    <p:sldId id="316" r:id="rId15"/>
    <p:sldId id="278" r:id="rId16"/>
    <p:sldId id="317" r:id="rId17"/>
    <p:sldId id="318" r:id="rId18"/>
    <p:sldId id="464" r:id="rId19"/>
    <p:sldId id="293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E8"/>
    <a:srgbClr val="2603BD"/>
    <a:srgbClr val="C5370B"/>
    <a:srgbClr val="1539AB"/>
    <a:srgbClr val="CC0066"/>
    <a:srgbClr val="EEF892"/>
    <a:srgbClr val="FFFF66"/>
    <a:srgbClr val="FEF68C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>
      <p:cViewPr varScale="1">
        <p:scale>
          <a:sx n="99" d="100"/>
          <a:sy n="99" d="100"/>
        </p:scale>
        <p:origin x="130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48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2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29000">
              <a:srgbClr val="B6DDDB"/>
            </a:gs>
            <a:gs pos="66000">
              <a:srgbClr val="F0EBD5"/>
            </a:gs>
            <a:gs pos="100000">
              <a:srgbClr val="FFFF00">
                <a:alpha val="58000"/>
                <a:lumMod val="76000"/>
                <a:lumOff val="24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1.wdp"/><Relationship Id="rId5" Type="http://schemas.openxmlformats.org/officeDocument/2006/relationships/audio" Target="../media/media2.m4a"/><Relationship Id="rId10" Type="http://schemas.openxmlformats.org/officeDocument/2006/relationships/image" Target="../media/image4.png"/><Relationship Id="rId4" Type="http://schemas.microsoft.com/office/2007/relationships/media" Target="../media/media2.m4a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video" Target="../media/media6.mp4"/><Relationship Id="rId7" Type="http://schemas.openxmlformats.org/officeDocument/2006/relationships/notesSlide" Target="../notesSlides/notesSlide7.xml"/><Relationship Id="rId2" Type="http://schemas.microsoft.com/office/2007/relationships/media" Target="../media/media6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.png"/><Relationship Id="rId5" Type="http://schemas.openxmlformats.org/officeDocument/2006/relationships/audio" Target="../media/media12.m4a"/><Relationship Id="rId10" Type="http://schemas.openxmlformats.org/officeDocument/2006/relationships/image" Target="../media/image8.png"/><Relationship Id="rId4" Type="http://schemas.microsoft.com/office/2007/relationships/media" Target="../media/media12.m4a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2.jpe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video" Target="../media/media6.mp4"/><Relationship Id="rId7" Type="http://schemas.openxmlformats.org/officeDocument/2006/relationships/notesSlide" Target="../notesSlides/notesSlide9.xml"/><Relationship Id="rId2" Type="http://schemas.microsoft.com/office/2007/relationships/media" Target="../media/media6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4a"/><Relationship Id="rId10" Type="http://schemas.openxmlformats.org/officeDocument/2006/relationships/image" Target="../media/image1.png"/><Relationship Id="rId4" Type="http://schemas.microsoft.com/office/2007/relationships/media" Target="../media/media14.m4a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video" Target="../media/media6.mp4"/><Relationship Id="rId7" Type="http://schemas.openxmlformats.org/officeDocument/2006/relationships/notesSlide" Target="../notesSlides/notesSlide10.xml"/><Relationship Id="rId2" Type="http://schemas.microsoft.com/office/2007/relationships/media" Target="../media/media6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5.m4a"/><Relationship Id="rId10" Type="http://schemas.openxmlformats.org/officeDocument/2006/relationships/image" Target="../media/image1.png"/><Relationship Id="rId4" Type="http://schemas.microsoft.com/office/2007/relationships/media" Target="../media/media15.m4a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4a"/><Relationship Id="rId7" Type="http://schemas.openxmlformats.org/officeDocument/2006/relationships/image" Target="../media/image12.jpe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8.m4a"/><Relationship Id="rId7" Type="http://schemas.openxmlformats.org/officeDocument/2006/relationships/image" Target="../media/image9.jp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9.m4a"/><Relationship Id="rId7" Type="http://schemas.openxmlformats.org/officeDocument/2006/relationships/image" Target="../media/image9.jp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png"/><Relationship Id="rId18" Type="http://schemas.microsoft.com/office/2007/relationships/hdphoto" Target="../media/hdphoto9.wdp"/><Relationship Id="rId3" Type="http://schemas.openxmlformats.org/officeDocument/2006/relationships/audio" Target="../media/media20.m4a"/><Relationship Id="rId21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17" Type="http://schemas.openxmlformats.org/officeDocument/2006/relationships/image" Target="../media/image23.png"/><Relationship Id="rId2" Type="http://schemas.microsoft.com/office/2007/relationships/media" Target="../media/media20.m4a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tags" Target="../tags/tag19.xml"/><Relationship Id="rId6" Type="http://schemas.openxmlformats.org/officeDocument/2006/relationships/image" Target="../media/image7.jp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22.png"/><Relationship Id="rId10" Type="http://schemas.microsoft.com/office/2007/relationships/hdphoto" Target="../media/hdphoto5.wdp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21.m4a"/><Relationship Id="rId7" Type="http://schemas.openxmlformats.org/officeDocument/2006/relationships/image" Target="../media/image25.jpeg"/><Relationship Id="rId12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7.jpg"/><Relationship Id="rId11" Type="http://schemas.openxmlformats.org/officeDocument/2006/relationships/image" Target="../media/image29.jpe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4a"/><Relationship Id="rId10" Type="http://schemas.openxmlformats.org/officeDocument/2006/relationships/image" Target="../media/image1.png"/><Relationship Id="rId4" Type="http://schemas.microsoft.com/office/2007/relationships/media" Target="../media/media5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video" Target="../media/media6.mp4"/><Relationship Id="rId7" Type="http://schemas.openxmlformats.org/officeDocument/2006/relationships/notesSlide" Target="../notesSlides/notesSlide2.xml"/><Relationship Id="rId2" Type="http://schemas.microsoft.com/office/2007/relationships/media" Target="../media/media6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4a"/><Relationship Id="rId10" Type="http://schemas.openxmlformats.org/officeDocument/2006/relationships/image" Target="../media/image1.png"/><Relationship Id="rId4" Type="http://schemas.microsoft.com/office/2007/relationships/media" Target="../media/media7.m4a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1.m4a"/><Relationship Id="rId7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Nhạc nền kể truyện mầm non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6283234"/>
            <a:ext cx="487363" cy="4873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704850"/>
            <a:ext cx="8382000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endParaRPr lang="en-US" sz="32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7305" y="3048000"/>
            <a:ext cx="8153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  <a:p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: LÀM QUEN CHỮ CÁI</a:t>
            </a:r>
          </a:p>
          <a:p>
            <a:endParaRPr lang="en-US" sz="3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 r</a:t>
            </a:r>
            <a:endParaRPr lang="en-US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19200" y="5181600"/>
            <a:ext cx="7010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2573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700"/>
            <a:ext cx="1143000" cy="1257300"/>
          </a:xfrm>
          <a:prstGeom prst="rect">
            <a:avLst/>
          </a:prstGeom>
        </p:spPr>
      </p:pic>
      <p:pic>
        <p:nvPicPr>
          <p:cNvPr id="12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1" y="-19050"/>
            <a:ext cx="1142999" cy="1257300"/>
          </a:xfrm>
          <a:prstGeom prst="rect">
            <a:avLst/>
          </a:prstGeom>
        </p:spPr>
      </p:pic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9906" y="5600700"/>
            <a:ext cx="1142999" cy="1257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62079" y="5040868"/>
            <a:ext cx="270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1600200"/>
            <a:ext cx="782994" cy="787918"/>
          </a:xfrm>
          <a:prstGeom prst="rect">
            <a:avLst/>
          </a:prstGeom>
        </p:spPr>
      </p:pic>
      <p:pic>
        <p:nvPicPr>
          <p:cNvPr id="3" name="Nhạc nền kể truyện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956" y="6326687"/>
            <a:ext cx="487363" cy="487363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3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9"/>
    </mc:Choice>
    <mc:Fallback xmlns="">
      <p:transition spd="slow" advTm="20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2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5854" numSld="3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8" grpId="0"/>
      <p:bldP spid="9" grpId="0"/>
      <p:bldP spid="14" grpId="0"/>
    </p:bldLst>
  </p:timing>
  <p:extLst mod="1">
    <p:ext uri="{E180D4A7-C9FB-4DFB-919C-405C955672EB}">
      <p14:showEvtLst xmlns:p14="http://schemas.microsoft.com/office/powerpoint/2010/main">
        <p14:playEvt time="130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Bố mẹ có biết viêm đường hô hấp là gì và đâu là cách trị viêm đường hô hấp  ở trẻ tốt nhất?-Viện Dinh dưỡng VHN Bi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06" y="1447800"/>
            <a:ext cx="6017393" cy="36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25401" y="17526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Câu đố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2590800"/>
            <a:ext cx="655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Miếng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đeo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" y="148534"/>
            <a:ext cx="1020417" cy="10204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1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604">
        <p:fade/>
      </p:transition>
    </mc:Choice>
    <mc:Fallback xmlns="">
      <p:transition spd="med" advTm="37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18" grpId="0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27846" objId="9"/>
        <p14:stopEvt time="33159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16" y="0"/>
            <a:ext cx="9224714" cy="6956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-80716" y="4876800"/>
            <a:ext cx="9224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</a:t>
            </a:r>
            <a:r>
              <a:rPr lang="en-US" sz="80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hÈu</a:t>
            </a:r>
            <a:r>
              <a:rPr lang="en-US" sz="8000" b="1" dirty="0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trang</a:t>
            </a:r>
            <a:endParaRPr lang="en-US" sz="8000" b="1" dirty="0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1 túi 6 chiếc khẩu trang landmask 3d 4 lớp kháng khuẩn kf94, xuất hàn quốc  (mầu xanh nước biển) | Thiết bị chăm sóc sức khỏe khác | Vimece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-179" r="104" b="46130"/>
          <a:stretch/>
        </p:blipFill>
        <p:spPr bwMode="auto">
          <a:xfrm>
            <a:off x="1742261" y="1526124"/>
            <a:ext cx="5489530" cy="305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3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0"/>
    </mc:Choice>
    <mc:Fallback xmlns="">
      <p:transition spd="slow" advTm="1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  <p:bldP spid="7" grpId="2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100985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Tõ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.VnAvant" pitchFamily="34" charset="0"/>
              </a:rPr>
              <a:t>“</a:t>
            </a:r>
            <a:r>
              <a:rPr lang="en-US" sz="3600" b="1" dirty="0" err="1" smtClean="0">
                <a:solidFill>
                  <a:srgbClr val="C00000"/>
                </a:solidFill>
                <a:latin typeface=".VnAvant" pitchFamily="34" charset="0"/>
              </a:rPr>
              <a:t>khÈu</a:t>
            </a:r>
            <a:r>
              <a:rPr lang="en-US" sz="36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.VnAvant" pitchFamily="34" charset="0"/>
              </a:rPr>
              <a:t>trang</a:t>
            </a:r>
            <a:r>
              <a:rPr lang="en-US" sz="3600" dirty="0" smtClean="0">
                <a:solidFill>
                  <a:srgbClr val="C00000"/>
                </a:solidFill>
                <a:latin typeface=".VnAvant" pitchFamily="34" charset="0"/>
              </a:rPr>
              <a:t>”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cã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tÊt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c¶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mÊy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÷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c¸i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?</a:t>
            </a:r>
            <a:endParaRPr lang="en-US" sz="24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249251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.VnAvant" pitchFamily="34" charset="0"/>
              </a:rPr>
              <a:t>1.     8 </a:t>
            </a:r>
            <a:r>
              <a:rPr lang="en-US" sz="3600" b="1" dirty="0" err="1" smtClean="0">
                <a:solidFill>
                  <a:srgbClr val="FFC00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FFC000"/>
                </a:solidFill>
                <a:latin typeface=".VnAvant" pitchFamily="34" charset="0"/>
              </a:rPr>
              <a:t>÷ </a:t>
            </a:r>
            <a:r>
              <a:rPr lang="en-US" sz="3600" b="1" dirty="0" err="1" smtClean="0">
                <a:solidFill>
                  <a:srgbClr val="FFC000"/>
                </a:solidFill>
                <a:latin typeface=".VnAvant" pitchFamily="34" charset="0"/>
              </a:rPr>
              <a:t>c¸i</a:t>
            </a:r>
            <a:endParaRPr lang="en-US" sz="36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4260" y="3429000"/>
            <a:ext cx="36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2603BD"/>
                </a:solidFill>
                <a:latin typeface=".VnAvant" pitchFamily="34" charset="0"/>
              </a:rPr>
              <a:t>2.    9 </a:t>
            </a:r>
            <a:r>
              <a:rPr lang="en-US" sz="4000" b="1" dirty="0" err="1" smtClean="0">
                <a:solidFill>
                  <a:srgbClr val="2603BD"/>
                </a:solidFill>
                <a:latin typeface=".VnAvant" pitchFamily="34" charset="0"/>
              </a:rPr>
              <a:t>ch</a:t>
            </a:r>
            <a:r>
              <a:rPr lang="en-US" sz="4000" b="1" dirty="0" smtClean="0">
                <a:solidFill>
                  <a:srgbClr val="2603BD"/>
                </a:solidFill>
                <a:latin typeface=".VnAvant" pitchFamily="34" charset="0"/>
              </a:rPr>
              <a:t>÷ </a:t>
            </a:r>
            <a:r>
              <a:rPr lang="en-US" sz="4000" b="1" dirty="0" err="1" smtClean="0">
                <a:solidFill>
                  <a:srgbClr val="2603BD"/>
                </a:solidFill>
                <a:latin typeface=".VnAvant" pitchFamily="34" charset="0"/>
              </a:rPr>
              <a:t>c¸i</a:t>
            </a:r>
            <a:endParaRPr lang="en-US" sz="4000" b="1" dirty="0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4260" y="4410888"/>
            <a:ext cx="4395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.VnAvant" pitchFamily="34" charset="0"/>
              </a:rPr>
              <a:t>3.   10 </a:t>
            </a:r>
            <a:r>
              <a:rPr lang="en-US" sz="4000" b="1" dirty="0" err="1" smtClean="0">
                <a:solidFill>
                  <a:srgbClr val="00B050"/>
                </a:solidFill>
                <a:latin typeface=".VnAvant" pitchFamily="34" charset="0"/>
              </a:rPr>
              <a:t>ch</a:t>
            </a:r>
            <a:r>
              <a:rPr lang="en-US" sz="4000" b="1" dirty="0" smtClean="0">
                <a:solidFill>
                  <a:srgbClr val="00B050"/>
                </a:solidFill>
                <a:latin typeface=".VnAvant" pitchFamily="34" charset="0"/>
              </a:rPr>
              <a:t>÷ </a:t>
            </a:r>
            <a:r>
              <a:rPr lang="en-US" sz="4000" b="1" dirty="0" err="1" smtClean="0">
                <a:solidFill>
                  <a:srgbClr val="00B050"/>
                </a:solidFill>
                <a:latin typeface=".VnAvant" pitchFamily="34" charset="0"/>
              </a:rPr>
              <a:t>c¸i</a:t>
            </a:r>
            <a:endParaRPr lang="en-US" sz="40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151768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1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2560" y="151768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2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8310" y="1531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7235" y="1519475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4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153252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5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61740" y="1534180"/>
            <a:ext cx="28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6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80180" y="1524000"/>
            <a:ext cx="28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7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55770" y="1542137"/>
            <a:ext cx="28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8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0410" y="1542137"/>
            <a:ext cx="28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9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0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723" y="441325"/>
            <a:ext cx="1020417" cy="10204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0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4"/>
    </mc:Choice>
    <mc:Fallback xmlns="">
      <p:transition spd="slow" advTm="4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00416 -0.1291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2"/>
      <p:bldP spid="10" grpId="0"/>
      <p:bldP spid="13" grpId="0"/>
      <p:bldP spid="15" grpId="0"/>
      <p:bldP spid="16" grpId="0"/>
      <p:bldP spid="17" grpId="0"/>
      <p:bldP spid="23" grpId="0"/>
      <p:bldP spid="24" grpId="0"/>
      <p:bldP spid="25" grpId="0"/>
      <p:bldP spid="26" grpId="0"/>
    </p:bldLst>
  </p:timing>
  <p:extLst mod="1">
    <p:ext uri="{E180D4A7-C9FB-4DFB-919C-405C955672EB}">
      <p14:showEvtLst xmlns:p14="http://schemas.microsoft.com/office/powerpoint/2010/main">
        <p14:playEvt time="13529" objId="20"/>
        <p14:stopEvt time="18844" objId="2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029" y="769668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tõ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.VnAvant" pitchFamily="34" charset="0"/>
              </a:rPr>
              <a:t>“</a:t>
            </a:r>
            <a:r>
              <a:rPr lang="en-US" sz="4000" b="1" dirty="0" err="1">
                <a:solidFill>
                  <a:srgbClr val="C00000"/>
                </a:solidFill>
                <a:latin typeface=".VnAvant" pitchFamily="34" charset="0"/>
              </a:rPr>
              <a:t>khÈu</a:t>
            </a:r>
            <a:r>
              <a:rPr lang="en-US" sz="40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.VnAvant" pitchFamily="34" charset="0"/>
              </a:rPr>
              <a:t>trang</a:t>
            </a:r>
            <a:r>
              <a:rPr lang="en-US" sz="4000" b="1" dirty="0" smtClean="0">
                <a:solidFill>
                  <a:srgbClr val="C00000"/>
                </a:solidFill>
                <a:latin typeface=".VnAvant" pitchFamily="34" charset="0"/>
              </a:rPr>
              <a:t>”</a:t>
            </a:r>
            <a:r>
              <a:rPr lang="en-US" sz="36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cã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nh÷ng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÷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c¸i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nµo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con 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®·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2457" y="2532965"/>
            <a:ext cx="69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.VnAvant" pitchFamily="34" charset="0"/>
              </a:rPr>
              <a:t>1. </a:t>
            </a:r>
            <a:r>
              <a:rPr lang="en-US" sz="3600" b="1" dirty="0" err="1" smtClean="0">
                <a:solidFill>
                  <a:srgbClr val="FFC00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FFC000"/>
                </a:solidFill>
                <a:latin typeface=".VnAvant" pitchFamily="34" charset="0"/>
              </a:rPr>
              <a:t>÷: k, h, ©, u, t, a</a:t>
            </a:r>
            <a:endParaRPr lang="en-US" sz="36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457" y="3294965"/>
            <a:ext cx="69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2603BD"/>
                </a:solidFill>
                <a:latin typeface=".VnAvant" pitchFamily="34" charset="0"/>
              </a:rPr>
              <a:t>2. </a:t>
            </a:r>
            <a:r>
              <a:rPr lang="en-US" sz="4000" b="1" dirty="0" err="1" smtClean="0">
                <a:solidFill>
                  <a:srgbClr val="2603BD"/>
                </a:solidFill>
                <a:latin typeface=".VnAvant" pitchFamily="34" charset="0"/>
              </a:rPr>
              <a:t>Ch</a:t>
            </a:r>
            <a:r>
              <a:rPr lang="en-US" sz="4000" b="1" dirty="0" smtClean="0">
                <a:solidFill>
                  <a:srgbClr val="2603BD"/>
                </a:solidFill>
                <a:latin typeface=".VnAvant" pitchFamily="34" charset="0"/>
              </a:rPr>
              <a:t>÷: n, g</a:t>
            </a:r>
            <a:endParaRPr lang="en-US" sz="4000" b="1" dirty="0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6327" y="4209365"/>
            <a:ext cx="5462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3. C¶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®¸p ¸n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trªn</a:t>
            </a:r>
            <a:endParaRPr lang="en-US" sz="36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pic>
        <p:nvPicPr>
          <p:cNvPr id="11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723" y="441325"/>
            <a:ext cx="1020417" cy="102041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4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8"/>
    </mc:Choice>
    <mc:Fallback xmlns="">
      <p:transition spd="slow" advTm="3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2.22222E-6 -0.2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21340" objId="11"/>
        <p14:stopEvt time="26672" objId="1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76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0" y="4876800"/>
            <a:ext cx="9143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</a:t>
            </a:r>
            <a:r>
              <a:rPr lang="en-US" sz="80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hÈu</a:t>
            </a:r>
            <a:r>
              <a:rPr lang="en-US" sz="8000" b="1" dirty="0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trang</a:t>
            </a:r>
            <a:endParaRPr lang="en-US" sz="8000" b="1" dirty="0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793275" y="48768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k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2378123" y="48768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878140" y="490718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64016" y="6035839"/>
            <a:ext cx="304800" cy="60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2" descr="1 túi 6 chiếc khẩu trang landmask 3d 4 lớp kháng khuẩn kf94, xuất hàn quốc  (mầu xanh nước biển) | Thiết bị chăm sóc sức khỏe khác | Vimece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-179" r="104" b="46130"/>
          <a:stretch/>
        </p:blipFill>
        <p:spPr bwMode="auto">
          <a:xfrm>
            <a:off x="1742261" y="1526124"/>
            <a:ext cx="5489530" cy="305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003863" y="48768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673523" y="4896921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571998" y="488686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191767" y="4877126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870946" y="4877966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6490715" y="4875634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9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0"/>
    </mc:Choice>
    <mc:Fallback xmlns="">
      <p:transition spd="slow" advTm="3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 animBg="1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43"/>
            <a:ext cx="9143999" cy="68953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2068286"/>
            <a:ext cx="141737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Ph¸t ©m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130096" y="1548215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8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236">
        <p:fade/>
      </p:transition>
    </mc:Choice>
    <mc:Fallback xmlns="">
      <p:transition advTm="16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18" grpId="1"/>
      <p:bldP spid="1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33" y="3058440"/>
            <a:ext cx="1347333" cy="160948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8" cy="68953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2068286"/>
            <a:ext cx="13933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CÊu t¹o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130096" y="1548215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2590800"/>
            <a:ext cx="381000" cy="1524000"/>
          </a:xfrm>
          <a:prstGeom prst="rect">
            <a:avLst/>
          </a:prstGeom>
          <a:solidFill>
            <a:srgbClr val="26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725" b="64165"/>
          <a:stretch/>
        </p:blipFill>
        <p:spPr>
          <a:xfrm>
            <a:off x="4389893" y="2590801"/>
            <a:ext cx="705065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57353" y="2590800"/>
            <a:ext cx="381000" cy="152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104" b="55841"/>
          <a:stretch/>
        </p:blipFill>
        <p:spPr>
          <a:xfrm>
            <a:off x="4345793" y="2596535"/>
            <a:ext cx="757213" cy="6954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9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339">
        <p:fade/>
      </p:transition>
    </mc:Choice>
    <mc:Fallback xmlns="">
      <p:transition advTm="23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072481"/>
            <a:ext cx="6210300" cy="3581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6506" cy="68821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2068286"/>
            <a:ext cx="246253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C¸c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kiÓu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÷ r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810000" y="2547652"/>
            <a:ext cx="2523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C000"/>
                </a:solidFill>
                <a:latin typeface=".VnAvant" panose="020B7200000000000000" pitchFamily="34" charset="0"/>
              </a:rPr>
              <a:t>r</a:t>
            </a:r>
            <a:endParaRPr lang="en-US" sz="18000" b="1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319290" y="2518839"/>
            <a:ext cx="26431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  <a:endParaRPr lang="en-US" sz="1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Hướng dẫn viết chữ r (cỡ nhỏ) - |Kiến thức Tiểu học| - YouTub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3333" l="42891" r="70703">
                        <a14:backgroundMark x1="68516" y1="47917" x2="69844" y2="5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24" y="3254054"/>
            <a:ext cx="4049553" cy="22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8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87">
        <p:fade/>
      </p:transition>
    </mc:Choice>
    <mc:Fallback xmlns="">
      <p:transition advTm="24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76600" y="304800"/>
            <a:ext cx="258442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Trang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trÝ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÷ v, r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074" name="Picture 2" descr="Hình ảnh Dấu Hiệu đầu Tiên Của Bảng Chữ Cái V Lửa Ngọn Lửa Chạm Cái Này  Khái Niệm Thiết Kế Logo, Abstract, Bảng Chữ Cái, Nghệ Thuật Vector và PNG  vớ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3351213" cy="33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ữ Chữ V Với Màu Nước Lá Xương Rồng Và Nền PNG Hình ảnh, Hiệu ứng văn bản  EPS Để tải xuống miễn phí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ữ V Bảng Chữ Cái Nền Máy Tính - png tải về - Miễn phí trong suốt Sinh Vật  png Tải về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62" b="98214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2057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artun Karakter Rakasa Huruf R Ilustrasi Stok - Unduh Gambar Sekarang -  i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91" y="3503613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lustrasi Vektor Huruf R Kartun Donat Ilustrasi Stok - Unduh Gambar  Sekarang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21320"/>
            <a:ext cx="2173316" cy="21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hữ R Hình ảnh | Định dạng hình ảnh PSD 401297557| vn.lovepik.com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4884" l="10000" r="90000">
                        <a14:foregroundMark x1="54767" y1="22209" x2="34419" y2="77907"/>
                        <a14:foregroundMark x1="37209" y1="46279" x2="33023" y2="67093"/>
                        <a14:foregroundMark x1="30116" y1="55581" x2="41163" y2="69884"/>
                        <a14:foregroundMark x1="41163" y1="44884" x2="41744" y2="59535"/>
                        <a14:foregroundMark x1="45000" y1="41977" x2="34302" y2="63953"/>
                        <a14:foregroundMark x1="55465" y1="26628" x2="63372" y2="40930"/>
                        <a14:foregroundMark x1="60581" y1="36744" x2="55116" y2="48953"/>
                        <a14:foregroundMark x1="57558" y1="44767" x2="44186" y2="47907"/>
                        <a14:foregroundMark x1="53023" y1="24884" x2="38488" y2="29535"/>
                        <a14:foregroundMark x1="45349" y1="27791" x2="36395" y2="40930"/>
                        <a14:foregroundMark x1="38488" y1="35000" x2="45000" y2="4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93" y="3670923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hư Biểu Tượng - anh chữ r png tải về - Miễn phí trong suốt Văn Bản png Tải  về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58" b="93553" l="17444" r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91000"/>
            <a:ext cx="1866899" cy="15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564695"/>
      </p:ext>
    </p:extLst>
  </p:cSld>
  <p:clrMapOvr>
    <a:masterClrMapping/>
  </p:clrMapOvr>
  <p:transition spd="slow" advTm="1098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06578" y="343878"/>
            <a:ext cx="6235643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Con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thÊy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÷:  v, r 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cã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ë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nh÷ng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®©u?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050" name="Picture 2" descr="Mẹo dùng bàn phím máy tính cực nhanh: Cái số 5 không biết thì quá phí!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4247172"/>
            <a:ext cx="4408714" cy="23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ành Trang Cho Bé Vào Lớp 1 – Vở Bé Luyện Viết Chữ Thường Tập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97" y="1099511"/>
            <a:ext cx="2067403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ấu Con Bị Sâu Răng | Truyện Ngụ Ngôn | Truyện Hay Cho Bé Yêu - YouTub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199"/>
            <a:ext cx="3962400" cy="232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Bảng Hiệu Gà Rán giá rẻ, bán chạy tháng 2/2022 - BeeCo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1099511"/>
            <a:ext cx="2133600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ám đốc Bệnh viện Bạch Mai Nguyễn Quang Tuấn bị đình chỉ công tá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22883"/>
            <a:ext cx="3917974" cy="30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12306785">
            <a:off x="7105532" y="5504959"/>
            <a:ext cx="137994" cy="34968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4222512">
            <a:off x="7153591" y="4404320"/>
            <a:ext cx="136564" cy="31127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796682"/>
      </p:ext>
    </p:extLst>
  </p:cSld>
  <p:clrMapOvr>
    <a:masterClrMapping/>
  </p:clrMapOvr>
  <p:transition spd="slow" advTm="2296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72426" y="987166"/>
            <a:ext cx="64643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v, r: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v: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xiên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xiên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dưới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r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: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thẳng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móc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trên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971800" y="342594"/>
            <a:ext cx="348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46300" y="3546407"/>
            <a:ext cx="64083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2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v, r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v, r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46300" y="5312546"/>
            <a:ext cx="402620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3.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Thái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	</a:t>
            </a: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4300"/>
            <a:ext cx="762000" cy="838200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715000"/>
            <a:ext cx="762000" cy="838200"/>
          </a:xfrm>
          <a:prstGeom prst="rect">
            <a:avLst/>
          </a:prstGeom>
        </p:spPr>
      </p:pic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1" y="95250"/>
            <a:ext cx="761999" cy="8382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8506" y="5715000"/>
            <a:ext cx="761999" cy="838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672472"/>
      </p:ext>
    </p:extLst>
  </p:cSld>
  <p:clrMapOvr>
    <a:masterClrMapping/>
  </p:clrMapOvr>
  <p:transition advTm="16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72426" y="987166"/>
            <a:ext cx="64643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v, r: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v: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xiên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xiên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dưới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r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: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thẳng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móc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trên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971800" y="342594"/>
            <a:ext cx="348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46300" y="3546407"/>
            <a:ext cx="64083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2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v, r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v, r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46300" y="5312546"/>
            <a:ext cx="402620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3.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Thái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	</a:t>
            </a: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4300"/>
            <a:ext cx="762000" cy="838200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715000"/>
            <a:ext cx="762000" cy="838200"/>
          </a:xfrm>
          <a:prstGeom prst="rect">
            <a:avLst/>
          </a:prstGeom>
        </p:spPr>
      </p:pic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1" y="95250"/>
            <a:ext cx="761999" cy="8382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8506" y="5715000"/>
            <a:ext cx="761999" cy="838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488733"/>
      </p:ext>
    </p:extLst>
  </p:cSld>
  <p:clrMapOvr>
    <a:masterClrMapping/>
  </p:clrMapOvr>
  <p:transition advTm="6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/>
          <a:stretch/>
        </p:blipFill>
        <p:spPr>
          <a:xfrm>
            <a:off x="0" y="-26210"/>
            <a:ext cx="9130430" cy="6884210"/>
          </a:xfrm>
        </p:spPr>
      </p:pic>
      <p:sp>
        <p:nvSpPr>
          <p:cNvPr id="7" name="Rectangle 6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v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0" y="50292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vi </a:t>
            </a:r>
            <a:r>
              <a:rPr lang="en-US" sz="66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rót</a:t>
            </a:r>
            <a:endParaRPr lang="en-US" sz="6600" b="1" dirty="0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irus là gì? Sự hình thành của virus? | Vinme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15" y="1514474"/>
            <a:ext cx="48768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nền kể truyện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" y="6356554"/>
            <a:ext cx="487363" cy="487363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9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36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8" grpId="0"/>
      <p:bldP spid="8" grpId="2"/>
      <p:bldP spid="8" grpId="3"/>
      <p:bldP spid="8" grpId="4"/>
    </p:bldLst>
  </p:timing>
  <p:extLst>
    <p:ext uri="{E180D4A7-C9FB-4DFB-919C-405C955672EB}">
      <p14:showEvtLst xmlns:p14="http://schemas.microsoft.com/office/powerpoint/2010/main">
        <p14:playEvt time="93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029" y="769668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tõ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.VnAvant" pitchFamily="34" charset="0"/>
              </a:rPr>
              <a:t>“vi </a:t>
            </a:r>
            <a:r>
              <a:rPr lang="en-US" sz="4000" b="1" dirty="0" err="1" smtClean="0">
                <a:solidFill>
                  <a:srgbClr val="C00000"/>
                </a:solidFill>
                <a:latin typeface=".VnAvant" pitchFamily="34" charset="0"/>
              </a:rPr>
              <a:t>rót</a:t>
            </a:r>
            <a:r>
              <a:rPr lang="en-US" sz="4000" b="1" dirty="0" smtClean="0">
                <a:solidFill>
                  <a:srgbClr val="C00000"/>
                </a:solidFill>
                <a:latin typeface=".VnAvant" pitchFamily="34" charset="0"/>
              </a:rPr>
              <a:t>”</a:t>
            </a:r>
            <a:r>
              <a:rPr lang="en-US" sz="36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cã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nh÷ng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÷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c¸i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nµo</a:t>
            </a:r>
            <a:endParaRPr lang="en-US" sz="2400" dirty="0">
              <a:solidFill>
                <a:srgbClr val="C00000"/>
              </a:solidFill>
              <a:latin typeface=".VnAvant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con 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®·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2457" y="2532965"/>
            <a:ext cx="69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.VnAvant" pitchFamily="34" charset="0"/>
              </a:rPr>
              <a:t>1. </a:t>
            </a:r>
            <a:r>
              <a:rPr lang="en-US" sz="3600" b="1" dirty="0" err="1" smtClean="0">
                <a:solidFill>
                  <a:srgbClr val="FFC00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FFC000"/>
                </a:solidFill>
                <a:latin typeface=".VnAvant" pitchFamily="34" charset="0"/>
              </a:rPr>
              <a:t>÷: </a:t>
            </a:r>
            <a:r>
              <a:rPr lang="en-US" sz="3600" b="1" dirty="0" err="1" smtClean="0">
                <a:solidFill>
                  <a:srgbClr val="FFC000"/>
                </a:solidFill>
                <a:latin typeface=".VnAvant" pitchFamily="34" charset="0"/>
              </a:rPr>
              <a:t>i</a:t>
            </a:r>
            <a:endParaRPr lang="en-US" sz="36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457" y="3294965"/>
            <a:ext cx="69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2603BD"/>
                </a:solidFill>
                <a:latin typeface=".VnAvant" pitchFamily="34" charset="0"/>
              </a:rPr>
              <a:t>2. </a:t>
            </a:r>
            <a:r>
              <a:rPr lang="en-US" sz="4000" b="1" dirty="0" err="1" smtClean="0">
                <a:solidFill>
                  <a:srgbClr val="2603BD"/>
                </a:solidFill>
                <a:latin typeface=".VnAvant" pitchFamily="34" charset="0"/>
              </a:rPr>
              <a:t>Ch</a:t>
            </a:r>
            <a:r>
              <a:rPr lang="en-US" sz="4000" b="1" dirty="0" smtClean="0">
                <a:solidFill>
                  <a:srgbClr val="2603BD"/>
                </a:solidFill>
                <a:latin typeface=".VnAvant" pitchFamily="34" charset="0"/>
              </a:rPr>
              <a:t>÷: </a:t>
            </a:r>
            <a:r>
              <a:rPr lang="en-US" sz="4000" b="1" dirty="0" err="1">
                <a:solidFill>
                  <a:srgbClr val="2603BD"/>
                </a:solidFill>
                <a:latin typeface=".VnAvant" pitchFamily="34" charset="0"/>
              </a:rPr>
              <a:t>i</a:t>
            </a:r>
            <a:r>
              <a:rPr lang="en-US" sz="4000" b="1" dirty="0" smtClean="0">
                <a:solidFill>
                  <a:srgbClr val="2603BD"/>
                </a:solidFill>
                <a:latin typeface=".VnAvant" pitchFamily="34" charset="0"/>
              </a:rPr>
              <a:t>, u, t</a:t>
            </a:r>
            <a:endParaRPr lang="en-US" sz="4000" b="1" dirty="0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6327" y="4209365"/>
            <a:ext cx="5462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3.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÷: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i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, t</a:t>
            </a:r>
            <a:endParaRPr lang="en-US" sz="36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pic>
        <p:nvPicPr>
          <p:cNvPr id="16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397221"/>
            <a:ext cx="1020417" cy="102041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6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0"/>
    </mc:Choice>
    <mc:Fallback xmlns="">
      <p:transition spd="slow" advTm="3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00243 -0.1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2"/>
      <p:bldP spid="7" grpId="4"/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14839" objId="16"/>
        <p14:stopEvt time="2015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" y="0"/>
            <a:ext cx="9119248" cy="6858000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0" y="480647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8000" b="1" dirty="0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80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rót</a:t>
            </a:r>
            <a:endParaRPr lang="en-US" sz="8000" b="1" dirty="0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886200" y="48006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302324" y="4817626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735567" y="4811642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v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349923" y="48006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63003" y="5943600"/>
            <a:ext cx="433549" cy="5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Virus là gì? Sự hình thành của virus? | Vinm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46" y="1138524"/>
            <a:ext cx="48768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89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4"/>
    </mc:Choice>
    <mc:Fallback xmlns="">
      <p:transition spd="slow" advTm="1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3" grpId="0"/>
      <p:bldP spid="18" grpId="0"/>
      <p:bldP spid="21" grpId="0"/>
      <p:bldP spid="26" grpId="0"/>
      <p:bldP spid="25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4000" cy="683985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657600" y="17526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141737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Ph¸t ©m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v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3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65">
        <p:split orient="vert"/>
      </p:transition>
    </mc:Choice>
    <mc:Fallback xmlns="">
      <p:transition spd="slow" advTm="127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4" grpId="1"/>
      <p:bldP spid="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4000" cy="6839857"/>
          </a:xfrm>
        </p:spPr>
      </p:pic>
      <p:sp>
        <p:nvSpPr>
          <p:cNvPr id="20" name="Rectangle 19"/>
          <p:cNvSpPr/>
          <p:nvPr/>
        </p:nvSpPr>
        <p:spPr>
          <a:xfrm>
            <a:off x="868624" y="1900535"/>
            <a:ext cx="13933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CÊu t¹o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v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657600" y="17526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Parallelogram 4"/>
          <p:cNvSpPr/>
          <p:nvPr/>
        </p:nvSpPr>
        <p:spPr>
          <a:xfrm rot="21425529" flipH="1">
            <a:off x="3771910" y="2797359"/>
            <a:ext cx="878494" cy="1524740"/>
          </a:xfrm>
          <a:prstGeom prst="parallelogram">
            <a:avLst>
              <a:gd name="adj" fmla="val 5763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>
            <a:off x="4285592" y="2777482"/>
            <a:ext cx="914400" cy="1524740"/>
          </a:xfrm>
          <a:prstGeom prst="parallelogram">
            <a:avLst>
              <a:gd name="adj" fmla="val 5763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/>
        </p:nvSpPr>
        <p:spPr>
          <a:xfrm rot="21425529" flipH="1">
            <a:off x="3771910" y="2796648"/>
            <a:ext cx="878494" cy="1524740"/>
          </a:xfrm>
          <a:prstGeom prst="parallelogram">
            <a:avLst>
              <a:gd name="adj" fmla="val 5763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8DE8"/>
              </a:solidFill>
            </a:endParaRPr>
          </a:p>
        </p:txBody>
      </p:sp>
      <p:sp>
        <p:nvSpPr>
          <p:cNvPr id="21" name="Parallelogram 20"/>
          <p:cNvSpPr/>
          <p:nvPr/>
        </p:nvSpPr>
        <p:spPr>
          <a:xfrm>
            <a:off x="4285592" y="2776771"/>
            <a:ext cx="914400" cy="1524740"/>
          </a:xfrm>
          <a:prstGeom prst="parallelogram">
            <a:avLst>
              <a:gd name="adj" fmla="val 5763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8DE8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9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092"/>
    </mc:Choice>
    <mc:Fallback xmlns="">
      <p:transition advTm="26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17" grpId="0" animBg="1"/>
      <p:bldP spid="1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75376" cy="6839857"/>
          </a:xfrm>
        </p:spPr>
      </p:pic>
      <p:sp>
        <p:nvSpPr>
          <p:cNvPr id="20" name="Rectangle 19"/>
          <p:cNvSpPr/>
          <p:nvPr/>
        </p:nvSpPr>
        <p:spPr>
          <a:xfrm>
            <a:off x="868624" y="1900535"/>
            <a:ext cx="245772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C¸c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kiÓu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÷ v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886200" y="2392501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v</a:t>
            </a:r>
            <a:endParaRPr lang="en-US" sz="20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219200" y="2392501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V</a:t>
            </a:r>
            <a:endParaRPr lang="en-US" sz="20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" pitchFamily="34" charset="0"/>
              </a:rPr>
              <a:t>v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ách viết chữ v thường và hoa dành cho người mới tập viế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87" b="67949" l="12862" r="63344">
                        <a14:backgroundMark x1="14148" y1="65705" x2="36334" y2="66667"/>
                        <a14:backgroundMark x1="47588" y1="65705" x2="63344" y2="66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58" y="2971800"/>
            <a:ext cx="296227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0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164"/>
    </mc:Choice>
    <mc:Fallback xmlns="">
      <p:transition advTm="2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92D369F0-4187-4D15-8E7A-BE05264E1A16}"/>
  <p:tag name="TIMING" val="|3.7|8.1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251"/>
  <p:tag name="ISPRING_CUSTOM_TIMING_USED" val="1"/>
  <p:tag name="ISPRING_SLIDE_ID_2" val="{FDA92FA4-5E3E-49F1-8877-67B81BCB5FEA}"/>
  <p:tag name="TIMING" val="|5|3.1|6|2.6|1.4|1.8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251"/>
  <p:tag name="ISPRING_CUSTOM_TIMING_USED" val="1"/>
  <p:tag name="ISPRING_SLIDE_ID_2" val="{FDA92FA4-5E3E-49F1-8877-67B81BCB5FEA}"/>
  <p:tag name="TIMING" val="|0.7|2.4|3.9|4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D5A57B1-101F-4106-87E1-29B69B4B99F1}"/>
  <p:tag name="TIMING" val="|0.9|4.3|2.6|2.8|2.6|13|1.2|1.3|1.4|1.2|1.1|1.2|1|1.1|1.1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D5A57B1-101F-4106-87E1-29B69B4B99F1}"/>
  <p:tag name="TIMING" val="|0.8|4.3|7.8|4.2|3.7|11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251"/>
  <p:tag name="ISPRING_CUSTOM_TIMING_USED" val="1"/>
  <p:tag name="ISPRING_SLIDE_ID_2" val="{FDA92FA4-5E3E-49F1-8877-67B81BCB5FEA}"/>
  <p:tag name="TIMING" val="|5.9|1.8|1.6|1.7|1.9|1.8|1.9|1.9|3.2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B2B0D31A-DA2D-4297-8287-BD5DC47DEADC}"/>
  <p:tag name="TIMING" val="|9.8|1.9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B2B0D31A-DA2D-4297-8287-BD5DC47DEADC}"/>
  <p:tag name="TIMING" val="|8.4|1.6|8.7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B2B0D31A-DA2D-4297-8287-BD5DC47DEADC}"/>
  <p:tag name="TIMING" val="|3.8|9.4|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60C4115-04A4-4FF0-812D-A198BC1238BA}"/>
  <p:tag name="TIMING" val="|0.5|1.7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1.3|3.5|2.7|-10.7|1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60C4115-04A4-4FF0-812D-A198BC1238BA}"/>
  <p:tag name="TIMING" val="|0.2|5.6|4.8|2.2|3.5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751"/>
  <p:tag name="ISPRING_CUSTOM_TIMING_USED" val="1"/>
  <p:tag name="ISPRING_SLIDE_ID_2" val="{0992617B-DC96-4387-B290-B19F64ED4DBD}"/>
  <p:tag name="TIMING" val="|0.8|0.6|5.6|4.5|4.3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D5A57B1-101F-4106-87E1-29B69B4B99F1}"/>
  <p:tag name="TIMING" val="|1|4.1|2|3.7|3.6|7|4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751"/>
  <p:tag name="ISPRING_CUSTOM_TIMING_USED" val="1"/>
  <p:tag name="ISPRING_SLIDE_ID_2" val="{7FE3E02B-3094-4C10-AFF0-B3F575C63301}"/>
  <p:tag name="TIMING" val="|0.9|4.7|1.9|1.7|1.9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92D369F0-4187-4D15-8E7A-BE05264E1A16}"/>
  <p:tag name="TIMING" val="|6.6|1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92D369F0-4187-4D15-8E7A-BE05264E1A16}"/>
  <p:tag name="TIMING" val="|10.5|1.6|8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2477</TotalTime>
  <Words>547</Words>
  <Application>Microsoft Office PowerPoint</Application>
  <PresentationFormat>On-screen Show (4:3)</PresentationFormat>
  <Paragraphs>122</Paragraphs>
  <Slides>19</Slides>
  <Notes>16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admin</cp:lastModifiedBy>
  <cp:revision>289</cp:revision>
  <dcterms:created xsi:type="dcterms:W3CDTF">2006-08-16T00:00:00Z</dcterms:created>
  <dcterms:modified xsi:type="dcterms:W3CDTF">2022-02-19T15:34:00Z</dcterms:modified>
</cp:coreProperties>
</file>