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5.jpg" ContentType="image/jpeg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8.jpg" ContentType="image/jpeg"/>
  <Override PartName="/ppt/tags/tag6.xml" ContentType="application/vnd.openxmlformats-officedocument.presentationml.tags+xml"/>
  <Override PartName="/ppt/media/image9.jpg" ContentType="image/jpeg"/>
  <Override PartName="/ppt/media/image11.jpg" ContentType="image/jpeg"/>
  <Override PartName="/ppt/tags/tag7.xml" ContentType="application/vnd.openxmlformats-officedocument.presentationml.tags+xml"/>
  <Override PartName="/ppt/media/image12.jpg" ContentType="image/jpe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media/image15.jpg" ContentType="image/jpeg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image17.jpg" ContentType="image/jpeg"/>
  <Override PartName="/ppt/media/image18.jpg" ContentType="image/jpeg"/>
  <Override PartName="/ppt/tags/tag15.xml" ContentType="application/vnd.openxmlformats-officedocument.presentationml.tags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75" r:id="rId4"/>
    <p:sldId id="276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7" r:id="rId14"/>
    <p:sldId id="278" r:id="rId15"/>
    <p:sldId id="267" r:id="rId16"/>
    <p:sldId id="27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92FC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8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6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8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8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5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2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2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C45D-3F67-4512-9718-57268906949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D7C3-8F4B-4CD9-B16A-44590ED75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9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video" Target="../media/media2.mp4"/><Relationship Id="rId7" Type="http://schemas.openxmlformats.org/officeDocument/2006/relationships/image" Target="../media/image10.png"/><Relationship Id="rId2" Type="http://schemas.microsoft.com/office/2007/relationships/media" Target="../media/media2.mp4"/><Relationship Id="rId1" Type="http://schemas.openxmlformats.org/officeDocument/2006/relationships/tags" Target="../tags/tag6.xml"/><Relationship Id="rId6" Type="http://schemas.openxmlformats.org/officeDocument/2006/relationships/image" Target="../media/image2.jpe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video" Target="../media/media2.mp4"/><Relationship Id="rId7" Type="http://schemas.openxmlformats.org/officeDocument/2006/relationships/image" Target="../media/image10.png"/><Relationship Id="rId2" Type="http://schemas.microsoft.com/office/2007/relationships/media" Target="../media/media2.mp4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E_20210927_184401_images (3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748340" y="385466"/>
            <a:ext cx="5089045" cy="9511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VnAvant"/>
              </a:rPr>
              <a:t>UBND QUẬN LONG 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BIÊN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TRƯỜNG MẦM NON ĐỨC GIANG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" y="130175"/>
            <a:ext cx="685166" cy="7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830673" y="4611524"/>
            <a:ext cx="4924378" cy="7904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Giáo viên : Lương Thị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Thu Hiền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Lớp: MG lớn A2  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711114" y="1903256"/>
            <a:ext cx="10769771" cy="116125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Tesim new roman"/>
                <a:cs typeface="Times New Roman" panose="02020603050405020304" pitchFamily="18" charset="0"/>
              </a:rPr>
              <a:t>GIÁO ÁN : Lĩnh vực phát triển ngôn ngữ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2098832" y="3631113"/>
            <a:ext cx="8261828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Đề tài: </a:t>
            </a:r>
            <a:r>
              <a:rPr lang="fr-FR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Trò chơi với </a:t>
            </a:r>
            <a:r>
              <a:rPr lang="fr-FR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chữ g,y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eim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4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0"/>
    </mc:Choice>
    <mc:Fallback xmlns="">
      <p:transition spd="slow" advTm="2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857" objId="4"/>
        <p14:stopEvt time="4696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20" y="1"/>
            <a:ext cx="12262920" cy="6857999"/>
          </a:xfrm>
          <a:prstGeom prst="rect">
            <a:avLst/>
          </a:prstGeom>
        </p:spPr>
      </p:pic>
      <p:graphicFrame>
        <p:nvGraphicFramePr>
          <p:cNvPr id="1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19045"/>
              </p:ext>
            </p:extLst>
          </p:nvPr>
        </p:nvGraphicFramePr>
        <p:xfrm>
          <a:off x="1121175" y="1749613"/>
          <a:ext cx="9986490" cy="1903054"/>
        </p:xfrm>
        <a:graphic>
          <a:graphicData uri="http://schemas.openxmlformats.org/drawingml/2006/table">
            <a:tbl>
              <a:tblPr/>
              <a:tblGrid>
                <a:gridCol w="166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3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.VnAvant" pitchFamily="34" charset="0"/>
                        </a:rPr>
                        <a:t>y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.VnAvant" pitchFamily="34" charset="0"/>
                        </a:rPr>
                        <a:t>y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75" y="3180969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6" y="3265343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96" y="3209647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8317"/>
            <a:ext cx="791830" cy="7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24747" y="3652667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2788" y="3447670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­g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5072" y="3447669"/>
            <a:ext cx="12588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50"/>
                </a:solidFill>
                <a:latin typeface=".VnAvant" panose="020B7200000000000000" pitchFamily="34" charset="0"/>
              </a:rPr>
              <a:t>y</a:t>
            </a:r>
            <a:endParaRPr lang="en-US" sz="115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8910" y="3652667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k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3538" y="1523920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  <a:endParaRPr lang="en-US" sz="115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78454" y="3429000"/>
            <a:ext cx="12588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2"/>
    </mc:Choice>
    <mc:Fallback xmlns="">
      <p:transition spd="slow" advTm="19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25117 -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5013 -0.25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03425 -0.28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29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1368" y="2431154"/>
            <a:ext cx="7935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sao cho đúng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068286" y="3353571"/>
            <a:ext cx="88087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: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khoanh tròn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bút màu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chữ y bằng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đếm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có bao nhiêu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g.y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9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4"/>
    </mc:Choice>
    <mc:Fallback xmlns="">
      <p:transition spd="slow" advTm="18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57" y="-59098"/>
            <a:ext cx="12382445" cy="7028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8317"/>
            <a:ext cx="791830" cy="7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496758" y="3904114"/>
            <a:ext cx="13420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endParaRPr lang="en-US" sz="96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9378" y="2732609"/>
            <a:ext cx="8996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.VnAvant" panose="020B7200000000000000" pitchFamily="34" charset="0"/>
              </a:rPr>
              <a:t>k</a:t>
            </a:r>
            <a:endParaRPr lang="en-US" sz="9600" b="1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01641" y="1519788"/>
            <a:ext cx="949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002060"/>
                </a:solidFill>
                <a:latin typeface=".VnAvant" panose="020B7200000000000000" pitchFamily="34" charset="0"/>
              </a:rPr>
              <a:t>q</a:t>
            </a:r>
            <a:endParaRPr lang="en-US" sz="96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16283" y="4668334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  <a:endParaRPr lang="en-US" sz="96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91531" y="1799432"/>
            <a:ext cx="1507533" cy="15161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86239" y="1652776"/>
            <a:ext cx="1218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anose="020B7200000000000000" pitchFamily="34" charset="0"/>
              </a:rPr>
              <a:t>g</a:t>
            </a:r>
            <a:endParaRPr lang="en-US" sz="96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56184" y="2195964"/>
            <a:ext cx="1419958" cy="157012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350487" y="2087872"/>
            <a:ext cx="1342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  <a:endParaRPr lang="en-US" sz="96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938480" y="3520440"/>
            <a:ext cx="1437462" cy="142471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64734" y="3377676"/>
            <a:ext cx="1701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50"/>
                </a:solidFill>
                <a:latin typeface=".VnAvant" panose="020B7200000000000000" pitchFamily="34" charset="0"/>
              </a:rPr>
              <a:t>g</a:t>
            </a:r>
            <a:endParaRPr lang="en-US" sz="96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87960" y="4389323"/>
            <a:ext cx="1482170" cy="16506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94589" y="4268402"/>
            <a:ext cx="1191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92FCE"/>
                </a:solidFill>
                <a:latin typeface=".VnAvant" panose="020B7200000000000000" pitchFamily="34" charset="0"/>
              </a:rPr>
              <a:t>g</a:t>
            </a:r>
            <a:endParaRPr lang="en-US" sz="9600" b="1">
              <a:solidFill>
                <a:srgbClr val="F92FCE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391122" y="1569698"/>
            <a:ext cx="1507533" cy="15161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43884" y="1311033"/>
            <a:ext cx="170120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smtClean="0">
                <a:solidFill>
                  <a:srgbClr val="F92FCE"/>
                </a:solidFill>
                <a:latin typeface=".VnAvant" panose="020B7200000000000000" pitchFamily="34" charset="0"/>
              </a:rPr>
              <a:t>y</a:t>
            </a:r>
            <a:endParaRPr lang="en-US" sz="10500" b="1">
              <a:solidFill>
                <a:srgbClr val="F92FCE"/>
              </a:solidFill>
              <a:latin typeface=".VnAvant" panose="020B7200000000000000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381573" y="4162506"/>
            <a:ext cx="1507533" cy="15161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631585" y="3952045"/>
            <a:ext cx="170120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smtClean="0">
                <a:solidFill>
                  <a:srgbClr val="00B050"/>
                </a:solidFill>
                <a:latin typeface=".VnAvant" panose="020B7200000000000000" pitchFamily="34" charset="0"/>
              </a:rPr>
              <a:t>y</a:t>
            </a:r>
            <a:endParaRPr lang="en-US" sz="105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049240" y="3930874"/>
            <a:ext cx="1507533" cy="15161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299252" y="3720413"/>
            <a:ext cx="170120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smtClean="0">
                <a:solidFill>
                  <a:srgbClr val="7030A0"/>
                </a:solidFill>
                <a:latin typeface=".VnAvant" panose="020B7200000000000000" pitchFamily="34" charset="0"/>
              </a:rPr>
              <a:t>y</a:t>
            </a:r>
            <a:endParaRPr lang="en-US" sz="105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54344" y="1612089"/>
            <a:ext cx="1507533" cy="15161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33367" y="1440703"/>
            <a:ext cx="170120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10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2727499" y="5675641"/>
            <a:ext cx="2543562" cy="1082963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FFFF00"/>
                </a:solidFill>
              </a:rPr>
              <a:t>4 </a:t>
            </a:r>
            <a:r>
              <a:rPr lang="en-US" sz="3600" b="1" smtClean="0">
                <a:solidFill>
                  <a:srgbClr val="FFFF00"/>
                </a:solidFill>
              </a:rPr>
              <a:t>chữ </a:t>
            </a:r>
            <a:r>
              <a:rPr lang="en-US" sz="3600" b="1" smtClean="0">
                <a:solidFill>
                  <a:srgbClr val="FFFF00"/>
                </a:solidFill>
                <a:latin typeface=".VnAvant" panose="020B7200000000000000" pitchFamily="34" charset="0"/>
              </a:rPr>
              <a:t>g</a:t>
            </a:r>
            <a:endParaRPr lang="en-US" sz="36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8-Point Star 40"/>
          <p:cNvSpPr/>
          <p:nvPr/>
        </p:nvSpPr>
        <p:spPr>
          <a:xfrm>
            <a:off x="5896937" y="5542079"/>
            <a:ext cx="2480991" cy="1022925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FFFF00"/>
                </a:solidFill>
              </a:rPr>
              <a:t>4 </a:t>
            </a:r>
            <a:r>
              <a:rPr lang="en-US" sz="3600" b="1" smtClean="0">
                <a:solidFill>
                  <a:srgbClr val="FFFF00"/>
                </a:solidFill>
              </a:rPr>
              <a:t>chữ y</a:t>
            </a:r>
            <a:endParaRPr lang="en-US" sz="3600" b="1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9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20"/>
    </mc:Choice>
    <mc:Fallback xmlns="">
      <p:transition spd="slow" advTm="49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4" grpId="0" animBg="1"/>
      <p:bldP spid="26" grpId="0" animBg="1"/>
      <p:bldP spid="28" grpId="0" animBg="1"/>
      <p:bldP spid="30" grpId="0" animBg="1"/>
      <p:bldP spid="32" grpId="0" animBg="1"/>
      <p:bldP spid="35" grpId="0" animBg="1"/>
      <p:bldP spid="37" grpId="0" animBg="1"/>
      <p:bldP spid="39" grpId="0" animBg="1"/>
      <p:bldP spid="5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74"/>
            <a:ext cx="12192000" cy="6913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33600" y="2209800"/>
            <a:ext cx="8671560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sau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2060"/>
                </a:solidFill>
                <a:latin typeface="Tiems new roman"/>
              </a:rPr>
              <a:t> </a:t>
            </a:r>
            <a:endParaRPr lang="en-US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4680"/>
          </a:xfrm>
          <a:prstGeom prst="rect">
            <a:avLst/>
          </a:prstGeom>
        </p:spPr>
      </p:pic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1551709" y="778164"/>
            <a:ext cx="1422400" cy="1371600"/>
            <a:chOff x="640" y="976"/>
            <a:chExt cx="704" cy="704"/>
          </a:xfrm>
        </p:grpSpPr>
        <p:sp>
          <p:nvSpPr>
            <p:cNvPr id="55299" name="Oval 3"/>
            <p:cNvSpPr>
              <a:spLocks noChangeArrowheads="1"/>
            </p:cNvSpPr>
            <p:nvPr/>
          </p:nvSpPr>
          <p:spPr bwMode="auto">
            <a:xfrm>
              <a:off x="640" y="976"/>
              <a:ext cx="704" cy="704"/>
            </a:xfrm>
            <a:prstGeom prst="ellipse">
              <a:avLst/>
            </a:prstGeom>
            <a:gradFill rotWithShape="1">
              <a:gsLst>
                <a:gs pos="0">
                  <a:srgbClr val="CCFFCC">
                    <a:alpha val="35001"/>
                  </a:srgbClr>
                </a:gs>
                <a:gs pos="100000">
                  <a:srgbClr val="CCFFCC">
                    <a:gamma/>
                    <a:tint val="4745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00" name="Oval 4"/>
            <p:cNvSpPr>
              <a:spLocks noChangeArrowheads="1"/>
            </p:cNvSpPr>
            <p:nvPr/>
          </p:nvSpPr>
          <p:spPr bwMode="auto">
            <a:xfrm>
              <a:off x="907" y="1227"/>
              <a:ext cx="144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>
                  <a:solidFill>
                    <a:srgbClr val="FF3300"/>
                  </a:solidFill>
                  <a:latin typeface=".VnAvant" pitchFamily="34" charset="0"/>
                </a:rPr>
                <a:t>h</a:t>
              </a:r>
              <a:endParaRPr lang="en-US" sz="9600" b="1" dirty="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1905000" y="2209800"/>
            <a:ext cx="685800" cy="2743200"/>
            <a:chOff x="864" y="1584"/>
            <a:chExt cx="288" cy="1056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auto">
            <a:xfrm rot="10800000">
              <a:off x="864" y="1680"/>
              <a:ext cx="288" cy="960"/>
            </a:xfrm>
            <a:custGeom>
              <a:avLst/>
              <a:gdLst>
                <a:gd name="G0" fmla="+- 3000 0 0"/>
                <a:gd name="G1" fmla="+- 21600 0 3000"/>
                <a:gd name="G2" fmla="*/ 3000 1 2"/>
                <a:gd name="G3" fmla="+- 21600 0 G2"/>
                <a:gd name="G4" fmla="+/ 3000 21600 2"/>
                <a:gd name="G5" fmla="+/ G1 0 2"/>
                <a:gd name="G6" fmla="*/ 21600 21600 3000"/>
                <a:gd name="G7" fmla="*/ G6 1 2"/>
                <a:gd name="G8" fmla="+- 21600 0 G7"/>
                <a:gd name="G9" fmla="*/ 21600 1 2"/>
                <a:gd name="G10" fmla="+- 3000 0 G9"/>
                <a:gd name="G11" fmla="?: G10 G8 0"/>
                <a:gd name="G12" fmla="?: G10 G7 21600"/>
                <a:gd name="T0" fmla="*/ 20100 w 21600"/>
                <a:gd name="T1" fmla="*/ 10800 h 21600"/>
                <a:gd name="T2" fmla="*/ 10800 w 21600"/>
                <a:gd name="T3" fmla="*/ 21600 h 21600"/>
                <a:gd name="T4" fmla="*/ 1500 w 21600"/>
                <a:gd name="T5" fmla="*/ 10800 h 21600"/>
                <a:gd name="T6" fmla="*/ 10800 w 21600"/>
                <a:gd name="T7" fmla="*/ 0 h 21600"/>
                <a:gd name="T8" fmla="*/ 3300 w 21600"/>
                <a:gd name="T9" fmla="*/ 3300 h 21600"/>
                <a:gd name="T10" fmla="*/ 18300 w 21600"/>
                <a:gd name="T11" fmla="*/ 183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00" y="21600"/>
                  </a:lnTo>
                  <a:lnTo>
                    <a:pt x="18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6EE2"/>
                </a:gs>
                <a:gs pos="50000">
                  <a:srgbClr val="E86EE2">
                    <a:gamma/>
                    <a:tint val="50980"/>
                    <a:invGamma/>
                  </a:srgbClr>
                </a:gs>
                <a:gs pos="100000">
                  <a:srgbClr val="E86EE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auto">
            <a:xfrm>
              <a:off x="896" y="1872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auto">
            <a:xfrm>
              <a:off x="896" y="1968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auto">
            <a:xfrm>
              <a:off x="896" y="2112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auto">
            <a:xfrm>
              <a:off x="896" y="2256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auto">
            <a:xfrm>
              <a:off x="880" y="2400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auto">
            <a:xfrm>
              <a:off x="896" y="1776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09" name="AutoShape 13"/>
            <p:cNvSpPr>
              <a:spLocks noChangeArrowheads="1"/>
            </p:cNvSpPr>
            <p:nvPr/>
          </p:nvSpPr>
          <p:spPr bwMode="auto">
            <a:xfrm flipH="1">
              <a:off x="896" y="1584"/>
              <a:ext cx="208" cy="14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86EE2"/>
                </a:gs>
                <a:gs pos="100000">
                  <a:srgbClr val="E86EE2">
                    <a:gamma/>
                    <a:tint val="66667"/>
                    <a:invGamma/>
                  </a:srgbClr>
                </a:gs>
              </a:gsLst>
              <a:lin ang="0" scaled="1"/>
            </a:gradFill>
            <a:ln w="9525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3505200" y="2209800"/>
            <a:ext cx="762000" cy="2743200"/>
            <a:chOff x="864" y="1584"/>
            <a:chExt cx="288" cy="1056"/>
          </a:xfrm>
          <a:solidFill>
            <a:srgbClr val="00B050"/>
          </a:solidFill>
        </p:grpSpPr>
        <p:sp>
          <p:nvSpPr>
            <p:cNvPr id="55311" name="AutoShape 15"/>
            <p:cNvSpPr>
              <a:spLocks noChangeArrowheads="1"/>
            </p:cNvSpPr>
            <p:nvPr/>
          </p:nvSpPr>
          <p:spPr bwMode="auto">
            <a:xfrm rot="10800000">
              <a:off x="864" y="1680"/>
              <a:ext cx="288" cy="960"/>
            </a:xfrm>
            <a:custGeom>
              <a:avLst/>
              <a:gdLst>
                <a:gd name="G0" fmla="+- 3000 0 0"/>
                <a:gd name="G1" fmla="+- 21600 0 3000"/>
                <a:gd name="G2" fmla="*/ 3000 1 2"/>
                <a:gd name="G3" fmla="+- 21600 0 G2"/>
                <a:gd name="G4" fmla="+/ 3000 21600 2"/>
                <a:gd name="G5" fmla="+/ G1 0 2"/>
                <a:gd name="G6" fmla="*/ 21600 21600 3000"/>
                <a:gd name="G7" fmla="*/ G6 1 2"/>
                <a:gd name="G8" fmla="+- 21600 0 G7"/>
                <a:gd name="G9" fmla="*/ 21600 1 2"/>
                <a:gd name="G10" fmla="+- 3000 0 G9"/>
                <a:gd name="G11" fmla="?: G10 G8 0"/>
                <a:gd name="G12" fmla="?: G10 G7 21600"/>
                <a:gd name="T0" fmla="*/ 20100 w 21600"/>
                <a:gd name="T1" fmla="*/ 10800 h 21600"/>
                <a:gd name="T2" fmla="*/ 10800 w 21600"/>
                <a:gd name="T3" fmla="*/ 21600 h 21600"/>
                <a:gd name="T4" fmla="*/ 1500 w 21600"/>
                <a:gd name="T5" fmla="*/ 10800 h 21600"/>
                <a:gd name="T6" fmla="*/ 10800 w 21600"/>
                <a:gd name="T7" fmla="*/ 0 h 21600"/>
                <a:gd name="T8" fmla="*/ 3300 w 21600"/>
                <a:gd name="T9" fmla="*/ 3300 h 21600"/>
                <a:gd name="T10" fmla="*/ 18300 w 21600"/>
                <a:gd name="T11" fmla="*/ 183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00" y="21600"/>
                  </a:lnTo>
                  <a:lnTo>
                    <a:pt x="18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12" name="Freeform 16"/>
            <p:cNvSpPr>
              <a:spLocks/>
            </p:cNvSpPr>
            <p:nvPr/>
          </p:nvSpPr>
          <p:spPr bwMode="auto">
            <a:xfrm>
              <a:off x="896" y="1872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13" name="Freeform 17"/>
            <p:cNvSpPr>
              <a:spLocks/>
            </p:cNvSpPr>
            <p:nvPr/>
          </p:nvSpPr>
          <p:spPr bwMode="auto">
            <a:xfrm>
              <a:off x="896" y="1968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14" name="Freeform 18"/>
            <p:cNvSpPr>
              <a:spLocks/>
            </p:cNvSpPr>
            <p:nvPr/>
          </p:nvSpPr>
          <p:spPr bwMode="auto">
            <a:xfrm>
              <a:off x="896" y="2112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15" name="Freeform 19"/>
            <p:cNvSpPr>
              <a:spLocks/>
            </p:cNvSpPr>
            <p:nvPr/>
          </p:nvSpPr>
          <p:spPr bwMode="auto">
            <a:xfrm>
              <a:off x="896" y="2256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16" name="Freeform 20"/>
            <p:cNvSpPr>
              <a:spLocks/>
            </p:cNvSpPr>
            <p:nvPr/>
          </p:nvSpPr>
          <p:spPr bwMode="auto">
            <a:xfrm>
              <a:off x="880" y="2400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17" name="Freeform 21"/>
            <p:cNvSpPr>
              <a:spLocks/>
            </p:cNvSpPr>
            <p:nvPr/>
          </p:nvSpPr>
          <p:spPr bwMode="auto">
            <a:xfrm>
              <a:off x="896" y="1776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18" name="AutoShape 22"/>
            <p:cNvSpPr>
              <a:spLocks noChangeArrowheads="1"/>
            </p:cNvSpPr>
            <p:nvPr/>
          </p:nvSpPr>
          <p:spPr bwMode="auto">
            <a:xfrm flipH="1">
              <a:off x="896" y="1584"/>
              <a:ext cx="208" cy="144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5319" name="Group 23"/>
          <p:cNvGrpSpPr>
            <a:grpSpLocks/>
          </p:cNvGrpSpPr>
          <p:nvPr/>
        </p:nvGrpSpPr>
        <p:grpSpPr bwMode="auto">
          <a:xfrm>
            <a:off x="5105400" y="2133600"/>
            <a:ext cx="685800" cy="2819400"/>
            <a:chOff x="864" y="1584"/>
            <a:chExt cx="288" cy="1056"/>
          </a:xfrm>
        </p:grpSpPr>
        <p:sp>
          <p:nvSpPr>
            <p:cNvPr id="55320" name="AutoShape 24"/>
            <p:cNvSpPr>
              <a:spLocks noChangeArrowheads="1"/>
            </p:cNvSpPr>
            <p:nvPr/>
          </p:nvSpPr>
          <p:spPr bwMode="auto">
            <a:xfrm rot="10800000">
              <a:off x="864" y="1680"/>
              <a:ext cx="288" cy="960"/>
            </a:xfrm>
            <a:custGeom>
              <a:avLst/>
              <a:gdLst>
                <a:gd name="G0" fmla="+- 3000 0 0"/>
                <a:gd name="G1" fmla="+- 21600 0 3000"/>
                <a:gd name="G2" fmla="*/ 3000 1 2"/>
                <a:gd name="G3" fmla="+- 21600 0 G2"/>
                <a:gd name="G4" fmla="+/ 3000 21600 2"/>
                <a:gd name="G5" fmla="+/ G1 0 2"/>
                <a:gd name="G6" fmla="*/ 21600 21600 3000"/>
                <a:gd name="G7" fmla="*/ G6 1 2"/>
                <a:gd name="G8" fmla="+- 21600 0 G7"/>
                <a:gd name="G9" fmla="*/ 21600 1 2"/>
                <a:gd name="G10" fmla="+- 3000 0 G9"/>
                <a:gd name="G11" fmla="?: G10 G8 0"/>
                <a:gd name="G12" fmla="?: G10 G7 21600"/>
                <a:gd name="T0" fmla="*/ 20100 w 21600"/>
                <a:gd name="T1" fmla="*/ 10800 h 21600"/>
                <a:gd name="T2" fmla="*/ 10800 w 21600"/>
                <a:gd name="T3" fmla="*/ 21600 h 21600"/>
                <a:gd name="T4" fmla="*/ 1500 w 21600"/>
                <a:gd name="T5" fmla="*/ 10800 h 21600"/>
                <a:gd name="T6" fmla="*/ 10800 w 21600"/>
                <a:gd name="T7" fmla="*/ 0 h 21600"/>
                <a:gd name="T8" fmla="*/ 3300 w 21600"/>
                <a:gd name="T9" fmla="*/ 3300 h 21600"/>
                <a:gd name="T10" fmla="*/ 18300 w 21600"/>
                <a:gd name="T11" fmla="*/ 183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00" y="21600"/>
                  </a:lnTo>
                  <a:lnTo>
                    <a:pt x="18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21" name="Freeform 25"/>
            <p:cNvSpPr>
              <a:spLocks/>
            </p:cNvSpPr>
            <p:nvPr/>
          </p:nvSpPr>
          <p:spPr bwMode="auto">
            <a:xfrm>
              <a:off x="896" y="1872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FF7C80"/>
            </a:solidFill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22" name="Freeform 26"/>
            <p:cNvSpPr>
              <a:spLocks/>
            </p:cNvSpPr>
            <p:nvPr/>
          </p:nvSpPr>
          <p:spPr bwMode="auto">
            <a:xfrm>
              <a:off x="896" y="1968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FF7C80"/>
            </a:solidFill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23" name="Freeform 27"/>
            <p:cNvSpPr>
              <a:spLocks/>
            </p:cNvSpPr>
            <p:nvPr/>
          </p:nvSpPr>
          <p:spPr bwMode="auto">
            <a:xfrm>
              <a:off x="896" y="2112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FF7C80"/>
            </a:solidFill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24" name="Freeform 28"/>
            <p:cNvSpPr>
              <a:spLocks/>
            </p:cNvSpPr>
            <p:nvPr/>
          </p:nvSpPr>
          <p:spPr bwMode="auto">
            <a:xfrm>
              <a:off x="896" y="2256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FF7C80"/>
            </a:solidFill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25" name="Freeform 29"/>
            <p:cNvSpPr>
              <a:spLocks/>
            </p:cNvSpPr>
            <p:nvPr/>
          </p:nvSpPr>
          <p:spPr bwMode="auto">
            <a:xfrm>
              <a:off x="880" y="2400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FF7C80"/>
            </a:solidFill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26" name="Freeform 30"/>
            <p:cNvSpPr>
              <a:spLocks/>
            </p:cNvSpPr>
            <p:nvPr/>
          </p:nvSpPr>
          <p:spPr bwMode="auto">
            <a:xfrm>
              <a:off x="896" y="1776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FF7C80"/>
            </a:solidFill>
            <a:ln w="762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27" name="AutoShape 31"/>
            <p:cNvSpPr>
              <a:spLocks noChangeArrowheads="1"/>
            </p:cNvSpPr>
            <p:nvPr/>
          </p:nvSpPr>
          <p:spPr bwMode="auto">
            <a:xfrm flipH="1">
              <a:off x="896" y="1584"/>
              <a:ext cx="208" cy="144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5328" name="Group 32"/>
          <p:cNvGrpSpPr>
            <a:grpSpLocks/>
          </p:cNvGrpSpPr>
          <p:nvPr/>
        </p:nvGrpSpPr>
        <p:grpSpPr bwMode="auto">
          <a:xfrm>
            <a:off x="6477000" y="2057400"/>
            <a:ext cx="762000" cy="2819400"/>
            <a:chOff x="864" y="1584"/>
            <a:chExt cx="288" cy="1056"/>
          </a:xfrm>
        </p:grpSpPr>
        <p:sp>
          <p:nvSpPr>
            <p:cNvPr id="55329" name="AutoShape 33"/>
            <p:cNvSpPr>
              <a:spLocks noChangeArrowheads="1"/>
            </p:cNvSpPr>
            <p:nvPr/>
          </p:nvSpPr>
          <p:spPr bwMode="auto">
            <a:xfrm rot="10800000">
              <a:off x="864" y="1680"/>
              <a:ext cx="288" cy="960"/>
            </a:xfrm>
            <a:custGeom>
              <a:avLst/>
              <a:gdLst>
                <a:gd name="G0" fmla="+- 3000 0 0"/>
                <a:gd name="G1" fmla="+- 21600 0 3000"/>
                <a:gd name="G2" fmla="*/ 3000 1 2"/>
                <a:gd name="G3" fmla="+- 21600 0 G2"/>
                <a:gd name="G4" fmla="+/ 3000 21600 2"/>
                <a:gd name="G5" fmla="+/ G1 0 2"/>
                <a:gd name="G6" fmla="*/ 21600 21600 3000"/>
                <a:gd name="G7" fmla="*/ G6 1 2"/>
                <a:gd name="G8" fmla="+- 21600 0 G7"/>
                <a:gd name="G9" fmla="*/ 21600 1 2"/>
                <a:gd name="G10" fmla="+- 3000 0 G9"/>
                <a:gd name="G11" fmla="?: G10 G8 0"/>
                <a:gd name="G12" fmla="?: G10 G7 21600"/>
                <a:gd name="T0" fmla="*/ 20100 w 21600"/>
                <a:gd name="T1" fmla="*/ 10800 h 21600"/>
                <a:gd name="T2" fmla="*/ 10800 w 21600"/>
                <a:gd name="T3" fmla="*/ 21600 h 21600"/>
                <a:gd name="T4" fmla="*/ 1500 w 21600"/>
                <a:gd name="T5" fmla="*/ 10800 h 21600"/>
                <a:gd name="T6" fmla="*/ 10800 w 21600"/>
                <a:gd name="T7" fmla="*/ 0 h 21600"/>
                <a:gd name="T8" fmla="*/ 3300 w 21600"/>
                <a:gd name="T9" fmla="*/ 3300 h 21600"/>
                <a:gd name="T10" fmla="*/ 18300 w 21600"/>
                <a:gd name="T11" fmla="*/ 183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00" y="21600"/>
                  </a:lnTo>
                  <a:lnTo>
                    <a:pt x="18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FF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30" name="Freeform 34"/>
            <p:cNvSpPr>
              <a:spLocks/>
            </p:cNvSpPr>
            <p:nvPr/>
          </p:nvSpPr>
          <p:spPr bwMode="auto">
            <a:xfrm>
              <a:off x="896" y="1872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6666FF"/>
            </a:solidFill>
            <a:ln w="76200" cmpd="sng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31" name="Freeform 35"/>
            <p:cNvSpPr>
              <a:spLocks/>
            </p:cNvSpPr>
            <p:nvPr/>
          </p:nvSpPr>
          <p:spPr bwMode="auto">
            <a:xfrm>
              <a:off x="896" y="1968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6666FF"/>
            </a:solidFill>
            <a:ln w="76200" cmpd="sng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32" name="Freeform 36"/>
            <p:cNvSpPr>
              <a:spLocks/>
            </p:cNvSpPr>
            <p:nvPr/>
          </p:nvSpPr>
          <p:spPr bwMode="auto">
            <a:xfrm>
              <a:off x="896" y="2112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6666FF"/>
            </a:solidFill>
            <a:ln w="76200" cmpd="sng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33" name="Freeform 37"/>
            <p:cNvSpPr>
              <a:spLocks/>
            </p:cNvSpPr>
            <p:nvPr/>
          </p:nvSpPr>
          <p:spPr bwMode="auto">
            <a:xfrm>
              <a:off x="896" y="2256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6666FF"/>
            </a:solidFill>
            <a:ln w="76200" cmpd="sng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34" name="Freeform 38"/>
            <p:cNvSpPr>
              <a:spLocks/>
            </p:cNvSpPr>
            <p:nvPr/>
          </p:nvSpPr>
          <p:spPr bwMode="auto">
            <a:xfrm>
              <a:off x="880" y="2400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6666FF"/>
            </a:solidFill>
            <a:ln w="76200" cmpd="sng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35" name="Freeform 39"/>
            <p:cNvSpPr>
              <a:spLocks/>
            </p:cNvSpPr>
            <p:nvPr/>
          </p:nvSpPr>
          <p:spPr bwMode="auto">
            <a:xfrm>
              <a:off x="896" y="1776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solidFill>
              <a:srgbClr val="6666FF"/>
            </a:solidFill>
            <a:ln w="76200" cmpd="sng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36" name="AutoShape 40"/>
            <p:cNvSpPr>
              <a:spLocks noChangeArrowheads="1"/>
            </p:cNvSpPr>
            <p:nvPr/>
          </p:nvSpPr>
          <p:spPr bwMode="auto">
            <a:xfrm flipH="1">
              <a:off x="896" y="1584"/>
              <a:ext cx="208" cy="144"/>
            </a:xfrm>
            <a:prstGeom prst="triangle">
              <a:avLst>
                <a:gd name="adj" fmla="val 50000"/>
              </a:avLst>
            </a:prstGeom>
            <a:solidFill>
              <a:srgbClr val="6666FF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5337" name="Group 41"/>
          <p:cNvGrpSpPr>
            <a:grpSpLocks/>
          </p:cNvGrpSpPr>
          <p:nvPr/>
        </p:nvGrpSpPr>
        <p:grpSpPr bwMode="auto">
          <a:xfrm>
            <a:off x="8153400" y="2057400"/>
            <a:ext cx="685800" cy="2895600"/>
            <a:chOff x="864" y="1584"/>
            <a:chExt cx="288" cy="1056"/>
          </a:xfrm>
          <a:solidFill>
            <a:srgbClr val="FFFF00"/>
          </a:solidFill>
        </p:grpSpPr>
        <p:sp>
          <p:nvSpPr>
            <p:cNvPr id="55338" name="AutoShape 42"/>
            <p:cNvSpPr>
              <a:spLocks noChangeArrowheads="1"/>
            </p:cNvSpPr>
            <p:nvPr/>
          </p:nvSpPr>
          <p:spPr bwMode="auto">
            <a:xfrm rot="10800000">
              <a:off x="864" y="1680"/>
              <a:ext cx="288" cy="960"/>
            </a:xfrm>
            <a:custGeom>
              <a:avLst/>
              <a:gdLst>
                <a:gd name="G0" fmla="+- 3000 0 0"/>
                <a:gd name="G1" fmla="+- 21600 0 3000"/>
                <a:gd name="G2" fmla="*/ 3000 1 2"/>
                <a:gd name="G3" fmla="+- 21600 0 G2"/>
                <a:gd name="G4" fmla="+/ 3000 21600 2"/>
                <a:gd name="G5" fmla="+/ G1 0 2"/>
                <a:gd name="G6" fmla="*/ 21600 21600 3000"/>
                <a:gd name="G7" fmla="*/ G6 1 2"/>
                <a:gd name="G8" fmla="+- 21600 0 G7"/>
                <a:gd name="G9" fmla="*/ 21600 1 2"/>
                <a:gd name="G10" fmla="+- 3000 0 G9"/>
                <a:gd name="G11" fmla="?: G10 G8 0"/>
                <a:gd name="G12" fmla="?: G10 G7 21600"/>
                <a:gd name="T0" fmla="*/ 20100 w 21600"/>
                <a:gd name="T1" fmla="*/ 10800 h 21600"/>
                <a:gd name="T2" fmla="*/ 10800 w 21600"/>
                <a:gd name="T3" fmla="*/ 21600 h 21600"/>
                <a:gd name="T4" fmla="*/ 1500 w 21600"/>
                <a:gd name="T5" fmla="*/ 10800 h 21600"/>
                <a:gd name="T6" fmla="*/ 10800 w 21600"/>
                <a:gd name="T7" fmla="*/ 0 h 21600"/>
                <a:gd name="T8" fmla="*/ 3300 w 21600"/>
                <a:gd name="T9" fmla="*/ 3300 h 21600"/>
                <a:gd name="T10" fmla="*/ 18300 w 21600"/>
                <a:gd name="T11" fmla="*/ 183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00" y="21600"/>
                  </a:lnTo>
                  <a:lnTo>
                    <a:pt x="18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39" name="Freeform 43"/>
            <p:cNvSpPr>
              <a:spLocks/>
            </p:cNvSpPr>
            <p:nvPr/>
          </p:nvSpPr>
          <p:spPr bwMode="auto">
            <a:xfrm>
              <a:off x="896" y="1872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40" name="Freeform 44"/>
            <p:cNvSpPr>
              <a:spLocks/>
            </p:cNvSpPr>
            <p:nvPr/>
          </p:nvSpPr>
          <p:spPr bwMode="auto">
            <a:xfrm>
              <a:off x="896" y="1968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41" name="Freeform 45"/>
            <p:cNvSpPr>
              <a:spLocks/>
            </p:cNvSpPr>
            <p:nvPr/>
          </p:nvSpPr>
          <p:spPr bwMode="auto">
            <a:xfrm>
              <a:off x="896" y="2112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42" name="Freeform 46"/>
            <p:cNvSpPr>
              <a:spLocks/>
            </p:cNvSpPr>
            <p:nvPr/>
          </p:nvSpPr>
          <p:spPr bwMode="auto">
            <a:xfrm>
              <a:off x="896" y="2256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43" name="Freeform 47"/>
            <p:cNvSpPr>
              <a:spLocks/>
            </p:cNvSpPr>
            <p:nvPr/>
          </p:nvSpPr>
          <p:spPr bwMode="auto">
            <a:xfrm>
              <a:off x="880" y="2400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44" name="Freeform 48"/>
            <p:cNvSpPr>
              <a:spLocks/>
            </p:cNvSpPr>
            <p:nvPr/>
          </p:nvSpPr>
          <p:spPr bwMode="auto">
            <a:xfrm>
              <a:off x="896" y="1776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grpFill/>
            <a:ln w="7620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45" name="AutoShape 49"/>
            <p:cNvSpPr>
              <a:spLocks noChangeArrowheads="1"/>
            </p:cNvSpPr>
            <p:nvPr/>
          </p:nvSpPr>
          <p:spPr bwMode="auto">
            <a:xfrm flipH="1">
              <a:off x="896" y="1584"/>
              <a:ext cx="208" cy="144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5346" name="Group 50"/>
          <p:cNvGrpSpPr>
            <a:grpSpLocks/>
          </p:cNvGrpSpPr>
          <p:nvPr/>
        </p:nvGrpSpPr>
        <p:grpSpPr bwMode="auto">
          <a:xfrm>
            <a:off x="9601200" y="2209800"/>
            <a:ext cx="685800" cy="2743200"/>
            <a:chOff x="864" y="1584"/>
            <a:chExt cx="288" cy="1056"/>
          </a:xfrm>
        </p:grpSpPr>
        <p:sp>
          <p:nvSpPr>
            <p:cNvPr id="55347" name="AutoShape 51"/>
            <p:cNvSpPr>
              <a:spLocks noChangeArrowheads="1"/>
            </p:cNvSpPr>
            <p:nvPr/>
          </p:nvSpPr>
          <p:spPr bwMode="auto">
            <a:xfrm rot="10800000">
              <a:off x="864" y="1680"/>
              <a:ext cx="288" cy="960"/>
            </a:xfrm>
            <a:custGeom>
              <a:avLst/>
              <a:gdLst>
                <a:gd name="G0" fmla="+- 3000 0 0"/>
                <a:gd name="G1" fmla="+- 21600 0 3000"/>
                <a:gd name="G2" fmla="*/ 3000 1 2"/>
                <a:gd name="G3" fmla="+- 21600 0 G2"/>
                <a:gd name="G4" fmla="+/ 3000 21600 2"/>
                <a:gd name="G5" fmla="+/ G1 0 2"/>
                <a:gd name="G6" fmla="*/ 21600 21600 3000"/>
                <a:gd name="G7" fmla="*/ G6 1 2"/>
                <a:gd name="G8" fmla="+- 21600 0 G7"/>
                <a:gd name="G9" fmla="*/ 21600 1 2"/>
                <a:gd name="G10" fmla="+- 3000 0 G9"/>
                <a:gd name="G11" fmla="?: G10 G8 0"/>
                <a:gd name="G12" fmla="?: G10 G7 21600"/>
                <a:gd name="T0" fmla="*/ 20100 w 21600"/>
                <a:gd name="T1" fmla="*/ 10800 h 21600"/>
                <a:gd name="T2" fmla="*/ 10800 w 21600"/>
                <a:gd name="T3" fmla="*/ 21600 h 21600"/>
                <a:gd name="T4" fmla="*/ 1500 w 21600"/>
                <a:gd name="T5" fmla="*/ 10800 h 21600"/>
                <a:gd name="T6" fmla="*/ 10800 w 21600"/>
                <a:gd name="T7" fmla="*/ 0 h 21600"/>
                <a:gd name="T8" fmla="*/ 3300 w 21600"/>
                <a:gd name="T9" fmla="*/ 3300 h 21600"/>
                <a:gd name="T10" fmla="*/ 18300 w 21600"/>
                <a:gd name="T11" fmla="*/ 183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00" y="21600"/>
                  </a:lnTo>
                  <a:lnTo>
                    <a:pt x="18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6EE2"/>
                </a:gs>
                <a:gs pos="50000">
                  <a:srgbClr val="E86EE2">
                    <a:gamma/>
                    <a:tint val="50980"/>
                    <a:invGamma/>
                  </a:srgbClr>
                </a:gs>
                <a:gs pos="100000">
                  <a:srgbClr val="E86EE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48" name="Freeform 52"/>
            <p:cNvSpPr>
              <a:spLocks/>
            </p:cNvSpPr>
            <p:nvPr/>
          </p:nvSpPr>
          <p:spPr bwMode="auto">
            <a:xfrm>
              <a:off x="896" y="1872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49" name="Freeform 53"/>
            <p:cNvSpPr>
              <a:spLocks/>
            </p:cNvSpPr>
            <p:nvPr/>
          </p:nvSpPr>
          <p:spPr bwMode="auto">
            <a:xfrm>
              <a:off x="896" y="1968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50" name="Freeform 54"/>
            <p:cNvSpPr>
              <a:spLocks/>
            </p:cNvSpPr>
            <p:nvPr/>
          </p:nvSpPr>
          <p:spPr bwMode="auto">
            <a:xfrm>
              <a:off x="896" y="2112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51" name="Freeform 55"/>
            <p:cNvSpPr>
              <a:spLocks/>
            </p:cNvSpPr>
            <p:nvPr/>
          </p:nvSpPr>
          <p:spPr bwMode="auto">
            <a:xfrm>
              <a:off x="896" y="2256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52" name="Freeform 56"/>
            <p:cNvSpPr>
              <a:spLocks/>
            </p:cNvSpPr>
            <p:nvPr/>
          </p:nvSpPr>
          <p:spPr bwMode="auto">
            <a:xfrm>
              <a:off x="880" y="2400"/>
              <a:ext cx="240" cy="144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53" name="Freeform 57"/>
            <p:cNvSpPr>
              <a:spLocks/>
            </p:cNvSpPr>
            <p:nvPr/>
          </p:nvSpPr>
          <p:spPr bwMode="auto">
            <a:xfrm>
              <a:off x="896" y="1776"/>
              <a:ext cx="192" cy="96"/>
            </a:xfrm>
            <a:custGeom>
              <a:avLst/>
              <a:gdLst>
                <a:gd name="T0" fmla="*/ 0 w 192"/>
                <a:gd name="T1" fmla="*/ 48 h 48"/>
                <a:gd name="T2" fmla="*/ 192 w 19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48">
                  <a:moveTo>
                    <a:pt x="0" y="48"/>
                  </a:moveTo>
                  <a:cubicBezTo>
                    <a:pt x="80" y="28"/>
                    <a:pt x="160" y="8"/>
                    <a:pt x="192" y="0"/>
                  </a:cubicBezTo>
                </a:path>
              </a:pathLst>
            </a:custGeom>
            <a:noFill/>
            <a:ln w="762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54" name="AutoShape 58"/>
            <p:cNvSpPr>
              <a:spLocks noChangeArrowheads="1"/>
            </p:cNvSpPr>
            <p:nvPr/>
          </p:nvSpPr>
          <p:spPr bwMode="auto">
            <a:xfrm flipH="1">
              <a:off x="896" y="1584"/>
              <a:ext cx="208" cy="14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86EE2"/>
                </a:gs>
                <a:gs pos="100000">
                  <a:srgbClr val="E86EE2">
                    <a:gamma/>
                    <a:tint val="66667"/>
                    <a:invGamma/>
                  </a:srgbClr>
                </a:gs>
              </a:gsLst>
              <a:lin ang="0" scaled="1"/>
            </a:gradFill>
            <a:ln w="9525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5355" name="Group 59"/>
          <p:cNvGrpSpPr>
            <a:grpSpLocks/>
          </p:cNvGrpSpPr>
          <p:nvPr/>
        </p:nvGrpSpPr>
        <p:grpSpPr bwMode="auto">
          <a:xfrm>
            <a:off x="3124200" y="812800"/>
            <a:ext cx="1422400" cy="1371600"/>
            <a:chOff x="640" y="976"/>
            <a:chExt cx="704" cy="704"/>
          </a:xfrm>
        </p:grpSpPr>
        <p:sp>
          <p:nvSpPr>
            <p:cNvPr id="55356" name="Oval 60"/>
            <p:cNvSpPr>
              <a:spLocks noChangeArrowheads="1"/>
            </p:cNvSpPr>
            <p:nvPr/>
          </p:nvSpPr>
          <p:spPr bwMode="auto">
            <a:xfrm>
              <a:off x="640" y="976"/>
              <a:ext cx="704" cy="704"/>
            </a:xfrm>
            <a:prstGeom prst="ellipse">
              <a:avLst/>
            </a:prstGeom>
            <a:gradFill rotWithShape="1">
              <a:gsLst>
                <a:gs pos="0">
                  <a:srgbClr val="CCFFCC">
                    <a:alpha val="35001"/>
                  </a:srgbClr>
                </a:gs>
                <a:gs pos="100000">
                  <a:srgbClr val="CCFFCC">
                    <a:gamma/>
                    <a:tint val="4745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57" name="Oval 61"/>
            <p:cNvSpPr>
              <a:spLocks noChangeArrowheads="1"/>
            </p:cNvSpPr>
            <p:nvPr/>
          </p:nvSpPr>
          <p:spPr bwMode="auto">
            <a:xfrm>
              <a:off x="935" y="1130"/>
              <a:ext cx="144" cy="3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 dirty="0">
                  <a:solidFill>
                    <a:srgbClr val="0000FF"/>
                  </a:solidFill>
                  <a:latin typeface=".VnAvant" pitchFamily="34" charset="0"/>
                </a:rPr>
                <a:t>g</a:t>
              </a:r>
              <a:endParaRPr lang="en-US" sz="9600" b="1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grpSp>
        <p:nvGrpSpPr>
          <p:cNvPr id="55358" name="Group 62"/>
          <p:cNvGrpSpPr>
            <a:grpSpLocks/>
          </p:cNvGrpSpPr>
          <p:nvPr/>
        </p:nvGrpSpPr>
        <p:grpSpPr bwMode="auto">
          <a:xfrm>
            <a:off x="4673600" y="812800"/>
            <a:ext cx="1422400" cy="1371600"/>
            <a:chOff x="640" y="976"/>
            <a:chExt cx="704" cy="704"/>
          </a:xfrm>
        </p:grpSpPr>
        <p:sp>
          <p:nvSpPr>
            <p:cNvPr id="55359" name="Oval 63"/>
            <p:cNvSpPr>
              <a:spLocks noChangeArrowheads="1"/>
            </p:cNvSpPr>
            <p:nvPr/>
          </p:nvSpPr>
          <p:spPr bwMode="auto">
            <a:xfrm>
              <a:off x="640" y="976"/>
              <a:ext cx="704" cy="704"/>
            </a:xfrm>
            <a:prstGeom prst="ellipse">
              <a:avLst/>
            </a:prstGeom>
            <a:gradFill rotWithShape="1">
              <a:gsLst>
                <a:gs pos="0">
                  <a:srgbClr val="CCFFCC">
                    <a:alpha val="35001"/>
                  </a:srgbClr>
                </a:gs>
                <a:gs pos="100000">
                  <a:srgbClr val="CCFFCC">
                    <a:gamma/>
                    <a:tint val="4745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60" name="Oval 64"/>
            <p:cNvSpPr>
              <a:spLocks noChangeArrowheads="1"/>
            </p:cNvSpPr>
            <p:nvPr/>
          </p:nvSpPr>
          <p:spPr bwMode="auto">
            <a:xfrm>
              <a:off x="912" y="1200"/>
              <a:ext cx="144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>
                  <a:solidFill>
                    <a:srgbClr val="FF3300"/>
                  </a:solidFill>
                  <a:latin typeface=".VnAvant" pitchFamily="34" charset="0"/>
                </a:rPr>
                <a:t>k</a:t>
              </a:r>
              <a:endParaRPr lang="en-US" sz="9600" b="1" dirty="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55361" name="Group 65"/>
          <p:cNvGrpSpPr>
            <a:grpSpLocks/>
          </p:cNvGrpSpPr>
          <p:nvPr/>
        </p:nvGrpSpPr>
        <p:grpSpPr bwMode="auto">
          <a:xfrm>
            <a:off x="6153150" y="762000"/>
            <a:ext cx="1574800" cy="1447800"/>
            <a:chOff x="663" y="895"/>
            <a:chExt cx="704" cy="704"/>
          </a:xfrm>
        </p:grpSpPr>
        <p:sp>
          <p:nvSpPr>
            <p:cNvPr id="55362" name="Oval 66"/>
            <p:cNvSpPr>
              <a:spLocks noChangeArrowheads="1"/>
            </p:cNvSpPr>
            <p:nvPr/>
          </p:nvSpPr>
          <p:spPr bwMode="auto">
            <a:xfrm>
              <a:off x="663" y="895"/>
              <a:ext cx="704" cy="704"/>
            </a:xfrm>
            <a:prstGeom prst="ellipse">
              <a:avLst/>
            </a:prstGeom>
            <a:gradFill rotWithShape="1">
              <a:gsLst>
                <a:gs pos="0">
                  <a:srgbClr val="CCFFCC">
                    <a:alpha val="35001"/>
                  </a:srgbClr>
                </a:gs>
                <a:gs pos="100000">
                  <a:srgbClr val="CCFFCC">
                    <a:gamma/>
                    <a:tint val="4745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000" b="1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55363" name="Oval 67"/>
            <p:cNvSpPr>
              <a:spLocks noChangeArrowheads="1"/>
            </p:cNvSpPr>
            <p:nvPr/>
          </p:nvSpPr>
          <p:spPr bwMode="auto">
            <a:xfrm>
              <a:off x="942" y="999"/>
              <a:ext cx="144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 dirty="0">
                  <a:solidFill>
                    <a:srgbClr val="0000FF"/>
                  </a:solidFill>
                  <a:latin typeface=".VnAvant" pitchFamily="34" charset="0"/>
                </a:rPr>
                <a:t>y</a:t>
              </a:r>
            </a:p>
          </p:txBody>
        </p:sp>
      </p:grpSp>
      <p:grpSp>
        <p:nvGrpSpPr>
          <p:cNvPr id="55364" name="Group 68"/>
          <p:cNvGrpSpPr>
            <a:grpSpLocks/>
          </p:cNvGrpSpPr>
          <p:nvPr/>
        </p:nvGrpSpPr>
        <p:grpSpPr bwMode="auto">
          <a:xfrm>
            <a:off x="7797800" y="736600"/>
            <a:ext cx="1422400" cy="1371600"/>
            <a:chOff x="640" y="976"/>
            <a:chExt cx="704" cy="704"/>
          </a:xfrm>
        </p:grpSpPr>
        <p:sp>
          <p:nvSpPr>
            <p:cNvPr id="55365" name="Oval 69"/>
            <p:cNvSpPr>
              <a:spLocks noChangeArrowheads="1"/>
            </p:cNvSpPr>
            <p:nvPr/>
          </p:nvSpPr>
          <p:spPr bwMode="auto">
            <a:xfrm>
              <a:off x="640" y="976"/>
              <a:ext cx="704" cy="704"/>
            </a:xfrm>
            <a:prstGeom prst="ellipse">
              <a:avLst/>
            </a:prstGeom>
            <a:gradFill rotWithShape="1">
              <a:gsLst>
                <a:gs pos="0">
                  <a:srgbClr val="CCFFCC">
                    <a:alpha val="35001"/>
                  </a:srgbClr>
                </a:gs>
                <a:gs pos="100000">
                  <a:srgbClr val="CCFFCC">
                    <a:gamma/>
                    <a:tint val="4745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66" name="Oval 70"/>
            <p:cNvSpPr>
              <a:spLocks noChangeArrowheads="1"/>
            </p:cNvSpPr>
            <p:nvPr/>
          </p:nvSpPr>
          <p:spPr bwMode="auto">
            <a:xfrm>
              <a:off x="912" y="1200"/>
              <a:ext cx="144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>
                  <a:solidFill>
                    <a:srgbClr val="FF3300"/>
                  </a:solidFill>
                  <a:latin typeface=".VnAvant" pitchFamily="34" charset="0"/>
                </a:rPr>
                <a:t>m</a:t>
              </a:r>
              <a:endParaRPr lang="en-US" sz="9600" b="1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55367" name="Group 71"/>
          <p:cNvGrpSpPr>
            <a:grpSpLocks/>
          </p:cNvGrpSpPr>
          <p:nvPr/>
        </p:nvGrpSpPr>
        <p:grpSpPr bwMode="auto">
          <a:xfrm>
            <a:off x="9245600" y="812800"/>
            <a:ext cx="1422400" cy="1371600"/>
            <a:chOff x="640" y="976"/>
            <a:chExt cx="704" cy="704"/>
          </a:xfrm>
        </p:grpSpPr>
        <p:sp>
          <p:nvSpPr>
            <p:cNvPr id="55368" name="Oval 72"/>
            <p:cNvSpPr>
              <a:spLocks noChangeArrowheads="1"/>
            </p:cNvSpPr>
            <p:nvPr/>
          </p:nvSpPr>
          <p:spPr bwMode="auto">
            <a:xfrm>
              <a:off x="640" y="976"/>
              <a:ext cx="704" cy="704"/>
            </a:xfrm>
            <a:prstGeom prst="ellipse">
              <a:avLst/>
            </a:prstGeom>
            <a:gradFill rotWithShape="1">
              <a:gsLst>
                <a:gs pos="0">
                  <a:srgbClr val="CCFFCC">
                    <a:alpha val="35001"/>
                  </a:srgbClr>
                </a:gs>
                <a:gs pos="100000">
                  <a:srgbClr val="CCFFCC">
                    <a:gamma/>
                    <a:tint val="4745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69" name="Oval 73"/>
            <p:cNvSpPr>
              <a:spLocks noChangeArrowheads="1"/>
            </p:cNvSpPr>
            <p:nvPr/>
          </p:nvSpPr>
          <p:spPr bwMode="auto">
            <a:xfrm>
              <a:off x="912" y="1200"/>
              <a:ext cx="144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>
                  <a:solidFill>
                    <a:srgbClr val="FF3300"/>
                  </a:solidFill>
                  <a:latin typeface=".VnAvant" pitchFamily="34" charset="0"/>
                </a:rPr>
                <a:t>l</a:t>
              </a:r>
              <a:endParaRPr lang="en-US" sz="9600" b="1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74"/>
            <a:ext cx="12192000" cy="691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5000" y="2487667"/>
            <a:ext cx="5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táo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762852" y="3451822"/>
            <a:ext cx="76460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: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chọn hái quả táo có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giỏ số 1, quả táo có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giỏ số 2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9"/>
    </mc:Choice>
    <mc:Fallback xmlns="">
      <p:transition spd="slow" advTm="1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190"/>
            <a:ext cx="12192000" cy="697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5" y="5372919"/>
            <a:ext cx="3870250" cy="1477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541" y="5477056"/>
            <a:ext cx="3272849" cy="13735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24336" y="2677717"/>
            <a:ext cx="935019" cy="1213799"/>
            <a:chOff x="2232584" y="1536706"/>
            <a:chExt cx="1529941" cy="20410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584" y="1536706"/>
              <a:ext cx="1529941" cy="19188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18913" y="1683568"/>
              <a:ext cx="945561" cy="189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g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2576" y="2472343"/>
            <a:ext cx="1118586" cy="950624"/>
            <a:chOff x="3818122" y="1953192"/>
            <a:chExt cx="1566029" cy="17270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281">
              <a:off x="3818122" y="1953192"/>
              <a:ext cx="1566029" cy="172702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4145998" y="2014866"/>
              <a:ext cx="1083296" cy="16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g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6455" y="3364629"/>
            <a:ext cx="991451" cy="1188123"/>
            <a:chOff x="8392973" y="2717514"/>
            <a:chExt cx="1681405" cy="185425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973" y="2717514"/>
              <a:ext cx="1681405" cy="185425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66943" y="2871450"/>
              <a:ext cx="979281" cy="170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g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94305" y="699663"/>
            <a:ext cx="1014140" cy="1022214"/>
            <a:chOff x="4193761" y="163895"/>
            <a:chExt cx="1287462" cy="14198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4449">
              <a:off x="4193761" y="163895"/>
              <a:ext cx="1287462" cy="14198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526097" y="267145"/>
              <a:ext cx="794390" cy="128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y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76990" y="1672933"/>
            <a:ext cx="932050" cy="996670"/>
            <a:chOff x="2160091" y="1449201"/>
            <a:chExt cx="1266825" cy="13970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160091" y="1449201"/>
              <a:ext cx="1266825" cy="139706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413169" y="1553888"/>
              <a:ext cx="647438" cy="128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p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407853" y="2543394"/>
            <a:ext cx="1055860" cy="991766"/>
            <a:chOff x="9876832" y="1747466"/>
            <a:chExt cx="1300217" cy="147475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832" y="1747466"/>
              <a:ext cx="1300217" cy="143388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136910" y="1820671"/>
              <a:ext cx="822381" cy="140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y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14033" y="2415068"/>
            <a:ext cx="1080188" cy="1060029"/>
            <a:chOff x="7102444" y="1747466"/>
            <a:chExt cx="1567160" cy="172826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44" y="1747466"/>
              <a:ext cx="1567160" cy="172826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466576" y="1967320"/>
              <a:ext cx="597962" cy="1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y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58713" y="3445252"/>
            <a:ext cx="1046092" cy="994476"/>
            <a:chOff x="2666213" y="2835032"/>
            <a:chExt cx="1261498" cy="140924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213" y="2835032"/>
              <a:ext cx="1261498" cy="139118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flipH="1">
              <a:off x="2959572" y="2921166"/>
              <a:ext cx="573264" cy="132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y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260413" y="5869173"/>
            <a:ext cx="685166" cy="6951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70C0"/>
                </a:solidFill>
              </a:rPr>
              <a:t>1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189098" y="6163806"/>
            <a:ext cx="647138" cy="6287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159557" y="570591"/>
            <a:ext cx="874426" cy="998143"/>
            <a:chOff x="5868502" y="170349"/>
            <a:chExt cx="1261498" cy="139118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502" y="170349"/>
              <a:ext cx="1261498" cy="139118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092749" y="274621"/>
              <a:ext cx="689801" cy="12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g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98732" y="1982910"/>
            <a:ext cx="851723" cy="1151572"/>
            <a:chOff x="2441773" y="1067059"/>
            <a:chExt cx="1266825" cy="150867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441773" y="1067059"/>
              <a:ext cx="1266825" cy="139705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637597" y="1366079"/>
              <a:ext cx="730250" cy="120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h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77228" y="1568734"/>
            <a:ext cx="890083" cy="987211"/>
            <a:chOff x="2364391" y="1067349"/>
            <a:chExt cx="1266825" cy="139705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364391" y="1067349"/>
              <a:ext cx="1266825" cy="139705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483453" y="1067349"/>
              <a:ext cx="1045245" cy="130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m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2" y="135094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7808792" y="556875"/>
            <a:ext cx="1039562" cy="1190743"/>
            <a:chOff x="7940115" y="22525"/>
            <a:chExt cx="1049927" cy="127854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115" y="22525"/>
              <a:ext cx="1049927" cy="125922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130830" y="127001"/>
              <a:ext cx="635925" cy="117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g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25205" y="1611716"/>
            <a:ext cx="845736" cy="1109367"/>
            <a:chOff x="2364391" y="1067349"/>
            <a:chExt cx="1266825" cy="1555029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364391" y="1067349"/>
              <a:ext cx="1266825" cy="1397059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605578" y="1328122"/>
              <a:ext cx="730250" cy="129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k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778406" y="1340043"/>
            <a:ext cx="1049135" cy="990295"/>
            <a:chOff x="7748672" y="135094"/>
            <a:chExt cx="1049927" cy="125922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672" y="135094"/>
              <a:ext cx="1049927" cy="125922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8029004" y="197782"/>
              <a:ext cx="635925" cy="1174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y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52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77"/>
    </mc:Choice>
    <mc:Fallback xmlns="">
      <p:transition spd="slow" advTm="68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0093 L -0.05117 0.3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-0.00301 L -0.15599 0.4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 0.00694 L -0.23568 0.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3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0.01829 L -0.57838 0.199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8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42825 0.6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44766 0.3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9791 0.711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17982 0.45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0.01273 L -0.06393 0.352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21758 0.524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231391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2" y="272254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876082" y="1954402"/>
            <a:ext cx="4149237" cy="81841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  <a:p>
            <a:pPr algn="ctr"/>
            <a:r>
              <a:rPr lang="en-US" sz="32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KHỎE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379777" y="2559020"/>
            <a:ext cx="3108961" cy="427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Hẹn gặp lại nhé !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182894" y="79225"/>
            <a:ext cx="5214026" cy="502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Xin Chào 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3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2"/>
    </mc:Choice>
    <mc:Fallback xmlns="">
      <p:transition spd="slow" advTm="11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0"/>
            <a:ext cx="12573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35"/>
            <a:ext cx="838200" cy="802272"/>
          </a:xfrm>
          <a:prstGeom prst="rect">
            <a:avLst/>
          </a:prstGeom>
        </p:spPr>
      </p:pic>
      <p:sp>
        <p:nvSpPr>
          <p:cNvPr id="7" name="Flowchart: Punched Tape 6"/>
          <p:cNvSpPr/>
          <p:nvPr/>
        </p:nvSpPr>
        <p:spPr>
          <a:xfrm>
            <a:off x="4102100" y="102135"/>
            <a:ext cx="3556000" cy="723900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 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7900" y="1199469"/>
            <a:ext cx="915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tên, biết cấu tạo, phát âm đúng các chữ cái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g,y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chơi các trò chơi với các chữ cái đó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7900" y="2390035"/>
            <a:ext cx="915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Trẻ phát âm đúng các chữ cái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g,y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cách chơi các trò chơi với chữ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g,y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khả năng quan sát ghi nhớ có chủ định cho trẻ</a:t>
            </a: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7900" y="3865154"/>
            <a:ext cx="915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tích cực tham gia trò chơi </a:t>
            </a: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793"/>
    </mc:Choice>
    <mc:Fallback xmlns="">
      <p:transition advTm="11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" y="0"/>
            <a:ext cx="685166" cy="7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2493" y="730886"/>
            <a:ext cx="4347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bé ôn lại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g,y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1498" y="1452821"/>
            <a:ext cx="2768599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7700" b="1">
                <a:solidFill>
                  <a:srgbClr val="0000CC"/>
                </a:solidFill>
                <a:latin typeface=".VnAvant" panose="020B7200000000000000" pitchFamily="34" charset="0"/>
              </a:rPr>
              <a:t>g</a:t>
            </a:r>
            <a:endParaRPr lang="en-US" altLang="en-US" sz="194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30495" y="1191453"/>
            <a:ext cx="236220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400" b="1">
                <a:solidFill>
                  <a:srgbClr val="990000"/>
                </a:solidFill>
                <a:latin typeface=".VnAvant" panose="020B7200000000000000" pitchFamily="34" charset="0"/>
              </a:rPr>
              <a:t>G</a:t>
            </a:r>
            <a:endParaRPr lang="en-US" altLang="en-US" sz="28000" b="1">
              <a:solidFill>
                <a:srgbClr val="99000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35" y="1901665"/>
            <a:ext cx="2025025" cy="2580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5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59"/>
    </mc:Choice>
    <mc:Fallback xmlns="">
      <p:transition spd="slow" advTm="42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" y="0"/>
            <a:ext cx="685166" cy="7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46910" y="1341666"/>
            <a:ext cx="2590800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300" b="1">
                <a:solidFill>
                  <a:srgbClr val="0000CC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66127" y="965200"/>
            <a:ext cx="3124200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700" b="1">
                <a:solidFill>
                  <a:srgbClr val="800000"/>
                </a:solidFill>
                <a:latin typeface=".VnAvant" panose="020B7200000000000000" pitchFamily="34" charset="0"/>
              </a:rPr>
              <a:t>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35" y="1920240"/>
            <a:ext cx="1216466" cy="2641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0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59"/>
    </mc:Choice>
    <mc:Fallback xmlns="">
      <p:transition spd="slow" advTm="42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9649" y="2407958"/>
            <a:ext cx="553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305453" y="3429000"/>
            <a:ext cx="83852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.VnTime" panose="020B7200000000000000" pitchFamily="34" charset="0"/>
              </a:rPr>
              <a:t>C¸ch </a:t>
            </a:r>
            <a:r>
              <a:rPr lang="en-US" altLang="en-US" sz="3200" b="1" dirty="0" smtClean="0">
                <a:solidFill>
                  <a:srgbClr val="002060"/>
                </a:solidFill>
                <a:latin typeface=".VnTime" panose="020B7200000000000000" pitchFamily="34" charset="0"/>
              </a:rPr>
              <a:t>ch¬i: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chọn đáp án đúng cho mỗi câu hỏi sau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1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4"/>
    </mc:Choice>
    <mc:Fallback xmlns="">
      <p:transition spd="slow" advTm="10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7874" y="5147616"/>
            <a:ext cx="7358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ThuyÒn gç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605" y="367303"/>
            <a:ext cx="72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thuyền gỗ có mấy chữ </a:t>
            </a:r>
            <a:r>
              <a:rPr lang="en-US" sz="3200" b="1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g,y 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7435" y="1343832"/>
            <a:ext cx="5135785" cy="11427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A.Có 1 chữ </a:t>
            </a:r>
            <a:r>
              <a:rPr lang="en-US" sz="3600" b="1" smtClean="0">
                <a:solidFill>
                  <a:srgbClr val="002060"/>
                </a:solidFill>
                <a:latin typeface=".VnAvant" panose="020B7200000000000000" pitchFamily="34" charset="0"/>
              </a:rPr>
              <a:t>g,</a:t>
            </a:r>
            <a:r>
              <a:rPr lang="en-US" sz="3600" b="1" smtClean="0">
                <a:solidFill>
                  <a:srgbClr val="002060"/>
                </a:solidFill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smtClean="0">
                <a:solidFill>
                  <a:srgbClr val="002060"/>
                </a:solidFill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smtClean="0">
                <a:solidFill>
                  <a:srgbClr val="002060"/>
                </a:solidFill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endParaRPr lang="en-US" sz="36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56060" y="1170133"/>
            <a:ext cx="4556760" cy="116687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32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Nhac đong hồ 5 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5067" y="6161345"/>
            <a:ext cx="550146" cy="432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5598" y="5147615"/>
            <a:ext cx="1337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00B0F0"/>
                </a:solidFill>
                <a:latin typeface=".VnAvant" panose="020B7200000000000000" pitchFamily="34" charset="0"/>
              </a:rPr>
              <a:t>y</a:t>
            </a:r>
            <a:endParaRPr lang="en-US" sz="88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674" y="5147615"/>
            <a:ext cx="1337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  <a:endParaRPr lang="en-US" sz="88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62" y="2555063"/>
            <a:ext cx="6076728" cy="2745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61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42"/>
    </mc:Choice>
    <mc:Fallback xmlns="">
      <p:transition spd="slow" advTm="5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  <p:bldP spid="7" grpId="0"/>
      <p:bldP spid="8" grpId="0" animBg="1"/>
      <p:bldP spid="9" grpId="0" animBg="1"/>
      <p:bldP spid="9" grpId="1" animBg="1"/>
      <p:bldP spid="11" grpId="0"/>
      <p:bldP spid="12" grpId="0"/>
    </p:bldLst>
  </p:timing>
  <p:extLst mod="1">
    <p:ext uri="{E180D4A7-C9FB-4DFB-919C-405C955672EB}">
      <p14:showEvtLst xmlns:p14="http://schemas.microsoft.com/office/powerpoint/2010/main">
        <p14:playEvt time="28742" objId="10"/>
        <p14:stopEvt time="37824" objId="1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" y="145915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241" y="306123"/>
            <a:ext cx="726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y 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 máy bay 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945" y="5079988"/>
            <a:ext cx="8671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M¸y bay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7571" y="1280232"/>
            <a:ext cx="4009818" cy="925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A.Có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</a:t>
            </a:r>
            <a:r>
              <a:rPr lang="en-US" sz="3600" b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y</a:t>
            </a:r>
            <a:endParaRPr lang="en-US" sz="3600" b="1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900" y="1332269"/>
            <a:ext cx="4346057" cy="925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y</a:t>
            </a:r>
            <a:endParaRPr lang="en-US" sz="3200" b="1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Nhac đong hồ 5 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4664" y="6244305"/>
            <a:ext cx="579745" cy="613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8172" y="5079988"/>
            <a:ext cx="885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F0"/>
                </a:solidFill>
                <a:latin typeface=".VnAvant" panose="020B7200000000000000" pitchFamily="34" charset="0"/>
              </a:rPr>
              <a:t>y</a:t>
            </a:r>
            <a:endParaRPr lang="en-US" sz="96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1915" y="5079988"/>
            <a:ext cx="1025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00B0F0"/>
                </a:solidFill>
                <a:latin typeface=".VnAvant" panose="020B7200000000000000" pitchFamily="34" charset="0"/>
              </a:rPr>
              <a:t>­</a:t>
            </a:r>
            <a:r>
              <a:rPr lang="en-US" sz="7200" b="1" smtClean="0">
                <a:solidFill>
                  <a:srgbClr val="00B0F0"/>
                </a:solidFill>
              </a:rPr>
              <a:t>­</a:t>
            </a:r>
            <a:r>
              <a:rPr lang="en-US" sz="9600" b="1" smtClean="0">
                <a:solidFill>
                  <a:srgbClr val="00B0F0"/>
                </a:solidFill>
                <a:latin typeface=".VnAvant" panose="020B7200000000000000" pitchFamily="34" charset="0"/>
              </a:rPr>
              <a:t>y</a:t>
            </a:r>
            <a:endParaRPr lang="en-US" sz="138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52" y="2544374"/>
            <a:ext cx="5464687" cy="2327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1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00"/>
    </mc:Choice>
    <mc:Fallback xmlns="">
      <p:transition spd="slow" advTm="53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6" grpId="0"/>
      <p:bldP spid="7" grpId="0" animBg="1"/>
      <p:bldP spid="7" grpId="1" animBg="1"/>
      <p:bldP spid="8" grpId="0" animBg="1"/>
      <p:bldP spid="10" grpId="0"/>
      <p:bldP spid="12" grpId="0"/>
    </p:bldLst>
  </p:timing>
  <p:extLst mod="1">
    <p:ext uri="{E180D4A7-C9FB-4DFB-919C-405C955672EB}">
      <p14:showEvtLst xmlns:p14="http://schemas.microsoft.com/office/powerpoint/2010/main">
        <p14:playEvt time="27068" objId="9"/>
        <p14:stopEvt time="36123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045032" y="3213457"/>
            <a:ext cx="86673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: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chọn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 còn thiếu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ô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sắp xếp sao cho đúng luật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1325" y="2392360"/>
            <a:ext cx="666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kỳ diệu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3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4"/>
    </mc:Choice>
    <mc:Fallback xmlns="">
      <p:transition spd="slow" advTm="1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20" y="1"/>
            <a:ext cx="12262920" cy="6857999"/>
          </a:xfrm>
          <a:prstGeom prst="rect">
            <a:avLst/>
          </a:prstGeom>
        </p:spPr>
      </p:pic>
      <p:graphicFrame>
        <p:nvGraphicFramePr>
          <p:cNvPr id="1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63168"/>
              </p:ext>
            </p:extLst>
          </p:nvPr>
        </p:nvGraphicFramePr>
        <p:xfrm>
          <a:off x="1050051" y="1764252"/>
          <a:ext cx="9986490" cy="2545940"/>
        </p:xfrm>
        <a:graphic>
          <a:graphicData uri="http://schemas.openxmlformats.org/drawingml/2006/table">
            <a:tbl>
              <a:tblPr/>
              <a:tblGrid>
                <a:gridCol w="166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45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g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g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g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7" y="3776792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51" y="3810779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51" y="3835887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8317"/>
            <a:ext cx="791830" cy="7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57621" y="1839498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y</a:t>
            </a:r>
            <a:endParaRPr lang="en-US" sz="115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6297" y="3830464"/>
            <a:ext cx="17012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B0F0"/>
                </a:solidFill>
                <a:latin typeface=".VnAvant" panose="020B7200000000000000" pitchFamily="34" charset="0"/>
              </a:rPr>
              <a:t>p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9957" y="4007435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y</a:t>
            </a:r>
            <a:endParaRPr lang="en-US" sz="115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4848" y="4041912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y</a:t>
            </a:r>
            <a:endParaRPr lang="en-US" sz="115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1436" y="3810779"/>
            <a:ext cx="17012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B0F0"/>
                </a:solidFill>
                <a:latin typeface=".VnAvant" panose="020B7200000000000000" pitchFamily="34" charset="0"/>
              </a:rPr>
              <a:t>q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9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1"/>
    </mc:Choice>
    <mc:Fallback xmlns="">
      <p:transition spd="slow" advTm="30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18646 -0.3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0.18412 -0.311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8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.5|1.5|1.8|3.5|8.4|1.6|1.4|1.3|5.3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|1.9|4.5|2.5|6.5|2.2|2.1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8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4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4.6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|5.6|3.7|2.8|5.7|19.5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|3.4|5.8|2.4|3.9|15.7|3.4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402</Words>
  <Application>Microsoft Office PowerPoint</Application>
  <PresentationFormat>Widescreen</PresentationFormat>
  <Paragraphs>103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.VnAvant</vt:lpstr>
      <vt:lpstr>.VnTime</vt:lpstr>
      <vt:lpstr>Arial</vt:lpstr>
      <vt:lpstr>Arial Black</vt:lpstr>
      <vt:lpstr>Calibri</vt:lpstr>
      <vt:lpstr>Calibri Light</vt:lpstr>
      <vt:lpstr>Teim new roman</vt:lpstr>
      <vt:lpstr>Tiems new roman</vt:lpstr>
      <vt:lpstr>Times New Roman</vt:lpstr>
      <vt:lpstr>TTesim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66</cp:revision>
  <dcterms:created xsi:type="dcterms:W3CDTF">2021-11-01T03:00:19Z</dcterms:created>
  <dcterms:modified xsi:type="dcterms:W3CDTF">2022-02-16T02:27:14Z</dcterms:modified>
</cp:coreProperties>
</file>