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4" r:id="rId4"/>
    <p:sldId id="275" r:id="rId5"/>
    <p:sldId id="276" r:id="rId6"/>
    <p:sldId id="277" r:id="rId7"/>
    <p:sldId id="278" r:id="rId8"/>
    <p:sldId id="28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FF0066"/>
    <a:srgbClr val="DAE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A33E5-E205-40DB-B618-9EC0F3D0CD37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E712-56A4-4434-818A-69DF49202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040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A33E5-E205-40DB-B618-9EC0F3D0CD37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E712-56A4-4434-818A-69DF49202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623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A33E5-E205-40DB-B618-9EC0F3D0CD37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E712-56A4-4434-818A-69DF49202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040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A33E5-E205-40DB-B618-9EC0F3D0CD37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E712-56A4-4434-818A-69DF49202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510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A33E5-E205-40DB-B618-9EC0F3D0CD37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E712-56A4-4434-818A-69DF49202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795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A33E5-E205-40DB-B618-9EC0F3D0CD37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E712-56A4-4434-818A-69DF49202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021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A33E5-E205-40DB-B618-9EC0F3D0CD37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E712-56A4-4434-818A-69DF49202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346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A33E5-E205-40DB-B618-9EC0F3D0CD37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E712-56A4-4434-818A-69DF49202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56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A33E5-E205-40DB-B618-9EC0F3D0CD37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E712-56A4-4434-818A-69DF49202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156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A33E5-E205-40DB-B618-9EC0F3D0CD37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E712-56A4-4434-818A-69DF49202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57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A33E5-E205-40DB-B618-9EC0F3D0CD37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CE712-56A4-4434-818A-69DF49202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054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A33E5-E205-40DB-B618-9EC0F3D0CD37}" type="datetimeFigureOut">
              <a:rPr lang="en-US" smtClean="0"/>
              <a:t>4/1/2022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CE712-56A4-4434-818A-69DF49202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197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7.jpg"/><Relationship Id="rId4" Type="http://schemas.openxmlformats.org/officeDocument/2006/relationships/audio" Target="../media/audio3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7.jpg"/><Relationship Id="rId4" Type="http://schemas.openxmlformats.org/officeDocument/2006/relationships/audio" Target="../media/audio3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7.jpg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9550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5442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81955" y="289774"/>
            <a:ext cx="90280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PHÒNG GIÁO DỤC VÀ ĐÀO TẠO QUẬN LONG BIÊN</a:t>
            </a:r>
          </a:p>
          <a:p>
            <a:pPr algn="ctr"/>
            <a:r>
              <a:rPr lang="en-US" sz="3200" b="1" u="sng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TRƯỜNG MẦM NON ĐỨC GIANG </a:t>
            </a:r>
            <a:endParaRPr lang="en-US" sz="3200" b="1" u="sng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4428" y="1656765"/>
            <a:ext cx="1236372" cy="122810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49014" y="3786654"/>
            <a:ext cx="48939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FF00"/>
                </a:solidFill>
              </a:rPr>
              <a:t>Trò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chơi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chữ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cái</a:t>
            </a:r>
            <a:r>
              <a:rPr lang="en-US" sz="2800" b="1" dirty="0" smtClean="0">
                <a:solidFill>
                  <a:srgbClr val="FFFF00"/>
                </a:solidFill>
              </a:rPr>
              <a:t>: </a:t>
            </a:r>
            <a:r>
              <a:rPr lang="en-US" sz="2800" b="1" dirty="0" err="1" smtClean="0">
                <a:solidFill>
                  <a:srgbClr val="FFFF00"/>
                </a:solidFill>
              </a:rPr>
              <a:t>b,d</a:t>
            </a:r>
            <a:r>
              <a:rPr lang="en-US" sz="2800" b="1" dirty="0" smtClean="0">
                <a:solidFill>
                  <a:srgbClr val="FFFF00"/>
                </a:solidFill>
              </a:rPr>
              <a:t>, đ</a:t>
            </a:r>
          </a:p>
          <a:p>
            <a:pPr algn="ctr"/>
            <a:r>
              <a:rPr lang="en-US" sz="2800" b="1" dirty="0" err="1" smtClean="0">
                <a:solidFill>
                  <a:srgbClr val="FFFF00"/>
                </a:solidFill>
              </a:rPr>
              <a:t>Lứa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tuổi</a:t>
            </a:r>
            <a:r>
              <a:rPr lang="en-US" sz="2800" b="1" dirty="0" smtClean="0">
                <a:solidFill>
                  <a:srgbClr val="FFFF00"/>
                </a:solidFill>
              </a:rPr>
              <a:t>: 5-6 </a:t>
            </a:r>
            <a:r>
              <a:rPr lang="en-US" sz="2800" b="1" dirty="0" err="1" smtClean="0">
                <a:solidFill>
                  <a:srgbClr val="FFFF00"/>
                </a:solidFill>
              </a:rPr>
              <a:t>tuổi</a:t>
            </a:r>
            <a:endParaRPr lang="en-US" sz="2800" b="1" dirty="0" smtClean="0">
              <a:solidFill>
                <a:srgbClr val="FFFF00"/>
              </a:solidFill>
            </a:endParaRPr>
          </a:p>
          <a:p>
            <a:pPr algn="ctr"/>
            <a:r>
              <a:rPr lang="en-US" sz="2800" b="1" dirty="0" err="1" smtClean="0">
                <a:solidFill>
                  <a:srgbClr val="FFFF00"/>
                </a:solidFill>
              </a:rPr>
              <a:t>Giáo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viên</a:t>
            </a:r>
            <a:r>
              <a:rPr lang="en-US" sz="2800" b="1" dirty="0" smtClean="0">
                <a:solidFill>
                  <a:srgbClr val="FFFF00"/>
                </a:solidFill>
              </a:rPr>
              <a:t>: </a:t>
            </a:r>
            <a:r>
              <a:rPr lang="en-US" sz="2800" b="1" dirty="0" err="1" smtClean="0">
                <a:solidFill>
                  <a:srgbClr val="FFFF00"/>
                </a:solidFill>
              </a:rPr>
              <a:t>Bành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Thị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Tâm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40748">
            <a:off x="9320439" y="4104917"/>
            <a:ext cx="1780115" cy="2189995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2737832" y="3069934"/>
            <a:ext cx="7325935" cy="42703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rgbClr val="00B0F0"/>
                </a:solidFill>
                <a:latin typeface="+mn-lt"/>
              </a:rPr>
              <a:t>LĨNH VỰC PHÁT TRIỂN NGÔN NGỮ</a:t>
            </a:r>
            <a:endParaRPr lang="en-US" sz="3600" b="1" dirty="0">
              <a:solidFill>
                <a:srgbClr val="00B0F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053454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083142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64223" y="1250576"/>
            <a:ext cx="62663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rgbClr val="FF0066"/>
                </a:solidFill>
              </a:rPr>
              <a:t>Trò</a:t>
            </a:r>
            <a:r>
              <a:rPr lang="en-US" sz="4400" b="1" dirty="0" smtClean="0">
                <a:solidFill>
                  <a:srgbClr val="FF0066"/>
                </a:solidFill>
              </a:rPr>
              <a:t> </a:t>
            </a:r>
            <a:r>
              <a:rPr lang="en-US" sz="4400" b="1" dirty="0" err="1" smtClean="0">
                <a:solidFill>
                  <a:srgbClr val="FF0066"/>
                </a:solidFill>
              </a:rPr>
              <a:t>chơi</a:t>
            </a:r>
            <a:r>
              <a:rPr lang="en-US" sz="4400" b="1" dirty="0" smtClean="0">
                <a:solidFill>
                  <a:srgbClr val="FF0066"/>
                </a:solidFill>
              </a:rPr>
              <a:t>: </a:t>
            </a:r>
            <a:r>
              <a:rPr lang="en-US" sz="4400" b="1" dirty="0" err="1" smtClean="0">
                <a:solidFill>
                  <a:srgbClr val="FF0066"/>
                </a:solidFill>
              </a:rPr>
              <a:t>Vui</a:t>
            </a:r>
            <a:r>
              <a:rPr lang="en-US" sz="4400" b="1" dirty="0" smtClean="0">
                <a:solidFill>
                  <a:srgbClr val="FF0066"/>
                </a:solidFill>
              </a:rPr>
              <a:t> </a:t>
            </a:r>
            <a:r>
              <a:rPr lang="en-US" sz="4400" b="1" dirty="0" err="1" smtClean="0">
                <a:solidFill>
                  <a:srgbClr val="FF0066"/>
                </a:solidFill>
              </a:rPr>
              <a:t>cùng</a:t>
            </a:r>
            <a:r>
              <a:rPr lang="en-US" sz="4400" b="1" dirty="0" smtClean="0">
                <a:solidFill>
                  <a:srgbClr val="FF0066"/>
                </a:solidFill>
              </a:rPr>
              <a:t> </a:t>
            </a:r>
            <a:r>
              <a:rPr lang="en-US" sz="4400" b="1" dirty="0" err="1" smtClean="0">
                <a:solidFill>
                  <a:srgbClr val="FF0066"/>
                </a:solidFill>
              </a:rPr>
              <a:t>zíc</a:t>
            </a:r>
            <a:r>
              <a:rPr lang="en-US" sz="4400" b="1" dirty="0" smtClean="0">
                <a:solidFill>
                  <a:srgbClr val="FF0066"/>
                </a:solidFill>
              </a:rPr>
              <a:t> </a:t>
            </a:r>
            <a:r>
              <a:rPr lang="en-US" sz="4400" b="1" dirty="0" err="1" smtClean="0">
                <a:solidFill>
                  <a:srgbClr val="FF0066"/>
                </a:solidFill>
              </a:rPr>
              <a:t>zắc</a:t>
            </a:r>
            <a:endParaRPr lang="en-US" sz="4400" b="1" dirty="0">
              <a:solidFill>
                <a:srgbClr val="FF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07777" y="2178424"/>
            <a:ext cx="906331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 err="1" smtClean="0">
                <a:solidFill>
                  <a:srgbClr val="660066"/>
                </a:solidFill>
              </a:rPr>
              <a:t>Cách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chơi</a:t>
            </a:r>
            <a:r>
              <a:rPr lang="en-US" sz="4400" b="1" dirty="0" smtClean="0">
                <a:solidFill>
                  <a:srgbClr val="660066"/>
                </a:solidFill>
              </a:rPr>
              <a:t>: </a:t>
            </a:r>
            <a:r>
              <a:rPr lang="en-US" sz="4400" b="1" dirty="0" err="1" smtClean="0">
                <a:solidFill>
                  <a:srgbClr val="660066"/>
                </a:solidFill>
              </a:rPr>
              <a:t>Khi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hình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tròn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rơi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xuống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vào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chữ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cái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nào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thì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các</a:t>
            </a:r>
            <a:r>
              <a:rPr lang="en-US" sz="4400" b="1" dirty="0" smtClean="0">
                <a:solidFill>
                  <a:srgbClr val="660066"/>
                </a:solidFill>
              </a:rPr>
              <a:t> con </a:t>
            </a:r>
            <a:r>
              <a:rPr lang="en-US" sz="4400" b="1" dirty="0" err="1" smtClean="0">
                <a:solidFill>
                  <a:srgbClr val="660066"/>
                </a:solidFill>
              </a:rPr>
              <a:t>đọc</a:t>
            </a:r>
            <a:r>
              <a:rPr lang="en-US" sz="4400" b="1" dirty="0" smtClean="0">
                <a:solidFill>
                  <a:srgbClr val="660066"/>
                </a:solidFill>
              </a:rPr>
              <a:t> to </a:t>
            </a:r>
            <a:r>
              <a:rPr lang="en-US" sz="4400" b="1" dirty="0" err="1" smtClean="0">
                <a:solidFill>
                  <a:srgbClr val="660066"/>
                </a:solidFill>
              </a:rPr>
              <a:t>tên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chữ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cái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đó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lên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nhé</a:t>
            </a:r>
            <a:endParaRPr lang="en-US" sz="4400" b="1" dirty="0">
              <a:solidFill>
                <a:srgbClr val="660066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19" y="147124"/>
            <a:ext cx="901661" cy="674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5669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285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76514" y="1075765"/>
            <a:ext cx="11349321" cy="560742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330561" y="1075765"/>
            <a:ext cx="11349321" cy="5647764"/>
            <a:chOff x="376514" y="1075765"/>
            <a:chExt cx="11349321" cy="5647764"/>
          </a:xfrm>
        </p:grpSpPr>
        <p:cxnSp>
          <p:nvCxnSpPr>
            <p:cNvPr id="6" name="Straight Connector 5"/>
            <p:cNvCxnSpPr/>
            <p:nvPr/>
          </p:nvCxnSpPr>
          <p:spPr>
            <a:xfrm flipH="1">
              <a:off x="6566690" y="1075765"/>
              <a:ext cx="53788" cy="5647764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H="1">
              <a:off x="8621820" y="1075765"/>
              <a:ext cx="53788" cy="5647764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10718947" y="1075765"/>
              <a:ext cx="53788" cy="5647764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7611063" y="1075765"/>
              <a:ext cx="53788" cy="5647764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9659470" y="1075765"/>
              <a:ext cx="53788" cy="5647764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5576105" y="1075765"/>
              <a:ext cx="53788" cy="5647764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4511563" y="1075765"/>
              <a:ext cx="53788" cy="5647764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3442425" y="1075765"/>
              <a:ext cx="53788" cy="5647764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2458563" y="1075765"/>
              <a:ext cx="53788" cy="5647764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H="1">
              <a:off x="1401879" y="1075765"/>
              <a:ext cx="53788" cy="5647764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376516" y="3825689"/>
              <a:ext cx="11349317" cy="2017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376518" y="1741395"/>
              <a:ext cx="11349317" cy="2017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376517" y="2433919"/>
              <a:ext cx="11349317" cy="2017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376516" y="3133165"/>
              <a:ext cx="11349317" cy="2017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376514" y="4612339"/>
              <a:ext cx="11349317" cy="2017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376514" y="5304863"/>
              <a:ext cx="11349317" cy="2017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/>
          <p:nvPr/>
        </p:nvSpPr>
        <p:spPr>
          <a:xfrm>
            <a:off x="4653948" y="5456595"/>
            <a:ext cx="5244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660066"/>
                </a:solidFill>
                <a:latin typeface=".VnAvant" panose="020B7200000000000000" pitchFamily="34" charset="0"/>
              </a:rPr>
              <a:t>b</a:t>
            </a:r>
            <a:endParaRPr lang="en-US" sz="8000" b="1" dirty="0">
              <a:solidFill>
                <a:srgbClr val="660066"/>
              </a:solidFill>
              <a:latin typeface=".VnAvant" panose="020B7200000000000000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462367" y="5429793"/>
            <a:ext cx="5244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FFC000"/>
                </a:solidFill>
                <a:latin typeface=".VnAvant" panose="020B7200000000000000" pitchFamily="34" charset="0"/>
              </a:rPr>
              <a:t>d</a:t>
            </a:r>
            <a:endParaRPr lang="en-US" sz="8000" b="1" dirty="0">
              <a:solidFill>
                <a:srgbClr val="FFC000"/>
              </a:solidFill>
              <a:latin typeface=".VnAvant" panose="020B7200000000000000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500015" y="5400090"/>
            <a:ext cx="5244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latin typeface=".VnAvant" panose="020B7200000000000000" pitchFamily="34" charset="0"/>
              </a:rPr>
              <a:t>®</a:t>
            </a:r>
            <a:endParaRPr lang="en-US" sz="8000" b="1" dirty="0">
              <a:latin typeface=".VnAvant" panose="020B7200000000000000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563770" y="5448245"/>
            <a:ext cx="5244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chemeClr val="accent2">
                    <a:lumMod val="50000"/>
                  </a:schemeClr>
                </a:solidFill>
                <a:latin typeface=".VnAvant" panose="020B7200000000000000" pitchFamily="34" charset="0"/>
              </a:rPr>
              <a:t>®</a:t>
            </a:r>
            <a:endParaRPr lang="en-US" sz="8000" b="1" dirty="0">
              <a:solidFill>
                <a:schemeClr val="accent2">
                  <a:lumMod val="50000"/>
                </a:schemeClr>
              </a:solidFill>
              <a:latin typeface=".VnAvant" panose="020B7200000000000000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588220" y="5467320"/>
            <a:ext cx="5244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002060"/>
                </a:solidFill>
                <a:latin typeface=".VnAvant" panose="020B7200000000000000" pitchFamily="34" charset="0"/>
              </a:rPr>
              <a:t>®</a:t>
            </a:r>
            <a:endParaRPr lang="en-US" sz="80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549999" y="5474038"/>
            <a:ext cx="5244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0070C0"/>
                </a:solidFill>
                <a:latin typeface=".VnAvant" panose="020B7200000000000000" pitchFamily="34" charset="0"/>
              </a:rPr>
              <a:t>d</a:t>
            </a:r>
            <a:endParaRPr lang="en-US" sz="8000" b="1" dirty="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0776649" y="5461676"/>
            <a:ext cx="5244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FF0066"/>
                </a:solidFill>
                <a:latin typeface=".VnAvant" panose="020B7200000000000000" pitchFamily="34" charset="0"/>
              </a:rPr>
              <a:t>d</a:t>
            </a:r>
            <a:endParaRPr lang="en-US" sz="8000" b="1" dirty="0">
              <a:solidFill>
                <a:srgbClr val="FF0066"/>
              </a:solidFill>
              <a:latin typeface=".VnAvant" panose="020B7200000000000000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59447" y="5477947"/>
            <a:ext cx="5244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FF0066"/>
                </a:solidFill>
                <a:latin typeface=".VnAvant" panose="020B7200000000000000" pitchFamily="34" charset="0"/>
              </a:rPr>
              <a:t>b</a:t>
            </a:r>
            <a:endParaRPr lang="en-US" sz="8000" b="1" dirty="0">
              <a:solidFill>
                <a:srgbClr val="FF0066"/>
              </a:solidFill>
              <a:latin typeface=".VnAvant" panose="020B7200000000000000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597620" y="5456594"/>
            <a:ext cx="5244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C00000"/>
                </a:solidFill>
                <a:latin typeface=".VnAvant" panose="020B7200000000000000" pitchFamily="34" charset="0"/>
              </a:rPr>
              <a:t>b</a:t>
            </a:r>
            <a:endParaRPr lang="en-US" sz="8000" b="1" dirty="0">
              <a:solidFill>
                <a:srgbClr val="C00000"/>
              </a:solidFill>
              <a:latin typeface=".VnAvant" panose="020B7200000000000000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574527" y="5435883"/>
            <a:ext cx="5244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92D050"/>
                </a:solidFill>
                <a:latin typeface=".VnAvant" panose="020B7200000000000000" pitchFamily="34" charset="0"/>
              </a:rPr>
              <a:t>d</a:t>
            </a:r>
            <a:endParaRPr lang="en-US" sz="8000" b="1" dirty="0">
              <a:solidFill>
                <a:srgbClr val="92D050"/>
              </a:solidFill>
              <a:latin typeface=".VnAvant" panose="020B7200000000000000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756889" y="5400090"/>
            <a:ext cx="52443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FFFF00"/>
                </a:solidFill>
                <a:latin typeface=".VnAvant" panose="020B7200000000000000" pitchFamily="34" charset="0"/>
              </a:rPr>
              <a:t>®</a:t>
            </a:r>
            <a:endParaRPr lang="en-US" sz="8000" b="1" dirty="0">
              <a:solidFill>
                <a:srgbClr val="FFFF00"/>
              </a:solidFill>
              <a:latin typeface=".VnAvant" panose="020B7200000000000000" pitchFamily="34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6005222" y="653143"/>
            <a:ext cx="515515" cy="395271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1750602" y="653143"/>
            <a:ext cx="475100" cy="395271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9778925" y="653143"/>
            <a:ext cx="502399" cy="40894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2752145" y="653143"/>
            <a:ext cx="474381" cy="40894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7957661" y="653143"/>
            <a:ext cx="454819" cy="41578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19" y="147124"/>
            <a:ext cx="901661" cy="674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5830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59259E-6 L -0.0013 0.11042 L -0.02669 0.27709 L -0.03229 0.2919 L -0.09114 0.38172 L -0.0931 0.40047 L -0.09114 0.69722 " pathEditMode="relative" rAng="0" ptsTypes="AAAAAAA">
                                      <p:cBhvr>
                                        <p:cTn id="11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61" y="34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59259E-6 L 0.0155 0.14861 L 0.02448 0.28287 C 0.03177 0.29861 0.028 0.29445 0.03333 0.29954 L 0.09375 0.43797 L 0.10039 0.45648 L 0.16654 0.68079 " pathEditMode="relative" rAng="0" ptsTypes="AAAAAAA">
                                      <p:cBhvr>
                                        <p:cTn id="2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20" y="340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xit" presetSubtype="32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2.59259E-6 L -1.875E-6 0.00023 L -0.02135 0.18959 L -0.11068 0.32547 C -0.11146 0.33241 -0.11315 0.34931 -0.11497 0.35695 L -0.11614 0.36088 L -0.1681 0.42801 L -0.18828 0.49676 L -0.25963 0.56343 L -0.28177 0.68287 " pathEditMode="relative" rAng="0" ptsTypes="AAAAAAAAAA">
                                      <p:cBhvr>
                                        <p:cTn id="43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89" y="34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xit" presetSubtype="32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-2.59259E-6 L 0.00638 0.18588 L -1.875E-6 0.34375 L 0.03307 0.41829 L 0.05196 0.51459 L 0.0655 0.69908 " pathEditMode="relative" rAng="0" ptsTypes="AAAAAA">
                                      <p:cBhvr>
                                        <p:cTn id="59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68" y="34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xit" presetSubtype="32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0 L 3.75E-6 0.00023 L -0.01185 0.19074 L -0.06081 0.32731 C -0.0612 0.33472 -0.06211 0.35162 -0.06315 0.35949 L -0.06381 0.36319 L -0.09219 0.43102 L -0.10326 0.50023 L -0.14232 0.56736 L -0.15443 0.68796 " pathEditMode="relative" rAng="0" ptsTypes="AAAAAAAAAA">
                                      <p:cBhvr>
                                        <p:cTn id="75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21" y="34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xit" presetSubtype="32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4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0 L 0.00846 0.18565 L 3.75E-6 0.34306 L 0.04375 0.41736 L 0.06888 0.51343 L 0.08685 0.69792 " pathEditMode="relative" rAng="0" ptsTypes="AAAAAA">
                                      <p:cBhvr>
                                        <p:cTn id="91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36" y="348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xit" presetSubtype="32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0 L -0.00143 0.10995 L -0.02812 0.27593 L -0.03398 0.29051 L -0.09583 0.37986 L -0.09791 0.39861 L -0.09583 0.69398 " pathEditMode="relative" rAng="0" ptsTypes="AAAAAAA">
                                      <p:cBhvr>
                                        <p:cTn id="107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96" y="34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4" presetClass="entr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0 L 0.0155 0.14861 L 0.02448 0.28287 C 0.03177 0.29861 0.028 0.29444 0.03334 0.29954 L 0.09375 0.43796 L 0.10039 0.45648 L 0.16654 0.68079 " pathEditMode="relative" rAng="0" ptsTypes="AAAAAAA">
                                      <p:cBhvr>
                                        <p:cTn id="123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20" y="34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53" presetClass="exit" presetSubtype="32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96296E-6 L -0.00846 0.14445 L -0.01315 0.24468 L -0.06263 0.29306 L -0.08997 0.37014 C -0.09296 0.37199 -0.09622 0.37385 -0.09921 0.37639 C -0.10052 0.37755 -0.10286 0.38056 -0.10286 0.38079 L -0.16888 0.42338 L -0.18281 0.67269 " pathEditMode="relative" rAng="0" ptsTypes="AAAAAAAAA">
                                      <p:cBhvr>
                                        <p:cTn id="139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41" y="336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4" presetClass="entr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96296E-6 L -4.16667E-6 0.00023 L 0.00743 0.1706 L 0.00743 0.39769 L 0.05508 0.43403 L 0.07136 0.68982 " pathEditMode="relative" rAng="0" ptsTypes="AAAAAA">
                                      <p:cBhvr>
                                        <p:cTn id="15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68" y="34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41" grpId="2" animBg="1"/>
      <p:bldP spid="41" grpId="3" animBg="1"/>
      <p:bldP spid="41" grpId="4" animBg="1"/>
      <p:bldP spid="41" grpId="5" animBg="1"/>
      <p:bldP spid="42" grpId="0" animBg="1"/>
      <p:bldP spid="42" grpId="1" animBg="1"/>
      <p:bldP spid="42" grpId="2" animBg="1"/>
      <p:bldP spid="42" grpId="3" animBg="1"/>
      <p:bldP spid="42" grpId="4" animBg="1"/>
      <p:bldP spid="42" grpId="5" animBg="1"/>
      <p:bldP spid="44" grpId="0" animBg="1"/>
      <p:bldP spid="44" grpId="1" animBg="1"/>
      <p:bldP spid="44" grpId="2" animBg="1"/>
      <p:bldP spid="44" grpId="3" animBg="1"/>
      <p:bldP spid="44" grpId="4" animBg="1"/>
      <p:bldP spid="44" grpId="5" animBg="1"/>
      <p:bldP spid="45" grpId="0" animBg="1"/>
      <p:bldP spid="45" grpId="1" animBg="1"/>
      <p:bldP spid="45" grpId="2" animBg="1"/>
      <p:bldP spid="45" grpId="3" animBg="1"/>
      <p:bldP spid="45" grpId="4" animBg="1"/>
      <p:bldP spid="45" grpId="5" animBg="1"/>
      <p:bldP spid="47" grpId="0" animBg="1"/>
      <p:bldP spid="47" grpId="1" animBg="1"/>
      <p:bldP spid="47" grpId="2" animBg="1"/>
      <p:bldP spid="47" grpId="3" animBg="1"/>
      <p:bldP spid="47" grpId="4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083142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64223" y="1250576"/>
            <a:ext cx="62663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rgbClr val="FF0066"/>
                </a:solidFill>
              </a:rPr>
              <a:t>Trò</a:t>
            </a:r>
            <a:r>
              <a:rPr lang="en-US" sz="4400" b="1" dirty="0" smtClean="0">
                <a:solidFill>
                  <a:srgbClr val="FF0066"/>
                </a:solidFill>
              </a:rPr>
              <a:t> </a:t>
            </a:r>
            <a:r>
              <a:rPr lang="en-US" sz="4400" b="1" dirty="0" err="1" smtClean="0">
                <a:solidFill>
                  <a:srgbClr val="FF0066"/>
                </a:solidFill>
              </a:rPr>
              <a:t>chơi</a:t>
            </a:r>
            <a:r>
              <a:rPr lang="en-US" sz="4400" b="1" dirty="0" smtClean="0">
                <a:solidFill>
                  <a:srgbClr val="FF0066"/>
                </a:solidFill>
              </a:rPr>
              <a:t>: </a:t>
            </a:r>
            <a:r>
              <a:rPr lang="en-US" sz="4400" b="1" dirty="0" err="1" smtClean="0">
                <a:solidFill>
                  <a:srgbClr val="FF0066"/>
                </a:solidFill>
              </a:rPr>
              <a:t>Trí</a:t>
            </a:r>
            <a:r>
              <a:rPr lang="en-US" sz="4400" b="1" dirty="0" smtClean="0">
                <a:solidFill>
                  <a:srgbClr val="FF0066"/>
                </a:solidFill>
              </a:rPr>
              <a:t> </a:t>
            </a:r>
            <a:r>
              <a:rPr lang="en-US" sz="4400" b="1" dirty="0" err="1" smtClean="0">
                <a:solidFill>
                  <a:srgbClr val="FF0066"/>
                </a:solidFill>
              </a:rPr>
              <a:t>tuệ</a:t>
            </a:r>
            <a:r>
              <a:rPr lang="en-US" sz="4400" b="1" dirty="0" smtClean="0">
                <a:solidFill>
                  <a:srgbClr val="FF0066"/>
                </a:solidFill>
              </a:rPr>
              <a:t> </a:t>
            </a:r>
            <a:r>
              <a:rPr lang="en-US" sz="4400" b="1" dirty="0" err="1" smtClean="0">
                <a:solidFill>
                  <a:srgbClr val="FF0066"/>
                </a:solidFill>
              </a:rPr>
              <a:t>tỏa</a:t>
            </a:r>
            <a:r>
              <a:rPr lang="en-US" sz="4400" b="1" dirty="0" smtClean="0">
                <a:solidFill>
                  <a:srgbClr val="FF0066"/>
                </a:solidFill>
              </a:rPr>
              <a:t> </a:t>
            </a:r>
            <a:r>
              <a:rPr lang="en-US" sz="4400" b="1" dirty="0" err="1" smtClean="0">
                <a:solidFill>
                  <a:srgbClr val="FF0066"/>
                </a:solidFill>
              </a:rPr>
              <a:t>sáng</a:t>
            </a:r>
            <a:endParaRPr lang="en-US" sz="4400" b="1" dirty="0">
              <a:solidFill>
                <a:srgbClr val="FF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07777" y="2178424"/>
            <a:ext cx="9063317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 err="1" smtClean="0">
                <a:solidFill>
                  <a:srgbClr val="660066"/>
                </a:solidFill>
              </a:rPr>
              <a:t>Cách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chơi</a:t>
            </a:r>
            <a:r>
              <a:rPr lang="en-US" sz="4400" b="1" dirty="0" smtClean="0">
                <a:solidFill>
                  <a:srgbClr val="660066"/>
                </a:solidFill>
              </a:rPr>
              <a:t>: </a:t>
            </a:r>
            <a:r>
              <a:rPr lang="en-US" sz="4400" b="1" dirty="0" err="1" smtClean="0">
                <a:solidFill>
                  <a:srgbClr val="660066"/>
                </a:solidFill>
              </a:rPr>
              <a:t>Trên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màn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hình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xuất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hiện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các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câu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hỏi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các</a:t>
            </a:r>
            <a:r>
              <a:rPr lang="en-US" sz="4400" b="1" dirty="0" smtClean="0">
                <a:solidFill>
                  <a:srgbClr val="660066"/>
                </a:solidFill>
              </a:rPr>
              <a:t> con </a:t>
            </a:r>
            <a:r>
              <a:rPr lang="en-US" sz="4400" b="1" dirty="0" err="1" smtClean="0">
                <a:solidFill>
                  <a:srgbClr val="660066"/>
                </a:solidFill>
              </a:rPr>
              <a:t>hãy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suy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nghĩ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chọn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đáp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án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đúng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cho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các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câu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hỏi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nhé</a:t>
            </a:r>
            <a:r>
              <a:rPr lang="en-US" sz="4400" b="1" dirty="0" smtClean="0">
                <a:solidFill>
                  <a:srgbClr val="660066"/>
                </a:solidFill>
              </a:rPr>
              <a:t>. </a:t>
            </a:r>
            <a:r>
              <a:rPr lang="en-US" sz="4400" b="1" dirty="0" err="1" smtClean="0">
                <a:solidFill>
                  <a:srgbClr val="660066"/>
                </a:solidFill>
              </a:rPr>
              <a:t>Thời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gian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cho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mỗi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một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câu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hỏi</a:t>
            </a:r>
            <a:r>
              <a:rPr lang="en-US" sz="4400" b="1" dirty="0" smtClean="0">
                <a:solidFill>
                  <a:srgbClr val="660066"/>
                </a:solidFill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</a:rPr>
              <a:t>là</a:t>
            </a:r>
            <a:r>
              <a:rPr lang="en-US" sz="4400" b="1" dirty="0" smtClean="0">
                <a:solidFill>
                  <a:srgbClr val="660066"/>
                </a:solidFill>
              </a:rPr>
              <a:t> 5 </a:t>
            </a:r>
            <a:r>
              <a:rPr lang="en-US" sz="4400" b="1" dirty="0" err="1" smtClean="0">
                <a:solidFill>
                  <a:srgbClr val="660066"/>
                </a:solidFill>
              </a:rPr>
              <a:t>giây</a:t>
            </a:r>
            <a:r>
              <a:rPr lang="en-US" sz="4400" b="1" dirty="0" smtClean="0">
                <a:solidFill>
                  <a:srgbClr val="660066"/>
                </a:solidFill>
              </a:rPr>
              <a:t>.</a:t>
            </a:r>
            <a:endParaRPr lang="en-US" sz="4400" b="1" dirty="0">
              <a:solidFill>
                <a:srgbClr val="660066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19" y="147124"/>
            <a:ext cx="901661" cy="674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9752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285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80605" y="259721"/>
            <a:ext cx="103327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660066"/>
                </a:solidFill>
              </a:rPr>
              <a:t>Chữ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nào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có</a:t>
            </a:r>
            <a:r>
              <a:rPr lang="en-US" sz="3200" b="1" dirty="0" smtClean="0">
                <a:solidFill>
                  <a:srgbClr val="660066"/>
                </a:solidFill>
              </a:rPr>
              <a:t> 2 </a:t>
            </a:r>
            <a:r>
              <a:rPr lang="en-US" sz="3200" b="1" dirty="0" err="1" smtClean="0">
                <a:solidFill>
                  <a:srgbClr val="660066"/>
                </a:solidFill>
              </a:rPr>
              <a:t>nét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gồm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có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một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nét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cong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tròn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khép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kín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và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một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nét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sổ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thẳng</a:t>
            </a:r>
            <a:r>
              <a:rPr lang="en-US" sz="3200" b="1" dirty="0" smtClean="0">
                <a:solidFill>
                  <a:srgbClr val="660066"/>
                </a:solidFill>
              </a:rPr>
              <a:t> ở </a:t>
            </a:r>
            <a:r>
              <a:rPr lang="en-US" sz="3200" b="1" dirty="0" err="1" smtClean="0">
                <a:solidFill>
                  <a:srgbClr val="660066"/>
                </a:solidFill>
              </a:rPr>
              <a:t>bên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trái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của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nét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cong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tròn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khép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kín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đó</a:t>
            </a:r>
            <a:r>
              <a:rPr lang="en-US" sz="3200" b="1" dirty="0" smtClean="0">
                <a:solidFill>
                  <a:srgbClr val="660066"/>
                </a:solidFill>
              </a:rPr>
              <a:t>? </a:t>
            </a:r>
            <a:endParaRPr lang="en-US" sz="3200" b="1" dirty="0">
              <a:solidFill>
                <a:srgbClr val="660066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19" y="147124"/>
            <a:ext cx="901661" cy="67430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34014" y="2394771"/>
            <a:ext cx="19747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70C0"/>
                </a:solidFill>
              </a:rPr>
              <a:t>1: </a:t>
            </a:r>
            <a:r>
              <a:rPr lang="en-US" sz="4800" dirty="0" err="1" smtClean="0">
                <a:solidFill>
                  <a:schemeClr val="accent2">
                    <a:lumMod val="75000"/>
                  </a:schemeClr>
                </a:solidFill>
              </a:rPr>
              <a:t>Chữ</a:t>
            </a:r>
            <a:r>
              <a:rPr lang="en-US" sz="4800" dirty="0" smtClean="0">
                <a:solidFill>
                  <a:srgbClr val="0070C0"/>
                </a:solidFill>
              </a:rPr>
              <a:t> </a:t>
            </a:r>
            <a:r>
              <a:rPr lang="en-US" sz="4800" dirty="0" smtClean="0"/>
              <a:t> </a:t>
            </a:r>
            <a:endParaRPr lang="en-US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2322371" y="1859340"/>
            <a:ext cx="12075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C00000"/>
                </a:solidFill>
                <a:latin typeface=".VnAvant" panose="020B7200000000000000" pitchFamily="34" charset="0"/>
              </a:rPr>
              <a:t>b</a:t>
            </a:r>
            <a:r>
              <a:rPr lang="en-US" sz="5400" dirty="0" smtClean="0"/>
              <a:t> </a:t>
            </a:r>
            <a:endParaRPr lang="en-US" sz="5400" dirty="0"/>
          </a:p>
        </p:txBody>
      </p:sp>
      <p:sp>
        <p:nvSpPr>
          <p:cNvPr id="7" name="TextBox 6"/>
          <p:cNvSpPr txBox="1"/>
          <p:nvPr/>
        </p:nvSpPr>
        <p:spPr>
          <a:xfrm>
            <a:off x="4340609" y="2371634"/>
            <a:ext cx="180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0070C0"/>
                </a:solidFill>
              </a:rPr>
              <a:t>2</a:t>
            </a:r>
            <a:r>
              <a:rPr lang="en-US" sz="4800" dirty="0" smtClean="0">
                <a:solidFill>
                  <a:srgbClr val="0070C0"/>
                </a:solidFill>
              </a:rPr>
              <a:t>: </a:t>
            </a:r>
            <a:r>
              <a:rPr lang="en-US" sz="4800" dirty="0" err="1" smtClean="0">
                <a:solidFill>
                  <a:schemeClr val="accent2">
                    <a:lumMod val="75000"/>
                  </a:schemeClr>
                </a:solidFill>
              </a:rPr>
              <a:t>Chữ</a:t>
            </a:r>
            <a:r>
              <a:rPr lang="en-US" sz="4800" dirty="0" smtClean="0">
                <a:solidFill>
                  <a:srgbClr val="0070C0"/>
                </a:solidFill>
              </a:rPr>
              <a:t> </a:t>
            </a:r>
            <a:r>
              <a:rPr lang="en-US" sz="4800" dirty="0" smtClean="0"/>
              <a:t> </a:t>
            </a:r>
            <a:endParaRPr lang="en-US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6096000" y="1742979"/>
            <a:ext cx="12075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>
                <a:solidFill>
                  <a:srgbClr val="C00000"/>
                </a:solidFill>
                <a:latin typeface=".VnAvant" panose="020B7200000000000000" pitchFamily="34" charset="0"/>
              </a:rPr>
              <a:t>®</a:t>
            </a:r>
            <a:r>
              <a:rPr lang="en-US" sz="5400" dirty="0" smtClean="0">
                <a:latin typeface=".VnAvant" panose="020B7200000000000000" pitchFamily="34" charset="0"/>
              </a:rPr>
              <a:t> </a:t>
            </a:r>
            <a:endParaRPr lang="en-US" sz="5400" dirty="0">
              <a:latin typeface=".VnAvant" panose="020B7200000000000000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939582" y="2228671"/>
            <a:ext cx="180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0070C0"/>
                </a:solidFill>
              </a:rPr>
              <a:t>3</a:t>
            </a:r>
            <a:r>
              <a:rPr lang="en-US" sz="4800" dirty="0" smtClean="0">
                <a:solidFill>
                  <a:srgbClr val="0070C0"/>
                </a:solidFill>
              </a:rPr>
              <a:t>: </a:t>
            </a:r>
            <a:r>
              <a:rPr lang="en-US" sz="4800" dirty="0" err="1" smtClean="0">
                <a:solidFill>
                  <a:schemeClr val="accent2">
                    <a:lumMod val="75000"/>
                  </a:schemeClr>
                </a:solidFill>
              </a:rPr>
              <a:t>Chữ</a:t>
            </a:r>
            <a:r>
              <a:rPr lang="en-US" sz="4800" dirty="0" smtClean="0">
                <a:solidFill>
                  <a:srgbClr val="0070C0"/>
                </a:solidFill>
              </a:rPr>
              <a:t> </a:t>
            </a:r>
            <a:r>
              <a:rPr lang="en-US" sz="4800" dirty="0" smtClean="0"/>
              <a:t> </a:t>
            </a:r>
            <a:endParaRPr lang="en-US" sz="4800" dirty="0"/>
          </a:p>
        </p:txBody>
      </p:sp>
      <p:sp>
        <p:nvSpPr>
          <p:cNvPr id="10" name="TextBox 9"/>
          <p:cNvSpPr txBox="1"/>
          <p:nvPr/>
        </p:nvSpPr>
        <p:spPr>
          <a:xfrm>
            <a:off x="9780016" y="1664416"/>
            <a:ext cx="12075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C00000"/>
                </a:solidFill>
                <a:latin typeface=".VnAvant" panose="020B7200000000000000" pitchFamily="34" charset="0"/>
              </a:rPr>
              <a:t>c</a:t>
            </a:r>
            <a:r>
              <a:rPr lang="en-US" sz="5400" dirty="0" smtClean="0">
                <a:latin typeface=".VnAvant" panose="020B7200000000000000" pitchFamily="34" charset="0"/>
              </a:rPr>
              <a:t> </a:t>
            </a:r>
            <a:endParaRPr lang="en-US" sz="5400" dirty="0">
              <a:latin typeface=".VnAvant" panose="020B7200000000000000" pitchFamily="34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3729823" y="4982818"/>
            <a:ext cx="1741347" cy="1708630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979977" y="5244551"/>
            <a:ext cx="1241037" cy="1185163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231533" y="5082327"/>
            <a:ext cx="8621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002060"/>
                </a:solidFill>
              </a:rPr>
              <a:t>5</a:t>
            </a:r>
            <a:endParaRPr lang="en-US" sz="9600" b="1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31533" y="5082327"/>
            <a:ext cx="8621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002060"/>
                </a:solidFill>
              </a:rPr>
              <a:t>4</a:t>
            </a:r>
            <a:endParaRPr lang="en-US" sz="9600" b="1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31533" y="5082327"/>
            <a:ext cx="8621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002060"/>
                </a:solidFill>
              </a:rPr>
              <a:t>3</a:t>
            </a:r>
            <a:endParaRPr lang="en-US" sz="9600" b="1" dirty="0">
              <a:solidFill>
                <a:srgbClr val="00206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31533" y="5082327"/>
            <a:ext cx="8621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002060"/>
                </a:solidFill>
              </a:rPr>
              <a:t>2</a:t>
            </a:r>
            <a:endParaRPr lang="en-US" sz="9600" b="1" dirty="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231533" y="5082327"/>
            <a:ext cx="8621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002060"/>
                </a:solidFill>
              </a:rPr>
              <a:t>1</a:t>
            </a:r>
            <a:endParaRPr lang="en-US" sz="9600" b="1" dirty="0">
              <a:solidFill>
                <a:srgbClr val="002060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61" t="16597" r="12518" b="11393"/>
          <a:stretch/>
        </p:blipFill>
        <p:spPr>
          <a:xfrm>
            <a:off x="7035875" y="4791265"/>
            <a:ext cx="1371283" cy="1344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748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1" presetClass="entr" presetSubtype="1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1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1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3.33333E-6 L 0.35912 0.00277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56" y="139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2.22222E-6 L 0.33802 0.01459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01" y="7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 animBg="1"/>
      <p:bldP spid="11" grpId="1" animBg="1"/>
      <p:bldP spid="12" grpId="0" animBg="1"/>
      <p:bldP spid="1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285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19" y="147124"/>
            <a:ext cx="901661" cy="67430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580605" y="259721"/>
            <a:ext cx="103327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660066"/>
                </a:solidFill>
              </a:rPr>
              <a:t>Chữ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nào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có</a:t>
            </a:r>
            <a:r>
              <a:rPr lang="en-US" sz="3200" b="1" dirty="0" smtClean="0">
                <a:solidFill>
                  <a:srgbClr val="660066"/>
                </a:solidFill>
              </a:rPr>
              <a:t> 2 </a:t>
            </a:r>
            <a:r>
              <a:rPr lang="en-US" sz="3200" b="1" dirty="0" err="1" smtClean="0">
                <a:solidFill>
                  <a:srgbClr val="660066"/>
                </a:solidFill>
              </a:rPr>
              <a:t>nét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gồm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có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một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nét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cong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tròn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khép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kín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và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một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nét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sổ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thẳng</a:t>
            </a:r>
            <a:r>
              <a:rPr lang="en-US" sz="3200" b="1" dirty="0" smtClean="0">
                <a:solidFill>
                  <a:srgbClr val="660066"/>
                </a:solidFill>
              </a:rPr>
              <a:t> ở </a:t>
            </a:r>
            <a:r>
              <a:rPr lang="en-US" sz="3200" b="1" dirty="0" err="1" smtClean="0">
                <a:solidFill>
                  <a:srgbClr val="660066"/>
                </a:solidFill>
              </a:rPr>
              <a:t>bên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phải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của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nét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cong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tròn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khép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kín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đó</a:t>
            </a:r>
            <a:r>
              <a:rPr lang="en-US" sz="3200" b="1" dirty="0" smtClean="0">
                <a:solidFill>
                  <a:srgbClr val="660066"/>
                </a:solidFill>
              </a:rPr>
              <a:t>? </a:t>
            </a:r>
            <a:endParaRPr lang="en-US" sz="3200" b="1" dirty="0">
              <a:solidFill>
                <a:srgbClr val="66006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4014" y="2394771"/>
            <a:ext cx="19747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0070C0"/>
                </a:solidFill>
              </a:rPr>
              <a:t>1: </a:t>
            </a:r>
            <a:r>
              <a:rPr lang="en-US" sz="4800" dirty="0" err="1" smtClean="0">
                <a:solidFill>
                  <a:schemeClr val="accent2">
                    <a:lumMod val="75000"/>
                  </a:schemeClr>
                </a:solidFill>
              </a:rPr>
              <a:t>Chữ</a:t>
            </a:r>
            <a:r>
              <a:rPr lang="en-US" sz="4800" dirty="0" smtClean="0">
                <a:solidFill>
                  <a:srgbClr val="0070C0"/>
                </a:solidFill>
              </a:rPr>
              <a:t> </a:t>
            </a:r>
            <a:r>
              <a:rPr lang="en-US" sz="4800" dirty="0" smtClean="0"/>
              <a:t> </a:t>
            </a:r>
            <a:endParaRPr lang="en-US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2322371" y="1859340"/>
            <a:ext cx="12075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C00000"/>
                </a:solidFill>
                <a:latin typeface=".VnAvant" panose="020B7200000000000000" pitchFamily="34" charset="0"/>
              </a:rPr>
              <a:t>t</a:t>
            </a:r>
            <a:r>
              <a:rPr lang="en-US" sz="5400" dirty="0" smtClean="0"/>
              <a:t> </a:t>
            </a:r>
            <a:endParaRPr lang="en-US" sz="5400" dirty="0"/>
          </a:p>
        </p:txBody>
      </p:sp>
      <p:sp>
        <p:nvSpPr>
          <p:cNvPr id="7" name="TextBox 6"/>
          <p:cNvSpPr txBox="1"/>
          <p:nvPr/>
        </p:nvSpPr>
        <p:spPr>
          <a:xfrm>
            <a:off x="4340609" y="2371634"/>
            <a:ext cx="180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0070C0"/>
                </a:solidFill>
              </a:rPr>
              <a:t>2</a:t>
            </a:r>
            <a:r>
              <a:rPr lang="en-US" sz="4800" dirty="0" smtClean="0">
                <a:solidFill>
                  <a:srgbClr val="0070C0"/>
                </a:solidFill>
              </a:rPr>
              <a:t>: </a:t>
            </a:r>
            <a:r>
              <a:rPr lang="en-US" sz="4800" dirty="0" err="1" smtClean="0">
                <a:solidFill>
                  <a:schemeClr val="accent2">
                    <a:lumMod val="75000"/>
                  </a:schemeClr>
                </a:solidFill>
              </a:rPr>
              <a:t>Chữ</a:t>
            </a:r>
            <a:r>
              <a:rPr lang="en-US" sz="4800" dirty="0" smtClean="0">
                <a:solidFill>
                  <a:srgbClr val="0070C0"/>
                </a:solidFill>
              </a:rPr>
              <a:t> </a:t>
            </a:r>
            <a:r>
              <a:rPr lang="en-US" sz="4800" dirty="0" smtClean="0"/>
              <a:t> </a:t>
            </a:r>
            <a:endParaRPr lang="en-US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6096000" y="1742979"/>
            <a:ext cx="12075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C00000"/>
                </a:solidFill>
                <a:latin typeface=".VnAvant" panose="020B7200000000000000" pitchFamily="34" charset="0"/>
              </a:rPr>
              <a:t>d</a:t>
            </a:r>
            <a:r>
              <a:rPr lang="en-US" sz="5400" dirty="0" smtClean="0">
                <a:latin typeface=".VnAvant" panose="020B7200000000000000" pitchFamily="34" charset="0"/>
              </a:rPr>
              <a:t> </a:t>
            </a:r>
            <a:endParaRPr lang="en-US" sz="5400" dirty="0">
              <a:latin typeface=".VnAvant" panose="020B7200000000000000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939582" y="2228671"/>
            <a:ext cx="180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0070C0"/>
                </a:solidFill>
              </a:rPr>
              <a:t>3</a:t>
            </a:r>
            <a:r>
              <a:rPr lang="en-US" sz="4800" dirty="0" smtClean="0">
                <a:solidFill>
                  <a:srgbClr val="0070C0"/>
                </a:solidFill>
              </a:rPr>
              <a:t>: </a:t>
            </a:r>
            <a:r>
              <a:rPr lang="en-US" sz="4800" dirty="0" err="1" smtClean="0">
                <a:solidFill>
                  <a:schemeClr val="accent2">
                    <a:lumMod val="75000"/>
                  </a:schemeClr>
                </a:solidFill>
              </a:rPr>
              <a:t>Chữ</a:t>
            </a:r>
            <a:r>
              <a:rPr lang="en-US" sz="4800" dirty="0" smtClean="0">
                <a:solidFill>
                  <a:srgbClr val="0070C0"/>
                </a:solidFill>
              </a:rPr>
              <a:t> </a:t>
            </a:r>
            <a:r>
              <a:rPr lang="en-US" sz="4800" dirty="0" smtClean="0"/>
              <a:t> </a:t>
            </a:r>
            <a:endParaRPr lang="en-US" sz="4800" dirty="0"/>
          </a:p>
        </p:txBody>
      </p:sp>
      <p:sp>
        <p:nvSpPr>
          <p:cNvPr id="10" name="TextBox 9"/>
          <p:cNvSpPr txBox="1"/>
          <p:nvPr/>
        </p:nvSpPr>
        <p:spPr>
          <a:xfrm>
            <a:off x="9780016" y="1664416"/>
            <a:ext cx="12075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C00000"/>
                </a:solidFill>
                <a:latin typeface=".VnAvant" panose="020B7200000000000000" pitchFamily="34" charset="0"/>
              </a:rPr>
              <a:t>u</a:t>
            </a:r>
            <a:r>
              <a:rPr lang="en-US" sz="5400" dirty="0" smtClean="0">
                <a:latin typeface=".VnAvant" panose="020B7200000000000000" pitchFamily="34" charset="0"/>
              </a:rPr>
              <a:t> </a:t>
            </a:r>
            <a:endParaRPr lang="en-US" sz="5400" dirty="0">
              <a:latin typeface=".VnAvant" panose="020B7200000000000000" pitchFamily="34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3729823" y="4982818"/>
            <a:ext cx="1741347" cy="1708630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979977" y="5244551"/>
            <a:ext cx="1241037" cy="1185163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231533" y="5082327"/>
            <a:ext cx="8621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002060"/>
                </a:solidFill>
              </a:rPr>
              <a:t>5</a:t>
            </a:r>
            <a:endParaRPr lang="en-US" sz="9600" b="1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31533" y="5082327"/>
            <a:ext cx="8621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002060"/>
                </a:solidFill>
              </a:rPr>
              <a:t>4</a:t>
            </a:r>
            <a:endParaRPr lang="en-US" sz="9600" b="1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31533" y="5082327"/>
            <a:ext cx="8621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002060"/>
                </a:solidFill>
              </a:rPr>
              <a:t>3</a:t>
            </a:r>
            <a:endParaRPr lang="en-US" sz="9600" b="1" dirty="0">
              <a:solidFill>
                <a:srgbClr val="00206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31533" y="5082327"/>
            <a:ext cx="8621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002060"/>
                </a:solidFill>
              </a:rPr>
              <a:t>2</a:t>
            </a:r>
            <a:endParaRPr lang="en-US" sz="9600" b="1" dirty="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231533" y="5082327"/>
            <a:ext cx="8621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002060"/>
                </a:solidFill>
              </a:rPr>
              <a:t>1</a:t>
            </a:r>
            <a:endParaRPr lang="en-US" sz="9600" b="1" dirty="0">
              <a:solidFill>
                <a:srgbClr val="002060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61" t="16597" r="12518" b="11393"/>
          <a:stretch/>
        </p:blipFill>
        <p:spPr>
          <a:xfrm>
            <a:off x="7035875" y="4791265"/>
            <a:ext cx="1371283" cy="1344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8083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1" presetClass="entr" presetSubtype="1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1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1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7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9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 animBg="1"/>
      <p:bldP spid="11" grpId="1" animBg="1"/>
      <p:bldP spid="12" grpId="0" animBg="1"/>
      <p:bldP spid="12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285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19" y="147124"/>
            <a:ext cx="901661" cy="67430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183878" y="169847"/>
            <a:ext cx="61649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660066"/>
                </a:solidFill>
              </a:rPr>
              <a:t>Chữ</a:t>
            </a:r>
            <a:r>
              <a:rPr lang="en-US" sz="3200" b="1" dirty="0" smtClean="0">
                <a:solidFill>
                  <a:srgbClr val="660066"/>
                </a:solidFill>
              </a:rPr>
              <a:t>   </a:t>
            </a:r>
            <a:r>
              <a:rPr lang="en-US" sz="4800" b="1" dirty="0" smtClean="0">
                <a:solidFill>
                  <a:srgbClr val="C00000"/>
                </a:solidFill>
                <a:latin typeface=".VnAvant" panose="020B7200000000000000" pitchFamily="34" charset="0"/>
              </a:rPr>
              <a:t>®</a:t>
            </a:r>
            <a:r>
              <a:rPr lang="en-US" sz="3200" b="1" dirty="0" smtClean="0">
                <a:solidFill>
                  <a:srgbClr val="660066"/>
                </a:solidFill>
                <a:latin typeface=".VnAvant" panose="020B7200000000000000" pitchFamily="34" charset="0"/>
              </a:rPr>
              <a:t>   </a:t>
            </a:r>
            <a:r>
              <a:rPr lang="en-US" sz="3200" b="1" dirty="0" err="1" smtClean="0">
                <a:solidFill>
                  <a:srgbClr val="660066"/>
                </a:solidFill>
              </a:rPr>
              <a:t>gồm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có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những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nét</a:t>
            </a:r>
            <a:r>
              <a:rPr lang="en-US" sz="3200" b="1" dirty="0" smtClean="0">
                <a:solidFill>
                  <a:srgbClr val="660066"/>
                </a:solidFill>
              </a:rPr>
              <a:t> </a:t>
            </a:r>
            <a:r>
              <a:rPr lang="en-US" sz="3200" b="1" dirty="0" err="1" smtClean="0">
                <a:solidFill>
                  <a:srgbClr val="660066"/>
                </a:solidFill>
              </a:rPr>
              <a:t>nào</a:t>
            </a:r>
            <a:r>
              <a:rPr lang="en-US" sz="3200" b="1" dirty="0" smtClean="0">
                <a:solidFill>
                  <a:srgbClr val="660066"/>
                </a:solidFill>
              </a:rPr>
              <a:t>?  </a:t>
            </a:r>
            <a:endParaRPr lang="en-US" sz="3200" b="1" dirty="0">
              <a:solidFill>
                <a:srgbClr val="66006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35297" y="1518591"/>
            <a:ext cx="92515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1: </a:t>
            </a:r>
            <a:r>
              <a:rPr lang="en-US" sz="3200" b="1" dirty="0" err="1" smtClean="0">
                <a:solidFill>
                  <a:srgbClr val="002060"/>
                </a:solidFill>
              </a:rPr>
              <a:t>Chữ</a:t>
            </a:r>
            <a:r>
              <a:rPr lang="en-US" sz="3200" b="1" dirty="0" smtClean="0">
                <a:solidFill>
                  <a:srgbClr val="002060"/>
                </a:solidFill>
              </a:rPr>
              <a:t> đ </a:t>
            </a:r>
            <a:r>
              <a:rPr lang="en-US" sz="3200" b="1" dirty="0" err="1" smtClean="0">
                <a:solidFill>
                  <a:srgbClr val="002060"/>
                </a:solidFill>
              </a:rPr>
              <a:t>gồm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có</a:t>
            </a:r>
            <a:r>
              <a:rPr lang="en-US" sz="3200" b="1" dirty="0" smtClean="0">
                <a:solidFill>
                  <a:srgbClr val="002060"/>
                </a:solidFill>
              </a:rPr>
              <a:t> 1 </a:t>
            </a:r>
            <a:r>
              <a:rPr lang="en-US" sz="3200" b="1" dirty="0" err="1" smtClean="0">
                <a:solidFill>
                  <a:srgbClr val="002060"/>
                </a:solidFill>
              </a:rPr>
              <a:t>nét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móc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ngược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và</a:t>
            </a:r>
            <a:r>
              <a:rPr lang="en-US" sz="3200" b="1" dirty="0" smtClean="0">
                <a:solidFill>
                  <a:srgbClr val="002060"/>
                </a:solidFill>
              </a:rPr>
              <a:t> 1 </a:t>
            </a:r>
            <a:r>
              <a:rPr lang="en-US" sz="3200" b="1" dirty="0" err="1" smtClean="0">
                <a:solidFill>
                  <a:srgbClr val="002060"/>
                </a:solidFill>
              </a:rPr>
              <a:t>nét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sổ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thẳng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35298" y="2093366"/>
            <a:ext cx="108114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solidFill>
                  <a:srgbClr val="002060"/>
                </a:solidFill>
              </a:rPr>
              <a:t>2</a:t>
            </a:r>
            <a:r>
              <a:rPr lang="en-US" sz="3200" b="1" dirty="0" smtClean="0">
                <a:solidFill>
                  <a:srgbClr val="002060"/>
                </a:solidFill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</a:rPr>
              <a:t>Chữ</a:t>
            </a:r>
            <a:r>
              <a:rPr lang="en-US" sz="3200" b="1" dirty="0" smtClean="0">
                <a:solidFill>
                  <a:srgbClr val="002060"/>
                </a:solidFill>
              </a:rPr>
              <a:t> đ </a:t>
            </a:r>
            <a:r>
              <a:rPr lang="en-US" sz="3200" b="1" dirty="0" err="1" smtClean="0">
                <a:solidFill>
                  <a:srgbClr val="002060"/>
                </a:solidFill>
              </a:rPr>
              <a:t>gồm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có</a:t>
            </a:r>
            <a:r>
              <a:rPr lang="en-US" sz="3200" b="1" dirty="0" smtClean="0">
                <a:solidFill>
                  <a:srgbClr val="002060"/>
                </a:solidFill>
              </a:rPr>
              <a:t> 1 </a:t>
            </a:r>
            <a:r>
              <a:rPr lang="en-US" sz="3200" b="1" dirty="0" err="1" smtClean="0">
                <a:solidFill>
                  <a:srgbClr val="002060"/>
                </a:solidFill>
              </a:rPr>
              <a:t>nét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cong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tròn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khép</a:t>
            </a:r>
            <a:r>
              <a:rPr lang="en-US" sz="3200" b="1" dirty="0" smtClean="0">
                <a:solidFill>
                  <a:srgbClr val="002060"/>
                </a:solidFill>
              </a:rPr>
              <a:t> kín</a:t>
            </a:r>
            <a:r>
              <a:rPr lang="en-US" sz="3200" b="1" dirty="0">
                <a:solidFill>
                  <a:srgbClr val="002060"/>
                </a:solidFill>
              </a:rPr>
              <a:t>,</a:t>
            </a:r>
            <a:r>
              <a:rPr lang="en-US" sz="3200" b="1" dirty="0" smtClean="0">
                <a:solidFill>
                  <a:srgbClr val="002060"/>
                </a:solidFill>
              </a:rPr>
              <a:t>1 </a:t>
            </a:r>
            <a:r>
              <a:rPr lang="en-US" sz="3200" b="1" dirty="0" err="1" smtClean="0">
                <a:solidFill>
                  <a:srgbClr val="002060"/>
                </a:solidFill>
              </a:rPr>
              <a:t>nét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sổ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thẳng</a:t>
            </a:r>
            <a:r>
              <a:rPr lang="en-US" sz="3200" b="1" dirty="0" smtClean="0">
                <a:solidFill>
                  <a:srgbClr val="002060"/>
                </a:solidFill>
              </a:rPr>
              <a:t> ở </a:t>
            </a:r>
            <a:r>
              <a:rPr lang="en-US" sz="3200" b="1" dirty="0" err="1" smtClean="0">
                <a:solidFill>
                  <a:srgbClr val="002060"/>
                </a:solidFill>
              </a:rPr>
              <a:t>bên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phải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của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nét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cong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tròn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khép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kín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và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một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nét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ngang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ngắn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nằm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phía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trên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nét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sổ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thẳng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đó</a:t>
            </a:r>
            <a:r>
              <a:rPr lang="en-US" sz="3200" b="1" dirty="0" smtClean="0">
                <a:solidFill>
                  <a:srgbClr val="002060"/>
                </a:solidFill>
              </a:rPr>
              <a:t>.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35297" y="3663026"/>
            <a:ext cx="37325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</a:rPr>
              <a:t>3</a:t>
            </a:r>
            <a:r>
              <a:rPr lang="en-US" sz="3200" b="1" dirty="0" smtClean="0">
                <a:solidFill>
                  <a:srgbClr val="002060"/>
                </a:solidFill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</a:rPr>
              <a:t>Cả</a:t>
            </a:r>
            <a:r>
              <a:rPr lang="en-US" sz="3200" b="1" dirty="0" smtClean="0">
                <a:solidFill>
                  <a:srgbClr val="002060"/>
                </a:solidFill>
              </a:rPr>
              <a:t> 2 </a:t>
            </a:r>
            <a:r>
              <a:rPr lang="en-US" sz="3200" b="1" dirty="0" err="1" smtClean="0">
                <a:solidFill>
                  <a:srgbClr val="002060"/>
                </a:solidFill>
              </a:rPr>
              <a:t>đáp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án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trên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729823" y="4982818"/>
            <a:ext cx="1741347" cy="1708630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979977" y="5244551"/>
            <a:ext cx="1241037" cy="1185163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231533" y="5082327"/>
            <a:ext cx="8621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002060"/>
                </a:solidFill>
              </a:rPr>
              <a:t>5</a:t>
            </a:r>
            <a:endParaRPr lang="en-US" sz="9600" b="1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31533" y="5082327"/>
            <a:ext cx="8621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002060"/>
                </a:solidFill>
              </a:rPr>
              <a:t>4</a:t>
            </a:r>
            <a:endParaRPr lang="en-US" sz="9600" b="1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31533" y="5082327"/>
            <a:ext cx="8621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002060"/>
                </a:solidFill>
              </a:rPr>
              <a:t>3</a:t>
            </a:r>
            <a:endParaRPr lang="en-US" sz="9600" b="1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31533" y="5082327"/>
            <a:ext cx="8621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002060"/>
                </a:solidFill>
              </a:rPr>
              <a:t>2</a:t>
            </a:r>
            <a:endParaRPr lang="en-US" sz="9600" b="1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31533" y="5082327"/>
            <a:ext cx="8621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002060"/>
                </a:solidFill>
              </a:rPr>
              <a:t>1</a:t>
            </a:r>
            <a:endParaRPr lang="en-US" sz="9600" b="1" dirty="0">
              <a:solidFill>
                <a:srgbClr val="002060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61" t="16597" r="12518" b="11393"/>
          <a:stretch/>
        </p:blipFill>
        <p:spPr>
          <a:xfrm>
            <a:off x="7035875" y="4791265"/>
            <a:ext cx="1371283" cy="1344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918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0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1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1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5" grpId="1"/>
      <p:bldP spid="6" grpId="0"/>
      <p:bldP spid="6" grpId="1"/>
      <p:bldP spid="7" grpId="0"/>
      <p:bldP spid="7" grpId="1"/>
      <p:bldP spid="8" grpId="0" animBg="1"/>
      <p:bldP spid="8" grpId="1" animBg="1"/>
      <p:bldP spid="9" grpId="0" animBg="1"/>
      <p:bldP spid="9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</TotalTime>
  <Words>288</Words>
  <Application>Microsoft Office PowerPoint</Application>
  <PresentationFormat>Widescreen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.VnAvant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46</cp:revision>
  <dcterms:created xsi:type="dcterms:W3CDTF">2021-11-27T07:15:05Z</dcterms:created>
  <dcterms:modified xsi:type="dcterms:W3CDTF">2022-01-04T08:57:42Z</dcterms:modified>
</cp:coreProperties>
</file>