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59" r:id="rId4"/>
    <p:sldId id="262" r:id="rId5"/>
    <p:sldId id="263" r:id="rId6"/>
    <p:sldId id="264" r:id="rId7"/>
    <p:sldId id="256" r:id="rId8"/>
    <p:sldId id="260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00FE7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" y="10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05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108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291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922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9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58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6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17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99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23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86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37ED4-4D15-423B-B482-750CD9479E37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34FF9-40AA-4842-9222-37D4771C5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7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7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1"/>
            <a:ext cx="762000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WordArt 6"/>
          <p:cNvSpPr>
            <a:spLocks noChangeArrowheads="1" noChangeShapeType="1" noTextEdit="1"/>
          </p:cNvSpPr>
          <p:nvPr/>
        </p:nvSpPr>
        <p:spPr bwMode="auto">
          <a:xfrm>
            <a:off x="3657600" y="457201"/>
            <a:ext cx="4648200" cy="690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32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ĐỨC GIANG</a:t>
            </a:r>
            <a:endParaRPr lang="en-US" sz="3200" b="1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35"/>
          <p:cNvSpPr>
            <a:spLocks noChangeArrowheads="1" noChangeShapeType="1" noTextEdit="1"/>
          </p:cNvSpPr>
          <p:nvPr/>
        </p:nvSpPr>
        <p:spPr bwMode="auto">
          <a:xfrm>
            <a:off x="1562100" y="2885283"/>
            <a:ext cx="8775700" cy="1589088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2475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luyện chữ cái m, n, l</a:t>
            </a:r>
            <a:endParaRPr lang="en-US" sz="2475" kern="1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206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35"/>
          <p:cNvSpPr txBox="1">
            <a:spLocks noChangeArrowheads="1"/>
          </p:cNvSpPr>
          <p:nvPr/>
        </p:nvSpPr>
        <p:spPr bwMode="auto">
          <a:xfrm>
            <a:off x="5486400" y="4876801"/>
            <a:ext cx="3429000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   : Lương Thị Thu hiền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: Mẫu giáo lớn A2</a:t>
            </a:r>
          </a:p>
        </p:txBody>
      </p:sp>
      <p:sp>
        <p:nvSpPr>
          <p:cNvPr id="9" name="WordArt 33"/>
          <p:cNvSpPr>
            <a:spLocks noChangeArrowheads="1" noChangeShapeType="1" noTextEdit="1"/>
          </p:cNvSpPr>
          <p:nvPr/>
        </p:nvSpPr>
        <p:spPr bwMode="auto">
          <a:xfrm>
            <a:off x="1854200" y="2473327"/>
            <a:ext cx="8483600" cy="1206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89644"/>
              </a:avLst>
            </a:prstTxWarp>
          </a:bodyPr>
          <a:lstStyle/>
          <a:p>
            <a:pPr algn="ctr"/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án: Lĩnh vực phát triển ngôn ngữ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506248"/>
      </p:ext>
    </p:extLst>
  </p:cSld>
  <p:clrMapOvr>
    <a:masterClrMapping/>
  </p:clrMapOvr>
  <p:transition spd="med" advTm="16771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64" y="623933"/>
            <a:ext cx="4336051" cy="187452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42" y="189825"/>
            <a:ext cx="7574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443" y="2591120"/>
            <a:ext cx="5297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Qu¶ thanh long</a:t>
            </a:r>
            <a:endParaRPr lang="en-US" sz="48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4525" y="108671"/>
            <a:ext cx="8399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13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7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5645"/>
            <a:ext cx="635302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8671"/>
            <a:ext cx="578770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69040" y="54888"/>
            <a:ext cx="713722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67169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244562" y="5795645"/>
            <a:ext cx="838200" cy="95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432074" y="4439293"/>
            <a:ext cx="202640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11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73319" y="2209964"/>
            <a:ext cx="8077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smtClean="0">
                <a:solidFill>
                  <a:srgbClr val="FF0000"/>
                </a:solidFill>
                <a:latin typeface=".VnAvant" panose="020B7200000000000000" pitchFamily="34" charset="0"/>
              </a:rPr>
              <a:t>n</a:t>
            </a:r>
            <a:endParaRPr lang="en-US" sz="138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56757" y="5753656"/>
            <a:ext cx="35774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Chïm nho</a:t>
            </a:r>
            <a:endParaRPr lang="en-US" sz="48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29" y="3692399"/>
            <a:ext cx="4130040" cy="19145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03745" y="2660332"/>
            <a:ext cx="29560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Qu¶ mÝt </a:t>
            </a:r>
            <a:endParaRPr lang="en-US" sz="48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33" y="586508"/>
            <a:ext cx="3628529" cy="18478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233391" y="5606925"/>
            <a:ext cx="442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.VnAvant" panose="020B7200000000000000" pitchFamily="34" charset="0"/>
              </a:rPr>
              <a:t>Qu¶ trøng gµ</a:t>
            </a:r>
            <a:endParaRPr lang="en-US" sz="4800" b="1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233" y="3535999"/>
            <a:ext cx="3750839" cy="2070925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3947160" y="1587524"/>
            <a:ext cx="2228396" cy="122792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34840" y="3215640"/>
            <a:ext cx="1289833" cy="60340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13249" y="3251658"/>
            <a:ext cx="2756676" cy="62304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658390" y="3965775"/>
            <a:ext cx="2185343" cy="216351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567384" y="3819043"/>
            <a:ext cx="3214369" cy="212069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6794430" y="3311667"/>
            <a:ext cx="3111721" cy="198186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3168488" y="5367552"/>
            <a:ext cx="2404831" cy="70525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/>
          <p:cNvSpPr/>
          <p:nvPr/>
        </p:nvSpPr>
        <p:spPr>
          <a:xfrm>
            <a:off x="6678025" y="2988567"/>
            <a:ext cx="672807" cy="6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FF00"/>
                </a:solidFill>
                <a:latin typeface=".VnAvant" panose="020B7200000000000000" pitchFamily="34" charset="0"/>
              </a:rPr>
              <a:t>4</a:t>
            </a:r>
            <a:endParaRPr lang="en-US" sz="60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5731299" y="6061716"/>
            <a:ext cx="826180" cy="6575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FF00"/>
                </a:solidFill>
                <a:latin typeface=".VnAvant" panose="020B7200000000000000" pitchFamily="34" charset="0"/>
              </a:rPr>
              <a:t>2</a:t>
            </a:r>
            <a:endParaRPr lang="en-US" sz="6000" b="1">
              <a:solidFill>
                <a:srgbClr val="FFFF00"/>
              </a:solidFill>
              <a:latin typeface=".VnAvant" panose="020B7200000000000000" pitchFamily="34" charset="0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567384" y="982489"/>
            <a:ext cx="672807" cy="67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mtClean="0">
                <a:solidFill>
                  <a:srgbClr val="FFFF00"/>
                </a:solidFill>
              </a:rPr>
              <a:t>1</a:t>
            </a:r>
            <a:endParaRPr lang="en-US" sz="6000" b="1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7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13" grpId="0"/>
      <p:bldP spid="15" grpId="0"/>
      <p:bldP spid="17" grpId="0"/>
      <p:bldP spid="62" grpId="0" animBg="1"/>
      <p:bldP spid="63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0880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25040" y="960120"/>
            <a:ext cx="795528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hẹn gặp lại các bé!</a:t>
            </a:r>
            <a:endParaRPr lang="en-US" altLang="en-US" sz="6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" y="267019"/>
            <a:ext cx="788988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24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"/>
            <a:ext cx="939800" cy="8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135413" y="2171022"/>
            <a:ext cx="759460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Trò </a:t>
            </a: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  </a:t>
            </a:r>
            <a:endParaRPr lang="en-US" alt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nào nhanh hơn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Khi xuất hiện chữ cái khác màu ở các từ các con đọc to chữ cái đó </a:t>
            </a:r>
            <a:endParaRPr lang="en-US" altLang="en-US" sz="6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5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8622" y="3381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403" y="404155"/>
            <a:ext cx="6153454" cy="3893661"/>
          </a:xfrm>
          <a:prstGeom prst="rect">
            <a:avLst/>
          </a:prstGeom>
        </p:spPr>
      </p:pic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3079750" y="4028325"/>
            <a:ext cx="644525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 smtClean="0">
                <a:solidFill>
                  <a:srgbClr val="0000FF"/>
                </a:solidFill>
                <a:latin typeface=".VnAvant" panose="020B7200000000000000" pitchFamily="34" charset="0"/>
              </a:rPr>
              <a:t>Qu¶ </a:t>
            </a:r>
            <a:r>
              <a:rPr lang="en-US" altLang="en-US" sz="11500" b="1" smtClean="0">
                <a:solidFill>
                  <a:srgbClr val="0000FF"/>
                </a:solidFill>
                <a:latin typeface=".VnAvant" panose="020B7200000000000000" pitchFamily="34" charset="0"/>
              </a:rPr>
              <a:t>m¬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62802" y="4028325"/>
            <a:ext cx="139226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11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7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336" y="239078"/>
            <a:ext cx="6583680" cy="4018598"/>
          </a:xfrm>
          <a:prstGeom prst="rect">
            <a:avLst/>
          </a:prstGeom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352112" y="4257676"/>
            <a:ext cx="1220724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9600" b="1" smtClean="0">
                <a:solidFill>
                  <a:srgbClr val="0000FF"/>
                </a:solidFill>
                <a:latin typeface=".VnAvant" panose="020B7200000000000000" pitchFamily="34" charset="0"/>
              </a:rPr>
              <a:t>Qu¶ hång xiªm</a:t>
            </a:r>
            <a:endParaRPr lang="en-US" altLang="en-US" sz="96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72667" y="4257676"/>
            <a:ext cx="162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FF"/>
                </a:solidFill>
                <a:latin typeface=".VnAvant" panose="020B7200000000000000" pitchFamily="34" charset="0"/>
              </a:rPr>
              <a:t>n</a:t>
            </a:r>
            <a:endParaRPr lang="en-US" sz="9600" b="1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391689" y="4257676"/>
            <a:ext cx="16220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smtClean="0">
                <a:solidFill>
                  <a:srgbClr val="FF0000"/>
                </a:solidFill>
                <a:latin typeface=".VnAvant" panose="020B7200000000000000" pitchFamily="34" charset="0"/>
              </a:rPr>
              <a:t>m</a:t>
            </a:r>
            <a:endParaRPr lang="en-US" sz="96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40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824552" y="4099534"/>
            <a:ext cx="1220724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loa kÌn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82667" y="4105250"/>
            <a:ext cx="16220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FF00FF"/>
                </a:solidFill>
                <a:latin typeface=".VnAvant" panose="020B7200000000000000" pitchFamily="34" charset="0"/>
              </a:rPr>
              <a:t>n</a:t>
            </a:r>
            <a:endParaRPr lang="en-US" sz="11500" b="1">
              <a:solidFill>
                <a:srgbClr val="FF00FF"/>
              </a:solidFill>
              <a:latin typeface=".VnAvant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0841" y="4109032"/>
            <a:ext cx="81911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11500" b="1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360" y="376238"/>
            <a:ext cx="7421880" cy="3881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7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3722" y="376238"/>
            <a:ext cx="830567" cy="80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1824552" y="4099534"/>
            <a:ext cx="12207240" cy="186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1500" b="1" smtClean="0">
                <a:solidFill>
                  <a:srgbClr val="0000FF"/>
                </a:solidFill>
                <a:latin typeface=".VnAvant" panose="020B7200000000000000" pitchFamily="34" charset="0"/>
                <a:cs typeface="Times New Roman" panose="02020603050405020304" pitchFamily="18" charset="0"/>
              </a:rPr>
              <a:t>Hoa hång ®á</a:t>
            </a:r>
            <a:endParaRPr lang="en-US" altLang="en-US" sz="11500" b="1">
              <a:solidFill>
                <a:srgbClr val="0000FF"/>
              </a:solidFill>
              <a:latin typeface=".VnAvant" panose="020B72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30907" y="4090009"/>
            <a:ext cx="162202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smtClean="0">
                <a:solidFill>
                  <a:srgbClr val="00FE73"/>
                </a:solidFill>
                <a:latin typeface=".VnAvant" panose="020B7200000000000000" pitchFamily="34" charset="0"/>
              </a:rPr>
              <a:t>n</a:t>
            </a:r>
            <a:endParaRPr lang="en-US" sz="11500" b="1">
              <a:solidFill>
                <a:srgbClr val="00FE73"/>
              </a:solidFill>
              <a:latin typeface=".VnAvant" panose="020B72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8600"/>
            <a:ext cx="7574280" cy="3861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7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"/>
            <a:ext cx="939800" cy="8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004786" y="2464936"/>
            <a:ext cx="7594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Trò </a:t>
            </a: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  </a:t>
            </a:r>
            <a:endParaRPr lang="en-US" alt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</a:t>
            </a:r>
            <a:r>
              <a:rPr lang="en-US" altLang="en-US" sz="4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kỳ diệu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Khi kim chỉ đến chữ cái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</a:t>
            </a: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đọc </a:t>
            </a: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chữ cái đó</a:t>
            </a:r>
            <a:endParaRPr lang="en-US" altLang="en-US" sz="6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17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4"/>
          <p:cNvSpPr>
            <a:spLocks noChangeArrowheads="1"/>
          </p:cNvSpPr>
          <p:nvPr/>
        </p:nvSpPr>
        <p:spPr bwMode="auto">
          <a:xfrm>
            <a:off x="3124200" y="533400"/>
            <a:ext cx="6096000" cy="5943600"/>
          </a:xfrm>
          <a:prstGeom prst="ellipse">
            <a:avLst/>
          </a:prstGeom>
          <a:gradFill rotWithShape="1">
            <a:gsLst>
              <a:gs pos="0">
                <a:srgbClr val="FF99FF"/>
              </a:gs>
              <a:gs pos="100000">
                <a:srgbClr val="FF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1" y="1600201"/>
            <a:ext cx="542925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6027735" y="5476876"/>
            <a:ext cx="255589" cy="10001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D60093"/>
                </a:solidFill>
              </a:rPr>
              <a:t>l</a:t>
            </a:r>
            <a:endParaRPr lang="en-US" sz="3600" kern="10">
              <a:ln w="9525">
                <a:solidFill>
                  <a:srgbClr val="99FF66"/>
                </a:solidFill>
                <a:round/>
                <a:headEnd/>
                <a:tailEnd/>
              </a:ln>
              <a:solidFill>
                <a:srgbClr val="D60093"/>
              </a:solidFill>
            </a:endParaRPr>
          </a:p>
        </p:txBody>
      </p:sp>
      <p:sp>
        <p:nvSpPr>
          <p:cNvPr id="25605" name="WordArt 10"/>
          <p:cNvSpPr>
            <a:spLocks noChangeArrowheads="1" noChangeShapeType="1" noTextEdit="1"/>
          </p:cNvSpPr>
          <p:nvPr/>
        </p:nvSpPr>
        <p:spPr bwMode="auto">
          <a:xfrm>
            <a:off x="3429000" y="2357778"/>
            <a:ext cx="809511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99FF66"/>
                </a:solidFill>
                <a:latin typeface=".VnAvant" panose="020B7200000000000000" pitchFamily="34" charset="0"/>
              </a:rPr>
              <a:t>m</a:t>
            </a:r>
            <a:endParaRPr lang="en-US" sz="3600" b="1" kern="10">
              <a:ln w="9525">
                <a:solidFill>
                  <a:srgbClr val="CC3300"/>
                </a:solidFill>
                <a:round/>
                <a:headEnd/>
                <a:tailEnd/>
              </a:ln>
              <a:solidFill>
                <a:srgbClr val="99FF66"/>
              </a:solidFill>
              <a:latin typeface=".VnAvant" panose="020B7200000000000000" pitchFamily="34" charset="0"/>
            </a:endParaRPr>
          </a:p>
        </p:txBody>
      </p:sp>
      <p:sp>
        <p:nvSpPr>
          <p:cNvPr id="25606" name="WordArt 11"/>
          <p:cNvSpPr>
            <a:spLocks noChangeArrowheads="1" noChangeShapeType="1" noTextEdit="1"/>
          </p:cNvSpPr>
          <p:nvPr/>
        </p:nvSpPr>
        <p:spPr bwMode="auto">
          <a:xfrm>
            <a:off x="8028446" y="4072617"/>
            <a:ext cx="796698" cy="8477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660066"/>
                </a:solidFill>
                <a:latin typeface=".VnAvant" panose="020B7200000000000000" pitchFamily="34" charset="0"/>
              </a:rPr>
              <a:t>m</a:t>
            </a:r>
            <a:endParaRPr lang="en-US" sz="3600" b="1" kern="10">
              <a:ln w="9525">
                <a:solidFill>
                  <a:srgbClr val="99FF66"/>
                </a:solidFill>
                <a:round/>
                <a:headEnd/>
                <a:tailEnd/>
              </a:ln>
              <a:solidFill>
                <a:srgbClr val="660066"/>
              </a:solidFill>
              <a:latin typeface=".VnAvant" panose="020B7200000000000000" pitchFamily="34" charset="0"/>
            </a:endParaRPr>
          </a:p>
        </p:txBody>
      </p:sp>
      <p:sp>
        <p:nvSpPr>
          <p:cNvPr id="25607" name="WordArt 14"/>
          <p:cNvSpPr>
            <a:spLocks noChangeArrowheads="1" noChangeShapeType="1" noTextEdit="1"/>
          </p:cNvSpPr>
          <p:nvPr/>
        </p:nvSpPr>
        <p:spPr bwMode="auto">
          <a:xfrm>
            <a:off x="7346950" y="1175657"/>
            <a:ext cx="768350" cy="9701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.VnAvant" panose="020B7200000000000000" pitchFamily="34" charset="0"/>
              </a:rPr>
              <a:t>n</a:t>
            </a:r>
            <a:endParaRPr lang="en-US" sz="3600" b="1" kern="10">
              <a:ln w="9525">
                <a:solidFill>
                  <a:srgbClr val="99FF66"/>
                </a:solidFill>
                <a:round/>
                <a:headEnd/>
                <a:tailEnd/>
              </a:ln>
              <a:solidFill>
                <a:srgbClr val="CC3300"/>
              </a:solidFill>
              <a:latin typeface=".VnAvant" panose="020B7200000000000000" pitchFamily="34" charset="0"/>
            </a:endParaRPr>
          </a:p>
        </p:txBody>
      </p:sp>
      <p:sp>
        <p:nvSpPr>
          <p:cNvPr id="25608" name="WordArt 15"/>
          <p:cNvSpPr>
            <a:spLocks noChangeArrowheads="1" noChangeShapeType="1" noTextEdit="1"/>
          </p:cNvSpPr>
          <p:nvPr/>
        </p:nvSpPr>
        <p:spPr bwMode="auto">
          <a:xfrm>
            <a:off x="3429000" y="3810000"/>
            <a:ext cx="71755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Avant" panose="020B7200000000000000" pitchFamily="34" charset="0"/>
              </a:rPr>
              <a:t>n</a:t>
            </a:r>
            <a:endParaRPr lang="en-US" sz="3600" b="1" kern="10">
              <a:ln w="9525">
                <a:solidFill>
                  <a:srgbClr val="A50021"/>
                </a:solidFill>
                <a:round/>
                <a:headEnd/>
                <a:tailEnd/>
              </a:ln>
              <a:solidFill>
                <a:srgbClr val="0000FF"/>
              </a:solidFill>
              <a:latin typeface=".VnAvant" panose="020B7200000000000000" pitchFamily="34" charset="0"/>
            </a:endParaRPr>
          </a:p>
        </p:txBody>
      </p:sp>
      <p:sp>
        <p:nvSpPr>
          <p:cNvPr id="25609" name="WordArt 16"/>
          <p:cNvSpPr>
            <a:spLocks noChangeArrowheads="1" noChangeShapeType="1" noTextEdit="1"/>
          </p:cNvSpPr>
          <p:nvPr/>
        </p:nvSpPr>
        <p:spPr bwMode="auto">
          <a:xfrm>
            <a:off x="5813425" y="685800"/>
            <a:ext cx="596901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FF66FF"/>
                </a:solidFill>
                <a:latin typeface=".VnAvant" panose="020B7200000000000000" pitchFamily="34" charset="0"/>
              </a:rPr>
              <a:t>e</a:t>
            </a:r>
          </a:p>
        </p:txBody>
      </p:sp>
      <p:sp>
        <p:nvSpPr>
          <p:cNvPr id="25610" name="WordArt 17"/>
          <p:cNvSpPr>
            <a:spLocks noChangeArrowheads="1" noChangeShapeType="1" noTextEdit="1"/>
          </p:cNvSpPr>
          <p:nvPr/>
        </p:nvSpPr>
        <p:spPr bwMode="auto">
          <a:xfrm>
            <a:off x="4506234" y="1028700"/>
            <a:ext cx="256268" cy="98515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.VnAvant" panose="020B7200000000000000" pitchFamily="34" charset="0"/>
              </a:rPr>
              <a:t>l</a:t>
            </a:r>
            <a:endParaRPr lang="en-US" sz="3600" b="1" kern="10">
              <a:ln w="9525">
                <a:solidFill>
                  <a:srgbClr val="99FF66"/>
                </a:solidFill>
                <a:round/>
                <a:headEnd/>
                <a:tailEnd/>
              </a:ln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5611" name="WordArt 18"/>
          <p:cNvSpPr>
            <a:spLocks noChangeArrowheads="1" noChangeShapeType="1" noTextEdit="1"/>
          </p:cNvSpPr>
          <p:nvPr/>
        </p:nvSpPr>
        <p:spPr bwMode="auto">
          <a:xfrm>
            <a:off x="8275864" y="2460171"/>
            <a:ext cx="735239" cy="10450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A50021"/>
                  </a:solidFill>
                  <a:round/>
                  <a:headEnd/>
                  <a:tailEnd/>
                </a:ln>
                <a:solidFill>
                  <a:srgbClr val="00CCFF"/>
                </a:solidFill>
                <a:latin typeface=".VnAvant" panose="020B7200000000000000" pitchFamily="34" charset="0"/>
              </a:rPr>
              <a:t>b</a:t>
            </a:r>
            <a:endParaRPr lang="en-US" sz="3600" b="1" kern="10">
              <a:ln w="9525">
                <a:solidFill>
                  <a:srgbClr val="A50021"/>
                </a:solidFill>
                <a:round/>
                <a:headEnd/>
                <a:tailEnd/>
              </a:ln>
              <a:solidFill>
                <a:srgbClr val="00CCFF"/>
              </a:solidFill>
              <a:latin typeface=".VnAvant" panose="020B7200000000000000" pitchFamily="34" charset="0"/>
            </a:endParaRPr>
          </a:p>
        </p:txBody>
      </p:sp>
      <p:sp>
        <p:nvSpPr>
          <p:cNvPr id="25612" name="WordArt 19"/>
          <p:cNvSpPr>
            <a:spLocks noChangeArrowheads="1" noChangeShapeType="1" noTextEdit="1"/>
          </p:cNvSpPr>
          <p:nvPr/>
        </p:nvSpPr>
        <p:spPr bwMode="auto">
          <a:xfrm>
            <a:off x="7239000" y="5181600"/>
            <a:ext cx="609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3300"/>
                  </a:solidFill>
                  <a:round/>
                  <a:headEnd/>
                  <a:tailEnd/>
                </a:ln>
                <a:solidFill>
                  <a:srgbClr val="33CC33"/>
                </a:solidFill>
                <a:latin typeface=".VnAvant" panose="020B7200000000000000" pitchFamily="34" charset="0"/>
              </a:rPr>
              <a:t>ª</a:t>
            </a:r>
          </a:p>
        </p:txBody>
      </p:sp>
      <p:sp>
        <p:nvSpPr>
          <p:cNvPr id="25613" name="WordArt 20"/>
          <p:cNvSpPr>
            <a:spLocks noChangeArrowheads="1" noChangeShapeType="1" noTextEdit="1"/>
          </p:cNvSpPr>
          <p:nvPr/>
        </p:nvSpPr>
        <p:spPr bwMode="auto">
          <a:xfrm>
            <a:off x="4238511" y="4944156"/>
            <a:ext cx="705986" cy="9565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solidFill>
                    <a:srgbClr val="99FF66"/>
                  </a:solidFill>
                  <a:round/>
                  <a:headEnd/>
                  <a:tailEnd/>
                </a:ln>
                <a:solidFill>
                  <a:srgbClr val="CC3300"/>
                </a:solidFill>
                <a:latin typeface=".VnAvant" panose="020B7200000000000000" pitchFamily="34" charset="0"/>
              </a:rPr>
              <a:t>d</a:t>
            </a:r>
            <a:endParaRPr lang="en-US" sz="3600" b="1" kern="10">
              <a:ln w="9525">
                <a:solidFill>
                  <a:srgbClr val="99FF66"/>
                </a:solidFill>
                <a:round/>
                <a:headEnd/>
                <a:tailEnd/>
              </a:ln>
              <a:solidFill>
                <a:srgbClr val="CC3300"/>
              </a:solidFill>
              <a:latin typeface=".VnAvant" panose="020B7200000000000000" pitchFamily="34" charset="0"/>
            </a:endParaRPr>
          </a:p>
        </p:txBody>
      </p:sp>
      <p:pic>
        <p:nvPicPr>
          <p:cNvPr id="25614" name="Picture 21" descr="186495bna73841p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3813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5" name="Picture 25" descr="28796xf3z4sbjdh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4663" y="4724400"/>
            <a:ext cx="140493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6" name="Picture 28" descr="BIJEN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3025" y="214313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Picture 29" descr="EENDEN0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5205412"/>
            <a:ext cx="20574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533400"/>
            <a:ext cx="757452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1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">
                                      <p:cBhvr>
                                        <p:cTn id="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">
                                      <p:cBhvr>
                                        <p:cTn id="1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">
                                      <p:cBhvr>
                                        <p:cTn id="14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7280000">
                                      <p:cBhvr>
                                        <p:cTn id="18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8640000">
                                      <p:cBhvr>
                                        <p:cTn id="22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9320000">
                                      <p:cBhvr>
                                        <p:cTn id="26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65100"/>
            <a:ext cx="939800" cy="850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2109470" y="1962016"/>
            <a:ext cx="79730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4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Trò </a:t>
            </a:r>
            <a:r>
              <a:rPr lang="en-US" altLang="en-US" sz="4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  </a:t>
            </a:r>
            <a:endParaRPr lang="en-US" altLang="en-US" sz="44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 nào nhanh tay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chơi: Các con hãy nối các chữ cái m, n, l có trong từ với chữ cái in đậm, sau đó đếm có bao nhiêu chữ m, n, l và điền số vào ô vuông</a:t>
            </a:r>
            <a:endParaRPr lang="en-US" altLang="en-US" sz="6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9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|4.1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197</Words>
  <Application>Microsoft Office PowerPoint</Application>
  <PresentationFormat>Widescreen</PresentationFormat>
  <Paragraphs>46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.VnAvant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Ghostviet</dc:creator>
  <cp:lastModifiedBy>Ghostviet</cp:lastModifiedBy>
  <cp:revision>11</cp:revision>
  <dcterms:created xsi:type="dcterms:W3CDTF">2022-01-05T02:54:19Z</dcterms:created>
  <dcterms:modified xsi:type="dcterms:W3CDTF">2022-01-06T03:24:49Z</dcterms:modified>
</cp:coreProperties>
</file>