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6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9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CAEF"/>
    <a:srgbClr val="FDA9E5"/>
    <a:srgbClr val="00FF00"/>
    <a:srgbClr val="007635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D644-203C-4A9A-BDAD-4F9440E83D72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1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D644-203C-4A9A-BDAD-4F9440E83D72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8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D644-203C-4A9A-BDAD-4F9440E83D72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60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D644-203C-4A9A-BDAD-4F9440E83D72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7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D644-203C-4A9A-BDAD-4F9440E83D72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5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D644-203C-4A9A-BDAD-4F9440E83D72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9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D644-203C-4A9A-BDAD-4F9440E83D72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62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D644-203C-4A9A-BDAD-4F9440E83D72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74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D644-203C-4A9A-BDAD-4F9440E83D72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5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D644-203C-4A9A-BDAD-4F9440E83D72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7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D644-203C-4A9A-BDAD-4F9440E83D72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7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D644-203C-4A9A-BDAD-4F9440E83D72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7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5600"/>
            <a:ext cx="7366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6"/>
          <p:cNvSpPr>
            <a:spLocks noChangeArrowheads="1" noChangeShapeType="1" noTextEdit="1"/>
          </p:cNvSpPr>
          <p:nvPr/>
        </p:nvSpPr>
        <p:spPr bwMode="auto">
          <a:xfrm>
            <a:off x="3505200" y="781052"/>
            <a:ext cx="4648200" cy="690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vi-VN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  <a:endParaRPr lang="en-US" sz="32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35"/>
          <p:cNvSpPr>
            <a:spLocks noChangeArrowheads="1" noChangeShapeType="1" noTextEdit="1"/>
          </p:cNvSpPr>
          <p:nvPr/>
        </p:nvSpPr>
        <p:spPr bwMode="auto">
          <a:xfrm>
            <a:off x="1193800" y="3133728"/>
            <a:ext cx="8737600" cy="854076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2475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Làm quen chữ </a:t>
            </a:r>
            <a:r>
              <a:rPr lang="en-US" sz="2475" kern="1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 m,l,n</a:t>
            </a:r>
            <a:endParaRPr lang="en-US" sz="2475" kern="1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5486400" y="4876801"/>
            <a:ext cx="342900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  : Lương Thị Thu hiền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 Mẫu giáo lớn A2</a:t>
            </a:r>
          </a:p>
        </p:txBody>
      </p:sp>
      <p:sp>
        <p:nvSpPr>
          <p:cNvPr id="9" name="WordArt 33"/>
          <p:cNvSpPr>
            <a:spLocks noChangeArrowheads="1" noChangeShapeType="1" noTextEdit="1"/>
          </p:cNvSpPr>
          <p:nvPr/>
        </p:nvSpPr>
        <p:spPr bwMode="auto">
          <a:xfrm>
            <a:off x="1841500" y="2120900"/>
            <a:ext cx="7683500" cy="109061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89644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án: Lĩnh vực phát triển ngôn ngữ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7118974"/>
      </p:ext>
    </p:extLst>
  </p:cSld>
  <p:clrMapOvr>
    <a:masterClrMapping/>
  </p:clrMapOvr>
  <p:transition spd="med" advTm="1677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owchart: Punched Tape 7"/>
          <p:cNvSpPr/>
          <p:nvPr/>
        </p:nvSpPr>
        <p:spPr>
          <a:xfrm>
            <a:off x="3604418" y="376238"/>
            <a:ext cx="3544887" cy="533400"/>
          </a:xfrm>
          <a:prstGeom prst="flowChartPunchedTap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 kiểu </a:t>
            </a: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3200" b="1" smtClean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</a:t>
            </a:r>
            <a:endParaRPr lang="en-US" sz="3200" b="1">
              <a:solidFill>
                <a:srgbClr val="0000FF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016082" y="657861"/>
            <a:ext cx="273764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400" i="1">
                <a:solidFill>
                  <a:srgbClr val="FF0066"/>
                </a:solidFill>
                <a:latin typeface=".VnMonotype corsiva" panose="020B7200000000000000" pitchFamily="34" charset="0"/>
                <a:cs typeface="Arial" panose="020B0604020202020204" pitchFamily="34" charset="0"/>
              </a:rPr>
              <a:t>n</a:t>
            </a:r>
            <a:endParaRPr lang="vi-VN" altLang="en-US" sz="34400" i="1">
              <a:solidFill>
                <a:srgbClr val="FF0066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5049044" y="373539"/>
            <a:ext cx="28194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0" b="1">
                <a:solidFill>
                  <a:srgbClr val="0000CC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304923" y="376238"/>
            <a:ext cx="32004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0" b="1">
                <a:solidFill>
                  <a:srgbClr val="CC3300"/>
                </a:solidFill>
                <a:latin typeface=".VnAvant" panose="020B7200000000000000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2826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8371" grpId="0"/>
      <p:bldP spid="583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180" y="236539"/>
            <a:ext cx="78898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7696200" y="2209801"/>
            <a:ext cx="914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8000" b="1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6858000" y="2044810"/>
            <a:ext cx="390144" cy="19937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636010" y="1252647"/>
            <a:ext cx="707390" cy="3548269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6500876" y="1252646"/>
            <a:ext cx="747268" cy="3548269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" name="Flowchart: Punched Tape 2"/>
          <p:cNvSpPr/>
          <p:nvPr/>
        </p:nvSpPr>
        <p:spPr>
          <a:xfrm>
            <a:off x="3505200" y="236539"/>
            <a:ext cx="5105400" cy="606424"/>
          </a:xfrm>
          <a:prstGeom prst="flowChartPunchedTape">
            <a:avLst/>
          </a:prstGeom>
          <a:solidFill>
            <a:srgbClr val="FECA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3835400" y="295123"/>
            <a:ext cx="6045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 nhau của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altLang="en-US" sz="2800" b="1" smtClean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l,n</a:t>
            </a:r>
            <a:endParaRPr lang="en-US" altLang="en-US" sz="2800" b="1">
              <a:solidFill>
                <a:srgbClr val="0000FF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7495848"/>
      </p:ext>
    </p:extLst>
  </p:cSld>
  <p:clrMapOvr>
    <a:masterClrMapping/>
  </p:clrMapOvr>
  <p:transition spd="slow" advTm="280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535" y="484724"/>
            <a:ext cx="78898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7696200" y="2209801"/>
            <a:ext cx="914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8000" b="1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6858000" y="2044810"/>
            <a:ext cx="390144" cy="19937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276600" y="1252646"/>
            <a:ext cx="707390" cy="3548269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6261354" y="1252645"/>
            <a:ext cx="747268" cy="3548269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622" y="1073071"/>
            <a:ext cx="2034885" cy="390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lowchart: Punched Tape 9"/>
          <p:cNvSpPr/>
          <p:nvPr/>
        </p:nvSpPr>
        <p:spPr>
          <a:xfrm>
            <a:off x="1798321" y="236539"/>
            <a:ext cx="8971214" cy="606424"/>
          </a:xfrm>
          <a:prstGeom prst="flowChartPunchedTape">
            <a:avLst/>
          </a:prstGeom>
          <a:solidFill>
            <a:srgbClr val="FECA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1992408" y="305556"/>
            <a:ext cx="91845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nhau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altLang="en-US" sz="2800" b="1" smtClean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l,n: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cấu tạo và cách phát âm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4663761"/>
      </p:ext>
    </p:extLst>
  </p:cSld>
  <p:clrMapOvr>
    <a:masterClrMapping/>
  </p:clrMapOvr>
  <p:transition spd="slow" advTm="280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890204" y="3924300"/>
            <a:ext cx="7508872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500" b="1" smtClean="0">
                <a:solidFill>
                  <a:srgbClr val="0000FF"/>
                </a:solidFill>
                <a:latin typeface=".VnAvant" panose="020B7200000000000000" pitchFamily="34" charset="0"/>
              </a:rPr>
              <a:t>Qu¶ mËn</a:t>
            </a:r>
            <a:endParaRPr lang="en-US" altLang="en-US" sz="11500" b="1">
              <a:solidFill>
                <a:srgbClr val="0000FF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0" y="269558"/>
            <a:ext cx="6979920" cy="35480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05071" y="3924300"/>
            <a:ext cx="114141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smtClean="0">
                <a:solidFill>
                  <a:srgbClr val="00B050"/>
                </a:solidFill>
                <a:latin typeface=".VnAvant" panose="020B7200000000000000" pitchFamily="34" charset="0"/>
              </a:rPr>
              <a:t>a</a:t>
            </a:r>
            <a:endParaRPr lang="en-US" sz="11500" b="1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08610" y="3924300"/>
            <a:ext cx="114141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smtClean="0">
                <a:solidFill>
                  <a:srgbClr val="FF00FF"/>
                </a:solidFill>
                <a:latin typeface=".VnAvant" panose="020B7200000000000000" pitchFamily="34" charset="0"/>
              </a:rPr>
              <a:t>u</a:t>
            </a:r>
            <a:endParaRPr lang="en-US" sz="11500" b="1">
              <a:solidFill>
                <a:srgbClr val="FF00FF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11835" y="3924300"/>
            <a:ext cx="112188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FF00FF"/>
                </a:solidFill>
                <a:latin typeface=".VnAvant" panose="020B7200000000000000" pitchFamily="34" charset="0"/>
              </a:rPr>
              <a:t>©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8016" y="3924300"/>
            <a:ext cx="16220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smtClean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endParaRPr lang="en-US" sz="115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86801" y="3924300"/>
            <a:ext cx="12080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smtClean="0">
                <a:solidFill>
                  <a:srgbClr val="00FF00"/>
                </a:solidFill>
                <a:latin typeface=".VnAvant" panose="020B7200000000000000" pitchFamily="34" charset="0"/>
              </a:rPr>
              <a:t>n</a:t>
            </a:r>
            <a:endParaRPr lang="en-US" sz="11500" b="1">
              <a:solidFill>
                <a:srgbClr val="00FF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3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2" grpId="0"/>
      <p:bldP spid="12" grpId="1"/>
      <p:bldP spid="13" grpId="0"/>
      <p:bldP spid="13" grpId="1"/>
      <p:bldP spid="14" grpId="0"/>
      <p:bldP spid="14" grpId="1"/>
      <p:bldP spid="9" grpId="0"/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6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Punched Tape 5"/>
          <p:cNvSpPr/>
          <p:nvPr/>
        </p:nvSpPr>
        <p:spPr>
          <a:xfrm>
            <a:off x="4236720" y="371476"/>
            <a:ext cx="3208338" cy="533400"/>
          </a:xfrm>
          <a:prstGeom prst="flowChartPunchedTap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</a:t>
            </a: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3200" b="1" smtClean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</a:t>
            </a:r>
            <a:endParaRPr lang="en-US" sz="3200" b="1">
              <a:solidFill>
                <a:srgbClr val="0000FF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2018" y="-685800"/>
            <a:ext cx="6128221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b="1" smtClean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endParaRPr lang="en-US" sz="413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54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55"/>
            <a:ext cx="12192000" cy="688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owchart: Punched Tape 6"/>
          <p:cNvSpPr/>
          <p:nvPr/>
        </p:nvSpPr>
        <p:spPr>
          <a:xfrm>
            <a:off x="3704431" y="330359"/>
            <a:ext cx="3488849" cy="533400"/>
          </a:xfrm>
          <a:prstGeom prst="flowChartPunchedTap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</a:t>
            </a: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3200" smtClean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</a:t>
            </a:r>
            <a:endParaRPr lang="en-US" sz="3200">
              <a:solidFill>
                <a:srgbClr val="0000FF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695" y="1372701"/>
            <a:ext cx="2168640" cy="362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060" y="1386582"/>
            <a:ext cx="1966770" cy="362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088115" y="1547704"/>
            <a:ext cx="822150" cy="3304876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23128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owchart: Punched Tape 7"/>
          <p:cNvSpPr/>
          <p:nvPr/>
        </p:nvSpPr>
        <p:spPr>
          <a:xfrm>
            <a:off x="3604418" y="376238"/>
            <a:ext cx="3544887" cy="533400"/>
          </a:xfrm>
          <a:prstGeom prst="flowChartPunchedTap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 kiểu </a:t>
            </a: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3200" smtClean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</a:t>
            </a:r>
            <a:endParaRPr lang="en-US" sz="3200" b="1">
              <a:solidFill>
                <a:srgbClr val="0000FF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611611" y="1463040"/>
            <a:ext cx="2895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3900" b="1">
                <a:solidFill>
                  <a:srgbClr val="CC33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979651" y="1463040"/>
            <a:ext cx="3124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39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m</a:t>
            </a:r>
            <a:endParaRPr lang="vi-VN" altLang="en-US" sz="23900" b="1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305800" y="1055052"/>
            <a:ext cx="26670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0" i="1">
                <a:solidFill>
                  <a:srgbClr val="009900"/>
                </a:solidFill>
                <a:latin typeface=".VnMonotype corsiva" panose="020B7200000000000000" pitchFamily="34" charset="0"/>
                <a:cs typeface="Arial" panose="020B0604020202020204" pitchFamily="34" charset="0"/>
              </a:rPr>
              <a:t>m</a:t>
            </a:r>
            <a:endParaRPr lang="vi-VN" altLang="en-US" sz="30000" i="1">
              <a:solidFill>
                <a:srgbClr val="009900"/>
              </a:solidFill>
              <a:latin typeface=".VnMonotype corsiva" panose="020B72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06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712" y="400678"/>
            <a:ext cx="78898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7696200" y="2209801"/>
            <a:ext cx="914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8000" b="1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6858000" y="2044810"/>
            <a:ext cx="390144" cy="19937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02" y="1225460"/>
            <a:ext cx="1966770" cy="362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595878" y="1547704"/>
            <a:ext cx="822150" cy="3304876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Flowchart: Punched Tape 10"/>
          <p:cNvSpPr/>
          <p:nvPr/>
        </p:nvSpPr>
        <p:spPr>
          <a:xfrm>
            <a:off x="3168650" y="195098"/>
            <a:ext cx="5105400" cy="606424"/>
          </a:xfrm>
          <a:prstGeom prst="flowChartPunchedTape">
            <a:avLst/>
          </a:prstGeom>
          <a:solidFill>
            <a:srgbClr val="FECA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3168650" y="238126"/>
            <a:ext cx="6045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 nhau của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altLang="en-US" sz="2800" b="1" smtClean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m,n</a:t>
            </a:r>
            <a:endParaRPr lang="en-US" altLang="en-US" sz="2800" b="1">
              <a:solidFill>
                <a:srgbClr val="0000FF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7528053"/>
      </p:ext>
    </p:extLst>
  </p:cSld>
  <p:clrMapOvr>
    <a:masterClrMapping/>
  </p:clrMapOvr>
  <p:transition spd="slow" advTm="280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71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535" y="484724"/>
            <a:ext cx="78898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7696200" y="2209801"/>
            <a:ext cx="914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8000" b="1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6858000" y="2044810"/>
            <a:ext cx="390144" cy="19937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1556896" y="1447752"/>
            <a:ext cx="747268" cy="3548269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157" y="1268178"/>
            <a:ext cx="1855643" cy="390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lowchart: Punched Tape 11"/>
          <p:cNvSpPr/>
          <p:nvPr/>
        </p:nvSpPr>
        <p:spPr>
          <a:xfrm>
            <a:off x="3543300" y="221860"/>
            <a:ext cx="5105400" cy="606424"/>
          </a:xfrm>
          <a:prstGeom prst="flowChartPunchedTape">
            <a:avLst/>
          </a:prstGeom>
          <a:solidFill>
            <a:srgbClr val="FECA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3649980" y="223114"/>
            <a:ext cx="48920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nhau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altLang="en-US" sz="2800" b="1" smtClean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m,</a:t>
            </a:r>
            <a:r>
              <a:rPr lang="en-US" altLang="en-US" sz="2800" b="1" smtClean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394" y="1272530"/>
            <a:ext cx="2168640" cy="362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759" y="1286411"/>
            <a:ext cx="1966770" cy="362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5651814" y="1447533"/>
            <a:ext cx="822150" cy="3304876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3471485"/>
      </p:ext>
    </p:extLst>
  </p:cSld>
  <p:clrMapOvr>
    <a:masterClrMapping/>
  </p:clrMapOvr>
  <p:transition spd="slow" advTm="280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921" y="405606"/>
            <a:ext cx="78898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2971800" y="273050"/>
            <a:ext cx="6019800" cy="533400"/>
          </a:xfrm>
          <a:prstGeom prst="flowChartPunchedTap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nhìn thấy chữ p,q ở đâu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0" y="1272937"/>
            <a:ext cx="3124200" cy="4312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1426290"/>
            <a:ext cx="4410234" cy="4265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8474247"/>
      </p:ext>
    </p:extLst>
  </p:cSld>
  <p:clrMapOvr>
    <a:masterClrMapping/>
  </p:clrMapOvr>
  <p:transition spd="slow" advTm="139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682" y="-25400"/>
            <a:ext cx="12279682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09" y="201613"/>
            <a:ext cx="723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05100" y="1795464"/>
            <a:ext cx="6553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1.Kiến thức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Trẻ nhận biết và phát âm đúng chữ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m,n,l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các nét để cấu tạo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m,n,l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chơi trò chơi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28900" y="3290321"/>
            <a:ext cx="65532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2.Kỹ năng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Trẻ phát âm chính xác mạch lạc  các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m,n,l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-Trẻ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biệt được sự giống và khác nhau của chữ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n,l và chữ  m,n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 khả năng ghi nhớ quan sát có chủ định cho trẻ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Ngôn ngữ phát triển vốn từ qua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chơi, sửa ngọng cho trẻ qua cách phát âm chữ n,l</a:t>
            </a:r>
            <a:endParaRPr lang="en-US" alt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28900" y="5671010"/>
            <a:ext cx="655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3.Thái độ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Trẻ hào hứng tham gia bài học.</a:t>
            </a:r>
          </a:p>
        </p:txBody>
      </p:sp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3581400" y="811213"/>
            <a:ext cx="4572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4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yêu cầu</a:t>
            </a:r>
          </a:p>
          <a:p>
            <a:pPr algn="ctr" eaLnBrk="1" hangingPunct="1"/>
            <a:endParaRPr lang="en-US" altLang="en-US" sz="1000" u="sng">
              <a:solidFill>
                <a:srgbClr val="FF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7218144"/>
      </p:ext>
    </p:extLst>
  </p:cSld>
  <p:clrMapOvr>
    <a:masterClrMapping/>
  </p:clrMapOvr>
  <p:transition spd="slow" advTm="119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386" y="236539"/>
            <a:ext cx="78898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612" y="1324928"/>
            <a:ext cx="2902268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40" y="1324928"/>
            <a:ext cx="3383280" cy="4268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960" y="1038226"/>
            <a:ext cx="3154680" cy="51187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5924203"/>
      </p:ext>
    </p:extLst>
  </p:cSld>
  <p:clrMapOvr>
    <a:masterClrMapping/>
  </p:clrMapOvr>
  <p:transition spd="slow" advTm="166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0880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25040" y="960120"/>
            <a:ext cx="795528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hẹn gặp lại các bé!</a:t>
            </a:r>
            <a:endParaRPr lang="en-US" altLang="en-US" sz="6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" y="267019"/>
            <a:ext cx="78898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22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265817"/>
            <a:ext cx="6400800" cy="3683000"/>
          </a:xfrm>
          <a:prstGeom prst="rect">
            <a:avLst/>
          </a:prstGeom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244850" y="3924300"/>
            <a:ext cx="5911850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500" b="1" smtClean="0">
                <a:solidFill>
                  <a:srgbClr val="0000FF"/>
                </a:solidFill>
                <a:latin typeface=".VnAvant" panose="020B7200000000000000" pitchFamily="34" charset="0"/>
              </a:rPr>
              <a:t>Qu¶ lª</a:t>
            </a:r>
            <a:endParaRPr lang="en-US" altLang="en-US" sz="11500" b="1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48129" y="3370878"/>
            <a:ext cx="685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endParaRPr lang="en-US" sz="166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44319" y="3916362"/>
            <a:ext cx="114141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smtClean="0">
                <a:solidFill>
                  <a:srgbClr val="00B050"/>
                </a:solidFill>
                <a:latin typeface=".VnAvant" panose="020B7200000000000000" pitchFamily="34" charset="0"/>
              </a:rPr>
              <a:t>a</a:t>
            </a:r>
            <a:endParaRPr lang="en-US" sz="11500" b="1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74370" y="3932238"/>
            <a:ext cx="114141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smtClean="0">
                <a:solidFill>
                  <a:srgbClr val="FF00FF"/>
                </a:solidFill>
                <a:latin typeface=".VnAvant" panose="020B7200000000000000" pitchFamily="34" charset="0"/>
              </a:rPr>
              <a:t>u</a:t>
            </a:r>
            <a:endParaRPr lang="en-US" sz="11500" b="1">
              <a:solidFill>
                <a:srgbClr val="FF00FF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62789" y="3916362"/>
            <a:ext cx="114141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FF00FF"/>
                </a:solidFill>
                <a:latin typeface=".VnAvant" panose="020B7200000000000000" pitchFamily="34" charset="0"/>
              </a:rPr>
              <a:t>ª</a:t>
            </a:r>
          </a:p>
        </p:txBody>
      </p:sp>
    </p:spTree>
    <p:extLst>
      <p:ext uri="{BB962C8B-B14F-4D97-AF65-F5344CB8AC3E}">
        <p14:creationId xmlns:p14="http://schemas.microsoft.com/office/powerpoint/2010/main" val="136352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4" grpId="0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308600" y="1177925"/>
            <a:ext cx="609600" cy="4038600"/>
          </a:xfrm>
          <a:prstGeom prst="rect">
            <a:avLst/>
          </a:prstGeom>
          <a:solidFill>
            <a:srgbClr val="00FF00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Flowchart: Punched Tape 4"/>
          <p:cNvSpPr/>
          <p:nvPr/>
        </p:nvSpPr>
        <p:spPr>
          <a:xfrm>
            <a:off x="3911600" y="322263"/>
            <a:ext cx="3403600" cy="533400"/>
          </a:xfrm>
          <a:prstGeom prst="flowChartPunchedTap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</a:t>
            </a: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3200" smtClean="0">
                <a:solidFill>
                  <a:srgbClr val="0000FF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l</a:t>
            </a:r>
            <a:endParaRPr lang="en-US" sz="3200">
              <a:solidFill>
                <a:srgbClr val="0000FF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8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  <p:bldP spid="4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308600" y="1177924"/>
            <a:ext cx="787400" cy="441515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Flowchart: Punched Tape 6"/>
          <p:cNvSpPr/>
          <p:nvPr/>
        </p:nvSpPr>
        <p:spPr>
          <a:xfrm>
            <a:off x="3704431" y="330359"/>
            <a:ext cx="3488849" cy="533400"/>
          </a:xfrm>
          <a:prstGeom prst="flowChartPunchedTap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</a:t>
            </a: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3200" smtClean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</a:t>
            </a:r>
            <a:endParaRPr lang="en-US" sz="3200">
              <a:solidFill>
                <a:srgbClr val="0000FF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03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Punched Tape 5"/>
          <p:cNvSpPr/>
          <p:nvPr/>
        </p:nvSpPr>
        <p:spPr>
          <a:xfrm>
            <a:off x="3604418" y="376238"/>
            <a:ext cx="3544887" cy="533400"/>
          </a:xfrm>
          <a:prstGeom prst="flowChartPunchedTap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 kiểu </a:t>
            </a: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3200" smtClean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</a:t>
            </a:r>
            <a:endParaRPr lang="en-US" sz="3200">
              <a:solidFill>
                <a:srgbClr val="0000FF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50244" y="887740"/>
            <a:ext cx="3048000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800" b="1">
                <a:solidFill>
                  <a:srgbClr val="0000CC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24051" y="517526"/>
            <a:ext cx="198120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0" b="1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l</a:t>
            </a:r>
            <a:endParaRPr lang="vi-VN" altLang="en-US" sz="400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1" descr="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52" y="1905000"/>
            <a:ext cx="11779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ADD32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94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118401" y="3924300"/>
            <a:ext cx="5955198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500" b="1" smtClean="0">
                <a:solidFill>
                  <a:srgbClr val="0000FF"/>
                </a:solidFill>
                <a:latin typeface=".VnAvant" panose="020B7200000000000000" pitchFamily="34" charset="0"/>
              </a:rPr>
              <a:t>Qu¶ na</a:t>
            </a:r>
            <a:endParaRPr lang="en-US" altLang="en-US" sz="11500" b="1">
              <a:solidFill>
                <a:srgbClr val="0000FF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3269" y="3924300"/>
            <a:ext cx="9052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smtClean="0">
                <a:solidFill>
                  <a:srgbClr val="00FF00"/>
                </a:solidFill>
                <a:latin typeface=".VnAvant" panose="020B7200000000000000" pitchFamily="34" charset="0"/>
              </a:rPr>
              <a:t>a</a:t>
            </a:r>
            <a:endParaRPr lang="en-US" sz="11500" b="1">
              <a:solidFill>
                <a:srgbClr val="00FF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6808" y="3924300"/>
            <a:ext cx="9052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smtClean="0">
                <a:solidFill>
                  <a:srgbClr val="FF00FF"/>
                </a:solidFill>
                <a:latin typeface=".VnAvant" panose="020B7200000000000000" pitchFamily="34" charset="0"/>
              </a:rPr>
              <a:t>u</a:t>
            </a:r>
            <a:endParaRPr lang="en-US" sz="11500" b="1">
              <a:solidFill>
                <a:srgbClr val="FF00FF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70694" y="3931920"/>
            <a:ext cx="88975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smtClean="0">
                <a:solidFill>
                  <a:srgbClr val="00FF00"/>
                </a:solidFill>
                <a:latin typeface=".VnAvant" panose="020B7200000000000000" pitchFamily="34" charset="0"/>
              </a:rPr>
              <a:t>a</a:t>
            </a:r>
            <a:endParaRPr lang="en-US" sz="11500" b="1">
              <a:solidFill>
                <a:srgbClr val="00FF00"/>
              </a:solidFill>
              <a:latin typeface=".VnAvant" panose="020B7200000000000000" pitchFamily="34" charset="0"/>
            </a:endParaRPr>
          </a:p>
        </p:txBody>
      </p:sp>
      <p:pic>
        <p:nvPicPr>
          <p:cNvPr id="9" name="Picture 4" descr="tải xuống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401" y="331787"/>
            <a:ext cx="5955198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90092" y="3924300"/>
            <a:ext cx="88975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en-US" sz="115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10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2" grpId="0"/>
      <p:bldP spid="12" grpId="1"/>
      <p:bldP spid="13" grpId="0"/>
      <p:bldP spid="13" grpId="1"/>
      <p:bldP spid="14" grpId="0"/>
      <p:bldP spid="14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6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Punched Tape 5"/>
          <p:cNvSpPr/>
          <p:nvPr/>
        </p:nvSpPr>
        <p:spPr>
          <a:xfrm>
            <a:off x="4236720" y="371476"/>
            <a:ext cx="3208338" cy="533400"/>
          </a:xfrm>
          <a:prstGeom prst="flowChartPunchedTap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</a:t>
            </a: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3200" smtClean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</a:t>
            </a:r>
            <a:endParaRPr lang="en-US" sz="3200">
              <a:solidFill>
                <a:srgbClr val="0000FF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4780" y="-1112520"/>
            <a:ext cx="391286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600" b="1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en-US" sz="496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43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55"/>
            <a:ext cx="12192000" cy="688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owchart: Punched Tape 6"/>
          <p:cNvSpPr/>
          <p:nvPr/>
        </p:nvSpPr>
        <p:spPr>
          <a:xfrm>
            <a:off x="3704431" y="330359"/>
            <a:ext cx="3488849" cy="533400"/>
          </a:xfrm>
          <a:prstGeom prst="flowChartPunchedTap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</a:t>
            </a: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3200" smtClean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</a:t>
            </a:r>
            <a:endParaRPr lang="en-US" sz="3200">
              <a:solidFill>
                <a:srgbClr val="0000FF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16680" y="1533823"/>
            <a:ext cx="822150" cy="3304876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30" y="1372701"/>
            <a:ext cx="1990320" cy="362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95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4.1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9.7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9.7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9.7|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9.7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3|3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271</Words>
  <Application>Microsoft Office PowerPoint</Application>
  <PresentationFormat>Widescreen</PresentationFormat>
  <Paragraphs>59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.VnAvant</vt:lpstr>
      <vt:lpstr>.VnMonotype corsiva</vt:lpstr>
      <vt:lpstr>.VnTime</vt:lpstr>
      <vt:lpstr>Arial</vt:lpstr>
      <vt:lpstr>Calibri</vt:lpstr>
      <vt:lpstr>Calibri Light</vt:lpstr>
      <vt:lpstr>Segoe UI Symbol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Ghostviet</dc:creator>
  <cp:lastModifiedBy>Ghostviet</cp:lastModifiedBy>
  <cp:revision>16</cp:revision>
  <dcterms:created xsi:type="dcterms:W3CDTF">2022-01-04T02:16:17Z</dcterms:created>
  <dcterms:modified xsi:type="dcterms:W3CDTF">2022-01-05T02:49:18Z</dcterms:modified>
</cp:coreProperties>
</file>