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ejaVu Serif" charset="1" panose="02060603050605020204"/>
      <p:regular r:id="rId10"/>
    </p:embeddedFont>
    <p:embeddedFont>
      <p:font typeface="DejaVu Serif Bold" charset="1" panose="02060803050605020204"/>
      <p:regular r:id="rId11"/>
    </p:embeddedFont>
    <p:embeddedFont>
      <p:font typeface="DejaVu Serif Italics" charset="1" panose="020606030503050B0204"/>
      <p:regular r:id="rId12"/>
    </p:embeddedFont>
    <p:embeddedFont>
      <p:font typeface="DejaVu Serif Bold Italics" charset="1" panose="020608030503050B0204"/>
      <p:regular r:id="rId13"/>
    </p:embeddedFont>
    <p:embeddedFont>
      <p:font typeface="Noto Sans" charset="1" panose="020B0502040504020204"/>
      <p:regular r:id="rId14"/>
    </p:embeddedFont>
    <p:embeddedFont>
      <p:font typeface="Noto Sans Bold" charset="1" panose="020B0802040504020204"/>
      <p:regular r:id="rId15"/>
    </p:embeddedFont>
    <p:embeddedFont>
      <p:font typeface="Noto Sans Italics" charset="1" panose="020B0502040504090204"/>
      <p:regular r:id="rId16"/>
    </p:embeddedFont>
    <p:embeddedFont>
      <p:font typeface="Noto Sans Bold Italics" charset="1" panose="020B0802040504090204"/>
      <p:regular r:id="rId17"/>
    </p:embeddedFont>
    <p:embeddedFont>
      <p:font typeface="Hit and Run" charset="1" panose="00000500000000000000"/>
      <p:regular r:id="rId18"/>
    </p:embeddedFont>
    <p:embeddedFont>
      <p:font typeface="Noto Serif Display Black" charset="1" panose="02020A02080505020204"/>
      <p:regular r:id="rId19"/>
    </p:embeddedFont>
    <p:embeddedFont>
      <p:font typeface="Noto Serif Display Black Italics" charset="1" panose="02020A0208050509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28" Target="slides/slide8.xml" Type="http://schemas.openxmlformats.org/officeDocument/2006/relationships/slide"/><Relationship Id="rId29" Target="slides/slide9.xml" Type="http://schemas.openxmlformats.org/officeDocument/2006/relationships/slide"/><Relationship Id="rId3" Target="viewProps.xml" Type="http://schemas.openxmlformats.org/officeDocument/2006/relationships/viewProps"/><Relationship Id="rId30" Target="slides/slide10.xml" Type="http://schemas.openxmlformats.org/officeDocument/2006/relationships/slide"/><Relationship Id="rId31" Target="slides/slide11.xml" Type="http://schemas.openxmlformats.org/officeDocument/2006/relationships/slide"/><Relationship Id="rId32" Target="slides/slide12.xml" Type="http://schemas.openxmlformats.org/officeDocument/2006/relationships/slide"/><Relationship Id="rId33" Target="slides/slide13.xml" Type="http://schemas.openxmlformats.org/officeDocument/2006/relationships/slide"/><Relationship Id="rId34" Target="slides/slide14.xml" Type="http://schemas.openxmlformats.org/officeDocument/2006/relationships/slide"/><Relationship Id="rId35" Target="slides/slide15.xml" Type="http://schemas.openxmlformats.org/officeDocument/2006/relationships/slide"/><Relationship Id="rId36" Target="slides/slide16.xml" Type="http://schemas.openxmlformats.org/officeDocument/2006/relationships/slide"/><Relationship Id="rId37" Target="slides/slide17.xml" Type="http://schemas.openxmlformats.org/officeDocument/2006/relationships/slide"/><Relationship Id="rId38" Target="slides/slide18.xml" Type="http://schemas.openxmlformats.org/officeDocument/2006/relationships/slide"/><Relationship Id="rId39" Target="slides/slide19.xml" Type="http://schemas.openxmlformats.org/officeDocument/2006/relationships/slide"/><Relationship Id="rId4" Target="theme/theme1.xml" Type="http://schemas.openxmlformats.org/officeDocument/2006/relationships/theme"/><Relationship Id="rId40" Target="slides/slide2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11" Target="../media/image16.png" Type="http://schemas.openxmlformats.org/officeDocument/2006/relationships/image"/><Relationship Id="rId12" Target="../media/image17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jpeg" Type="http://schemas.openxmlformats.org/officeDocument/2006/relationships/image"/><Relationship Id="rId11" Target="../media/image21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jpeg" Type="http://schemas.openxmlformats.org/officeDocument/2006/relationships/image"/><Relationship Id="rId11" Target="../media/image21.jpe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jpeg" Type="http://schemas.openxmlformats.org/officeDocument/2006/relationships/image"/><Relationship Id="rId11" Target="../media/image21.jpe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jpeg" Type="http://schemas.openxmlformats.org/officeDocument/2006/relationships/image"/><Relationship Id="rId11" Target="../media/image21.jpe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jpeg" Type="http://schemas.openxmlformats.org/officeDocument/2006/relationships/image"/><Relationship Id="rId11" Target="../media/image21.jpe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ED46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10427" y="994321"/>
            <a:ext cx="6488173" cy="1037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62"/>
              </a:lnSpc>
            </a:pPr>
            <a:r>
              <a:rPr lang="en-US" spc="-80" sz="8065">
                <a:solidFill>
                  <a:srgbClr val="EBCC14"/>
                </a:solidFill>
                <a:latin typeface="Noto Sans Bold"/>
              </a:rPr>
              <a:t>TRÒCHƠI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15998" y="-1020041"/>
            <a:ext cx="6316469" cy="6102997"/>
            <a:chOff x="0" y="0"/>
            <a:chExt cx="8421958" cy="8137330"/>
          </a:xfrm>
        </p:grpSpPr>
      </p:grpSp>
      <p:grpSp>
        <p:nvGrpSpPr>
          <p:cNvPr name="Group 4" id="4"/>
          <p:cNvGrpSpPr/>
          <p:nvPr/>
        </p:nvGrpSpPr>
        <p:grpSpPr>
          <a:xfrm rot="0">
            <a:off x="11798600" y="-1172441"/>
            <a:ext cx="6737677" cy="6892337"/>
            <a:chOff x="0" y="0"/>
            <a:chExt cx="8983569" cy="9189783"/>
          </a:xfrm>
        </p:grpSpPr>
      </p:grpSp>
      <p:grpSp>
        <p:nvGrpSpPr>
          <p:cNvPr name="Group 5" id="5"/>
          <p:cNvGrpSpPr/>
          <p:nvPr/>
        </p:nvGrpSpPr>
        <p:grpSpPr>
          <a:xfrm rot="0">
            <a:off x="1597785" y="3685809"/>
            <a:ext cx="13750960" cy="5272476"/>
            <a:chOff x="0" y="0"/>
            <a:chExt cx="18334614" cy="702996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3703872"/>
              <a:ext cx="18334614" cy="3326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172"/>
                </a:lnSpc>
                <a:spcBef>
                  <a:spcPct val="0"/>
                </a:spcBef>
              </a:pPr>
              <a:r>
                <a:rPr lang="en-US" sz="19080">
                  <a:solidFill>
                    <a:srgbClr val="FF66C4"/>
                  </a:solidFill>
                  <a:latin typeface="Hit and Run"/>
                </a:rPr>
                <a:t>MAY MẮN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42925"/>
              <a:ext cx="18334614" cy="3326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172"/>
                </a:lnSpc>
                <a:spcBef>
                  <a:spcPct val="0"/>
                </a:spcBef>
              </a:pPr>
              <a:r>
                <a:rPr lang="en-US" sz="19080">
                  <a:solidFill>
                    <a:srgbClr val="B2EDEF"/>
                  </a:solidFill>
                  <a:latin typeface="Hit and Run"/>
                </a:rPr>
                <a:t>LÌ XÌ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6D7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0317" t="0" r="10317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891135" y="266700"/>
            <a:ext cx="12505730" cy="900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59"/>
              </a:lnSpc>
              <a:spcBef>
                <a:spcPct val="0"/>
              </a:spcBef>
            </a:pPr>
            <a:r>
              <a:rPr lang="en-US" sz="9899">
                <a:solidFill>
                  <a:srgbClr val="E40E0E"/>
                </a:solidFill>
                <a:latin typeface="Noto Serif Display Black"/>
              </a:rPr>
              <a:t>Câu Đố</a:t>
            </a: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8400">
                <a:solidFill>
                  <a:srgbClr val="172557"/>
                </a:solidFill>
                <a:latin typeface="Noto Sans"/>
              </a:rPr>
              <a:t>Lá dong xanh mặt dưới</a:t>
            </a: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8400">
                <a:solidFill>
                  <a:srgbClr val="172557"/>
                </a:solidFill>
                <a:latin typeface="Noto Sans"/>
              </a:rPr>
              <a:t>Nếp hoa vàng trải ra</a:t>
            </a: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8400">
                <a:solidFill>
                  <a:srgbClr val="172557"/>
                </a:solidFill>
                <a:latin typeface="Noto Sans"/>
              </a:rPr>
              <a:t>Cho đỗ rồi cho thịt</a:t>
            </a: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8400">
                <a:solidFill>
                  <a:srgbClr val="172557"/>
                </a:solidFill>
                <a:latin typeface="Noto Sans"/>
              </a:rPr>
              <a:t>Lạt mềm buộc chéo hoa?</a:t>
            </a:r>
          </a:p>
          <a:p>
            <a:pPr algn="ctr">
              <a:lnSpc>
                <a:spcPts val="10640"/>
              </a:lnSpc>
              <a:spcBef>
                <a:spcPct val="0"/>
              </a:spcBef>
            </a:pPr>
            <a:r>
              <a:rPr lang="en-US" sz="7600">
                <a:solidFill>
                  <a:srgbClr val="172557"/>
                </a:solidFill>
                <a:latin typeface="Noto Serif Display Black"/>
              </a:rPr>
              <a:t>                (Là bánh gì?)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false"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true" rot="-5400000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false" rot="-5400000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true" rot="-5400000">
            <a:off x="15995240" y="573530"/>
            <a:ext cx="1723289" cy="171923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-743079" y="2604636"/>
            <a:ext cx="2629158" cy="4720132"/>
            <a:chOff x="0" y="0"/>
            <a:chExt cx="3505544" cy="6293509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name="AutoShape 8" id="8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cap="rnd" w="67943">
              <a:solidFill>
                <a:srgbClr val="F2C466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5542306" y="2750275"/>
            <a:ext cx="2629158" cy="4720132"/>
            <a:chOff x="0" y="0"/>
            <a:chExt cx="3505544" cy="6293509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name="AutoShape 11" id="11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cap="rnd" w="67943">
              <a:solidFill>
                <a:srgbClr val="F2C466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455526" y="-634707"/>
            <a:ext cx="2587622" cy="1968796"/>
            <a:chOff x="0" y="0"/>
            <a:chExt cx="3450163" cy="2625062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4" id="14"/>
          <p:cNvGrpSpPr/>
          <p:nvPr/>
        </p:nvGrpSpPr>
        <p:grpSpPr>
          <a:xfrm rot="0">
            <a:off x="3455526" y="8950595"/>
            <a:ext cx="2587622" cy="1971112"/>
            <a:chOff x="0" y="0"/>
            <a:chExt cx="3450163" cy="2628150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6" id="16"/>
          <p:cNvGrpSpPr/>
          <p:nvPr/>
        </p:nvGrpSpPr>
        <p:grpSpPr>
          <a:xfrm rot="0">
            <a:off x="12249570" y="-634707"/>
            <a:ext cx="2582904" cy="1968796"/>
            <a:chOff x="0" y="0"/>
            <a:chExt cx="3443872" cy="2625062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8" id="18"/>
          <p:cNvGrpSpPr/>
          <p:nvPr/>
        </p:nvGrpSpPr>
        <p:grpSpPr>
          <a:xfrm rot="0">
            <a:off x="12249570" y="8970803"/>
            <a:ext cx="2582904" cy="1950904"/>
            <a:chOff x="0" y="0"/>
            <a:chExt cx="3443872" cy="2601206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rcRect l="2100" t="0" r="2100" b="0"/>
          <a:stretch>
            <a:fillRect/>
          </a:stretch>
        </p:blipFill>
        <p:spPr>
          <a:xfrm flipH="false" flipV="false" rot="0">
            <a:off x="8496536" y="5879320"/>
            <a:ext cx="5419588" cy="3182175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7697679" y="3544652"/>
            <a:ext cx="4859846" cy="2168706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8496536" y="571500"/>
            <a:ext cx="4060988" cy="2707325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1695261" y="6134067"/>
            <a:ext cx="6307485" cy="1127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DE59"/>
                </a:solidFill>
                <a:latin typeface="Noto Serif Display Black"/>
              </a:rPr>
              <a:t>3. Bánh Chưng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187341" y="3958632"/>
            <a:ext cx="4435429" cy="1151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2"/>
              </a:lnSpc>
            </a:pPr>
            <a:r>
              <a:rPr lang="en-US" sz="6744">
                <a:solidFill>
                  <a:srgbClr val="FFDE59"/>
                </a:solidFill>
                <a:latin typeface="Noto Serif Display Black"/>
              </a:rPr>
              <a:t>2.Bánh Mì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886079" y="1666057"/>
            <a:ext cx="4662741" cy="1084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22"/>
              </a:lnSpc>
              <a:spcBef>
                <a:spcPct val="0"/>
              </a:spcBef>
            </a:pPr>
            <a:r>
              <a:rPr lang="en-US" sz="6301">
                <a:solidFill>
                  <a:srgbClr val="FFDE59"/>
                </a:solidFill>
                <a:latin typeface="Noto Serif Display Black"/>
              </a:rPr>
              <a:t>1.Bánh Bao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false"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true" rot="-5400000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false" rot="-5400000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true" rot="-5400000">
            <a:off x="15995240" y="573530"/>
            <a:ext cx="1723289" cy="171923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-743079" y="2604636"/>
            <a:ext cx="2629158" cy="4720132"/>
            <a:chOff x="0" y="0"/>
            <a:chExt cx="3505544" cy="6293509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name="AutoShape 8" id="8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cap="rnd" w="67943">
              <a:solidFill>
                <a:srgbClr val="F2C466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5542306" y="2750275"/>
            <a:ext cx="2629158" cy="4720132"/>
            <a:chOff x="0" y="0"/>
            <a:chExt cx="3505544" cy="6293509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name="AutoShape 11" id="11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cap="rnd" w="67943">
              <a:solidFill>
                <a:srgbClr val="F2C466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455526" y="-634707"/>
            <a:ext cx="2587622" cy="1968796"/>
            <a:chOff x="0" y="0"/>
            <a:chExt cx="3450163" cy="2625062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4" id="14"/>
          <p:cNvGrpSpPr/>
          <p:nvPr/>
        </p:nvGrpSpPr>
        <p:grpSpPr>
          <a:xfrm rot="0">
            <a:off x="3455526" y="8950595"/>
            <a:ext cx="2587622" cy="1971112"/>
            <a:chOff x="0" y="0"/>
            <a:chExt cx="3450163" cy="2628150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6" id="16"/>
          <p:cNvGrpSpPr/>
          <p:nvPr/>
        </p:nvGrpSpPr>
        <p:grpSpPr>
          <a:xfrm rot="0">
            <a:off x="12249570" y="-634707"/>
            <a:ext cx="2582904" cy="1968796"/>
            <a:chOff x="0" y="0"/>
            <a:chExt cx="3443872" cy="2625062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8" id="18"/>
          <p:cNvGrpSpPr/>
          <p:nvPr/>
        </p:nvGrpSpPr>
        <p:grpSpPr>
          <a:xfrm rot="0">
            <a:off x="12249570" y="8970803"/>
            <a:ext cx="2582904" cy="1950904"/>
            <a:chOff x="0" y="0"/>
            <a:chExt cx="3443872" cy="2601206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rcRect l="2100" t="0" r="2100" b="0"/>
          <a:stretch>
            <a:fillRect/>
          </a:stretch>
        </p:blipFill>
        <p:spPr>
          <a:xfrm flipH="false" flipV="false" rot="0">
            <a:off x="4452123" y="2750275"/>
            <a:ext cx="8486973" cy="4983226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5648939" y="1167042"/>
            <a:ext cx="5557391" cy="1127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DE59"/>
                </a:solidFill>
                <a:latin typeface="Noto Serif Display Black"/>
              </a:rPr>
              <a:t> Bánh Chưng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6D7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false"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true" rot="-5400000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false" rot="-5400000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true" rot="-5400000">
            <a:off x="16469132" y="2030"/>
            <a:ext cx="1723289" cy="171923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cap="rnd" w="47625">
            <a:solidFill>
              <a:srgbClr val="F2C46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3455526" y="-634707"/>
            <a:ext cx="2587622" cy="1968796"/>
            <a:chOff x="0" y="0"/>
            <a:chExt cx="3450163" cy="262506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3455526" y="8950595"/>
            <a:ext cx="2587622" cy="1971112"/>
            <a:chOff x="0" y="0"/>
            <a:chExt cx="3450163" cy="2628150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12249570" y="-634707"/>
            <a:ext cx="2582904" cy="1968796"/>
            <a:chOff x="0" y="0"/>
            <a:chExt cx="3443872" cy="2625062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2249570" y="8970803"/>
            <a:ext cx="2582904" cy="1950904"/>
            <a:chOff x="0" y="0"/>
            <a:chExt cx="3443872" cy="2601206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3455526" y="-85725"/>
            <a:ext cx="12158155" cy="160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false"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true" rot="-5400000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false" rot="-5400000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true" rot="-5400000">
            <a:off x="16469132" y="2030"/>
            <a:ext cx="1723289" cy="171923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cap="rnd" w="47625">
            <a:solidFill>
              <a:srgbClr val="F2C46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3455526" y="-634707"/>
            <a:ext cx="2587622" cy="1968796"/>
            <a:chOff x="0" y="0"/>
            <a:chExt cx="3450163" cy="262506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3455526" y="8950595"/>
            <a:ext cx="2587622" cy="1971112"/>
            <a:chOff x="0" y="0"/>
            <a:chExt cx="3450163" cy="2628150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12249570" y="-634707"/>
            <a:ext cx="2582904" cy="1968796"/>
            <a:chOff x="0" y="0"/>
            <a:chExt cx="3443872" cy="2625062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2249570" y="8970803"/>
            <a:ext cx="2582904" cy="1950904"/>
            <a:chOff x="0" y="0"/>
            <a:chExt cx="3443872" cy="2601206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rcRect l="2953" t="0" r="13871" b="0"/>
          <a:stretch>
            <a:fillRect/>
          </a:stretch>
        </p:blipFill>
        <p:spPr>
          <a:xfrm flipH="false" flipV="false" rot="0">
            <a:off x="71599" y="1520489"/>
            <a:ext cx="4777404" cy="3058558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3971919" y="1694491"/>
            <a:ext cx="4316081" cy="291335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rcRect l="0" t="806" r="0" b="7094"/>
          <a:stretch>
            <a:fillRect/>
          </a:stretch>
        </p:blipFill>
        <p:spPr>
          <a:xfrm flipH="false" flipV="false" rot="0">
            <a:off x="9818836" y="1694491"/>
            <a:ext cx="4153083" cy="2868686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rcRect l="3306" t="0" r="3306" b="0"/>
          <a:stretch>
            <a:fillRect/>
          </a:stretch>
        </p:blipFill>
        <p:spPr>
          <a:xfrm flipH="false" flipV="false" rot="0">
            <a:off x="5108938" y="1647886"/>
            <a:ext cx="4425666" cy="2961895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3455526" y="-85725"/>
            <a:ext cx="12158155" cy="160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204019" y="4814252"/>
            <a:ext cx="512564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F6D248"/>
                </a:solidFill>
                <a:latin typeface="DejaVu Serif Bold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617395" y="5019675"/>
            <a:ext cx="512564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F6D248"/>
                </a:solidFill>
                <a:latin typeface="DejaVu Serif Bold"/>
              </a:rPr>
              <a:t>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737006" y="5019675"/>
            <a:ext cx="512564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F6D248"/>
                </a:solidFill>
                <a:latin typeface="DejaVu Serif Bold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09207" y="4814252"/>
            <a:ext cx="512564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F6D248"/>
                </a:solidFill>
                <a:latin typeface="DejaVu Serif Bold"/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false"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true" rot="-5400000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false" rot="-5400000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true" rot="-5400000">
            <a:off x="16469132" y="2030"/>
            <a:ext cx="1723289" cy="171923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cap="rnd" w="47625">
            <a:solidFill>
              <a:srgbClr val="F2C46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3455526" y="-634707"/>
            <a:ext cx="2587622" cy="1968796"/>
            <a:chOff x="0" y="0"/>
            <a:chExt cx="3450163" cy="262506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3455526" y="8950595"/>
            <a:ext cx="2587622" cy="1971112"/>
            <a:chOff x="0" y="0"/>
            <a:chExt cx="3450163" cy="2628150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12249570" y="-634707"/>
            <a:ext cx="2582904" cy="1968796"/>
            <a:chOff x="0" y="0"/>
            <a:chExt cx="3443872" cy="2625062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2249570" y="8970803"/>
            <a:ext cx="2582904" cy="1950904"/>
            <a:chOff x="0" y="0"/>
            <a:chExt cx="3443872" cy="2601206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rcRect l="0" t="0" r="10917" b="0"/>
          <a:stretch>
            <a:fillRect/>
          </a:stretch>
        </p:blipFill>
        <p:spPr>
          <a:xfrm flipH="false" flipV="false" rot="0">
            <a:off x="-28067" y="1752277"/>
            <a:ext cx="4777404" cy="285575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3400848" y="1797135"/>
            <a:ext cx="4425666" cy="2766041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55526" y="5143500"/>
            <a:ext cx="1481665" cy="529695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3455526" y="-85725"/>
            <a:ext cx="12158155" cy="160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false"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true" rot="-5400000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false" rot="-5400000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true" rot="-5400000">
            <a:off x="16469132" y="2030"/>
            <a:ext cx="1723289" cy="171923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cap="rnd" w="47625">
            <a:solidFill>
              <a:srgbClr val="F2C46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3455526" y="-634707"/>
            <a:ext cx="2587622" cy="1968796"/>
            <a:chOff x="0" y="0"/>
            <a:chExt cx="3450163" cy="262506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3455526" y="8950595"/>
            <a:ext cx="2587622" cy="1971112"/>
            <a:chOff x="0" y="0"/>
            <a:chExt cx="3450163" cy="2628150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12249570" y="-634707"/>
            <a:ext cx="2582904" cy="1968796"/>
            <a:chOff x="0" y="0"/>
            <a:chExt cx="3443872" cy="2625062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2249570" y="8970803"/>
            <a:ext cx="2582904" cy="1950904"/>
            <a:chOff x="0" y="0"/>
            <a:chExt cx="3443872" cy="2601206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rcRect l="0" t="0" r="10917" b="0"/>
          <a:stretch>
            <a:fillRect/>
          </a:stretch>
        </p:blipFill>
        <p:spPr>
          <a:xfrm flipH="false" flipV="false" rot="0">
            <a:off x="-28067" y="1752277"/>
            <a:ext cx="4777404" cy="285575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55526" y="5143500"/>
            <a:ext cx="1481665" cy="529695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3455526" y="-85725"/>
            <a:ext cx="12158155" cy="160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false"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true" rot="-5400000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false" rot="-5400000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true" rot="-5400000">
            <a:off x="16469132" y="2030"/>
            <a:ext cx="1723289" cy="171923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cap="rnd" w="47625">
            <a:solidFill>
              <a:srgbClr val="F2C46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3455526" y="-634707"/>
            <a:ext cx="2587622" cy="1968796"/>
            <a:chOff x="0" y="0"/>
            <a:chExt cx="3450163" cy="262506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3455526" y="8950595"/>
            <a:ext cx="2587622" cy="1971112"/>
            <a:chOff x="0" y="0"/>
            <a:chExt cx="3450163" cy="2628150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12249570" y="-634707"/>
            <a:ext cx="2582904" cy="1968796"/>
            <a:chOff x="0" y="0"/>
            <a:chExt cx="3443872" cy="2625062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2249570" y="8970803"/>
            <a:ext cx="2582904" cy="1950904"/>
            <a:chOff x="0" y="0"/>
            <a:chExt cx="3443872" cy="2601206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rcRect l="0" t="0" r="10917" b="0"/>
          <a:stretch>
            <a:fillRect/>
          </a:stretch>
        </p:blipFill>
        <p:spPr>
          <a:xfrm flipH="false" flipV="false" rot="0">
            <a:off x="8763618" y="5673195"/>
            <a:ext cx="4777404" cy="285575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55526" y="5143500"/>
            <a:ext cx="1481665" cy="529695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3455526" y="-85725"/>
            <a:ext cx="12158155" cy="160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03167" y="5236870"/>
            <a:ext cx="1481665" cy="529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6D7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false"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true" rot="-5400000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false" rot="-5400000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true" rot="-5400000">
            <a:off x="16469132" y="2030"/>
            <a:ext cx="1723289" cy="171923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cap="rnd" w="47625">
            <a:solidFill>
              <a:srgbClr val="F2C46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3455526" y="-634707"/>
            <a:ext cx="2587622" cy="1968796"/>
            <a:chOff x="0" y="0"/>
            <a:chExt cx="3450163" cy="262506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3455526" y="8950595"/>
            <a:ext cx="2587622" cy="1971112"/>
            <a:chOff x="0" y="0"/>
            <a:chExt cx="3450163" cy="2628150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12249570" y="-634707"/>
            <a:ext cx="2582904" cy="1968796"/>
            <a:chOff x="0" y="0"/>
            <a:chExt cx="3443872" cy="2625062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2249570" y="8970803"/>
            <a:ext cx="2582904" cy="1950904"/>
            <a:chOff x="0" y="0"/>
            <a:chExt cx="3443872" cy="2601206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rcRect l="0" t="0" r="10917" b="0"/>
          <a:stretch>
            <a:fillRect/>
          </a:stretch>
        </p:blipFill>
        <p:spPr>
          <a:xfrm flipH="false" flipV="false" rot="0">
            <a:off x="8763618" y="5673195"/>
            <a:ext cx="4777404" cy="285575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3874311" y="5766565"/>
            <a:ext cx="4316081" cy="291335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55526" y="5143500"/>
            <a:ext cx="1481665" cy="529695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3455526" y="2119246"/>
            <a:ext cx="12158155" cy="160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>
                <a:solidFill>
                  <a:srgbClr val="F6D248"/>
                </a:solidFill>
                <a:latin typeface="Noto Serif Display Black"/>
              </a:rPr>
              <a:t>các bạn hãy  sắp xếp thứ tự các bức tranh sao cho phù hợp 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03167" y="5236870"/>
            <a:ext cx="1481665" cy="529695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19461" y="5143500"/>
            <a:ext cx="1481665" cy="529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6D7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false"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true" rot="-5400000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false" rot="-5400000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true" rot="-5400000">
            <a:off x="15995240" y="573530"/>
            <a:ext cx="1723289" cy="171923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-5408492">
            <a:off x="1575951" y="2939737"/>
            <a:ext cx="429756" cy="0"/>
          </a:xfrm>
          <a:prstGeom prst="line">
            <a:avLst/>
          </a:prstGeom>
          <a:ln cap="rnd" w="47625">
            <a:solidFill>
              <a:srgbClr val="F2C46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cap="rnd" w="47625">
            <a:solidFill>
              <a:srgbClr val="F2C46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3455526" y="-634707"/>
            <a:ext cx="2587622" cy="1968796"/>
            <a:chOff x="0" y="0"/>
            <a:chExt cx="3450163" cy="2625062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0">
            <a:off x="3455526" y="8950595"/>
            <a:ext cx="2587622" cy="1971112"/>
            <a:chOff x="0" y="0"/>
            <a:chExt cx="3450163" cy="2628150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2" id="12"/>
          <p:cNvGrpSpPr/>
          <p:nvPr/>
        </p:nvGrpSpPr>
        <p:grpSpPr>
          <a:xfrm rot="0">
            <a:off x="12249570" y="-634707"/>
            <a:ext cx="2582904" cy="1968796"/>
            <a:chOff x="0" y="0"/>
            <a:chExt cx="3443872" cy="2625062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4" id="14"/>
          <p:cNvGrpSpPr/>
          <p:nvPr/>
        </p:nvGrpSpPr>
        <p:grpSpPr>
          <a:xfrm rot="0">
            <a:off x="12249570" y="8970803"/>
            <a:ext cx="2582904" cy="1950904"/>
            <a:chOff x="0" y="0"/>
            <a:chExt cx="3443872" cy="2601206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2708657" y="235391"/>
            <a:ext cx="12726811" cy="1988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FFFFFF"/>
                </a:solidFill>
                <a:latin typeface="Noto Serif Display Black"/>
              </a:rPr>
              <a:t>Mọi người thường làm gì để chuẩn bị đón tết?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2616925"/>
            <a:ext cx="15828185" cy="4871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>
                <a:solidFill>
                  <a:srgbClr val="F6D248"/>
                </a:solidFill>
                <a:latin typeface="Noto Serif Display Black"/>
              </a:rPr>
              <a:t>1 trang trí cành đào </a:t>
            </a: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>
                <a:solidFill>
                  <a:srgbClr val="F6D248"/>
                </a:solidFill>
                <a:latin typeface="Noto Serif Display Black"/>
              </a:rPr>
              <a:t>         2/ Cùng nhau đi chơi</a:t>
            </a: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>
                <a:solidFill>
                  <a:srgbClr val="F6D248"/>
                </a:solidFill>
                <a:latin typeface="Noto Serif Display Black"/>
              </a:rPr>
              <a:t>               3/ Gói bánh chưng</a:t>
            </a: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>
                <a:solidFill>
                  <a:srgbClr val="F6D248"/>
                </a:solidFill>
                <a:latin typeface="Noto Serif Display Black"/>
              </a:rPr>
              <a:t>                        4/ Dọn dẹp nhà cửa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CC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134" t="0" r="1134" b="0"/>
          <a:stretch>
            <a:fillRect/>
          </a:stretch>
        </p:blipFill>
        <p:spPr>
          <a:xfrm flipH="false" flipV="false" rot="0">
            <a:off x="704979" y="822099"/>
            <a:ext cx="6776410" cy="43214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4144" r="0" b="4144"/>
          <a:stretch>
            <a:fillRect/>
          </a:stretch>
        </p:blipFill>
        <p:spPr>
          <a:xfrm flipH="false" flipV="false" rot="0">
            <a:off x="10590499" y="1028700"/>
            <a:ext cx="6425211" cy="441947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071344" y="6197574"/>
            <a:ext cx="6145312" cy="408942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51795" y="68753"/>
            <a:ext cx="5082778" cy="65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7"/>
              </a:lnSpc>
              <a:spcBef>
                <a:spcPct val="0"/>
              </a:spcBef>
            </a:pPr>
            <a:r>
              <a:rPr lang="en-US" sz="3826">
                <a:solidFill>
                  <a:srgbClr val="000000"/>
                </a:solidFill>
                <a:latin typeface="Noto Serif Display Black"/>
              </a:rPr>
              <a:t>1 trang trí cành đào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61455" y="-76200"/>
            <a:ext cx="4483298" cy="65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2"/>
              </a:lnSpc>
              <a:spcBef>
                <a:spcPct val="0"/>
              </a:spcBef>
            </a:pPr>
            <a:r>
              <a:rPr lang="en-US" sz="3809">
                <a:solidFill>
                  <a:srgbClr val="000000"/>
                </a:solidFill>
                <a:latin typeface="Noto Serif Display Black"/>
              </a:rPr>
              <a:t>3</a:t>
            </a:r>
            <a:r>
              <a:rPr lang="en-US" sz="3809">
                <a:solidFill>
                  <a:srgbClr val="000000"/>
                </a:solidFill>
                <a:latin typeface="Noto Serif Display Black"/>
              </a:rPr>
              <a:t>/ Gói bánh chưng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39197" y="7687170"/>
            <a:ext cx="3707973" cy="1571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7"/>
              </a:lnSpc>
              <a:spcBef>
                <a:spcPct val="0"/>
              </a:spcBef>
            </a:pPr>
            <a:r>
              <a:rPr lang="en-US" sz="4519">
                <a:solidFill>
                  <a:srgbClr val="000000"/>
                </a:solidFill>
                <a:latin typeface="Noto Serif Display Black"/>
              </a:rPr>
              <a:t>4/</a:t>
            </a:r>
            <a:r>
              <a:rPr lang="en-US" sz="4519">
                <a:solidFill>
                  <a:srgbClr val="000000"/>
                </a:solidFill>
                <a:latin typeface="Noto Serif Display Black"/>
              </a:rPr>
              <a:t>Dọn dẹp nhà cửa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EBCC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A30F1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0E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false"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false" flipV="true" rot="-5400000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false" rot="-5400000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54121" b="63727"/>
          <a:stretch>
            <a:fillRect/>
          </a:stretch>
        </p:blipFill>
        <p:spPr>
          <a:xfrm flipH="true" flipV="true" rot="-5400000">
            <a:off x="15995240" y="573530"/>
            <a:ext cx="1723289" cy="171923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-5408492">
            <a:off x="1575951" y="2939737"/>
            <a:ext cx="429756" cy="0"/>
          </a:xfrm>
          <a:prstGeom prst="line">
            <a:avLst/>
          </a:prstGeom>
          <a:ln cap="rnd" w="47625">
            <a:solidFill>
              <a:srgbClr val="F2C46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cap="rnd" w="47625">
            <a:solidFill>
              <a:srgbClr val="F2C46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3455526" y="-634707"/>
            <a:ext cx="2587622" cy="1968796"/>
            <a:chOff x="0" y="0"/>
            <a:chExt cx="3450163" cy="2625062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0">
            <a:off x="3455526" y="8950595"/>
            <a:ext cx="2587622" cy="1971112"/>
            <a:chOff x="0" y="0"/>
            <a:chExt cx="3450163" cy="2628150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2" id="12"/>
          <p:cNvGrpSpPr/>
          <p:nvPr/>
        </p:nvGrpSpPr>
        <p:grpSpPr>
          <a:xfrm rot="0">
            <a:off x="12249570" y="-634707"/>
            <a:ext cx="2582904" cy="1968796"/>
            <a:chOff x="0" y="0"/>
            <a:chExt cx="3443872" cy="2625062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name="Group 14" id="14"/>
          <p:cNvGrpSpPr/>
          <p:nvPr/>
        </p:nvGrpSpPr>
        <p:grpSpPr>
          <a:xfrm rot="0">
            <a:off x="12249570" y="8970803"/>
            <a:ext cx="2582904" cy="1950904"/>
            <a:chOff x="0" y="0"/>
            <a:chExt cx="3443872" cy="2601206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2708657" y="235391"/>
            <a:ext cx="12726811" cy="2112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Noto Serif Display Black"/>
              </a:rPr>
              <a:t>Loài hoa nào đặc trưng trong ngày Tết?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615309" y="3418369"/>
            <a:ext cx="9057382" cy="3615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>
                <a:solidFill>
                  <a:srgbClr val="B2EDEF"/>
                </a:solidFill>
                <a:latin typeface="Noto Serif Display Black"/>
              </a:rPr>
              <a:t>1</a:t>
            </a:r>
            <a:r>
              <a:rPr lang="en-US" sz="6887">
                <a:solidFill>
                  <a:srgbClr val="B2EDEF"/>
                </a:solidFill>
                <a:latin typeface="Noto Serif Display Black"/>
              </a:rPr>
              <a:t>. Hoa Hồng</a:t>
            </a:r>
          </a:p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>
                <a:solidFill>
                  <a:srgbClr val="B2EDEF"/>
                </a:solidFill>
                <a:latin typeface="Noto Serif Display Black"/>
              </a:rPr>
              <a:t>2. Hoa Đào, Hoa Mai</a:t>
            </a:r>
          </a:p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>
                <a:solidFill>
                  <a:srgbClr val="B2EDEF"/>
                </a:solidFill>
                <a:latin typeface="Noto Serif Display Black"/>
              </a:rPr>
              <a:t>3. Hoa Phượng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36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33128" y="829747"/>
            <a:ext cx="8009845" cy="533018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345851" y="3692407"/>
            <a:ext cx="7227400" cy="541357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336032" y="6741669"/>
            <a:ext cx="4807148" cy="1410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0"/>
              </a:lnSpc>
              <a:spcBef>
                <a:spcPct val="0"/>
              </a:spcBef>
            </a:pPr>
            <a:r>
              <a:rPr lang="en-US" sz="8200">
                <a:solidFill>
                  <a:srgbClr val="B2EDEF"/>
                </a:solidFill>
                <a:latin typeface="Noto Serif Display Black"/>
              </a:rPr>
              <a:t> Hoa Đào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96991" y="1598098"/>
            <a:ext cx="4525119" cy="1417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20"/>
              </a:lnSpc>
              <a:spcBef>
                <a:spcPct val="0"/>
              </a:spcBef>
            </a:pPr>
            <a:r>
              <a:rPr lang="en-US" sz="8300">
                <a:solidFill>
                  <a:srgbClr val="B2EDEF"/>
                </a:solidFill>
                <a:latin typeface="Noto Serif Display Black"/>
              </a:rPr>
              <a:t>Hoa Mai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DAEzu9MpnTE</dc:identifier>
  <dcterms:modified xsi:type="dcterms:W3CDTF">2011-08-01T06:04:30Z</dcterms:modified>
  <cp:revision>1</cp:revision>
  <dc:title>KP: Gia đình bé đón tết Hương B4</dc:title>
</cp:coreProperties>
</file>