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87" r:id="rId3"/>
    <p:sldId id="265" r:id="rId4"/>
    <p:sldId id="294" r:id="rId5"/>
    <p:sldId id="295" r:id="rId6"/>
    <p:sldId id="296" r:id="rId7"/>
    <p:sldId id="297" r:id="rId8"/>
    <p:sldId id="290" r:id="rId9"/>
    <p:sldId id="291" r:id="rId10"/>
    <p:sldId id="292" r:id="rId11"/>
    <p:sldId id="298" r:id="rId12"/>
    <p:sldId id="299" r:id="rId13"/>
    <p:sldId id="300" r:id="rId14"/>
    <p:sldId id="301" r:id="rId15"/>
    <p:sldId id="302" r:id="rId16"/>
    <p:sldId id="303" r:id="rId17"/>
    <p:sldId id="304" r:id="rId18"/>
    <p:sldId id="305" r:id="rId19"/>
    <p:sldId id="293" r:id="rId20"/>
    <p:sldId id="306" r:id="rId21"/>
    <p:sldId id="311" r:id="rId22"/>
    <p:sldId id="310" r:id="rId23"/>
    <p:sldId id="307" r:id="rId24"/>
    <p:sldId id="312" r:id="rId25"/>
    <p:sldId id="308" r:id="rId26"/>
    <p:sldId id="313" r:id="rId27"/>
    <p:sldId id="314" r:id="rId28"/>
    <p:sldId id="309" r:id="rId29"/>
    <p:sldId id="315" r:id="rId30"/>
    <p:sldId id="317" r:id="rId31"/>
    <p:sldId id="318" r:id="rId32"/>
    <p:sldId id="316" r:id="rId33"/>
    <p:sldId id="277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EF97"/>
    <a:srgbClr val="FFECA0"/>
    <a:srgbClr val="016750"/>
    <a:srgbClr val="E7A996"/>
    <a:srgbClr val="DA7D60"/>
    <a:srgbClr val="FFFFFF"/>
    <a:srgbClr val="FEEA49"/>
    <a:srgbClr val="00131C"/>
    <a:srgbClr val="C4E3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0876" autoAdjust="0"/>
  </p:normalViewPr>
  <p:slideViewPr>
    <p:cSldViewPr snapToGrid="0">
      <p:cViewPr varScale="1">
        <p:scale>
          <a:sx n="111" d="100"/>
          <a:sy n="111" d="100"/>
        </p:scale>
        <p:origin x="510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BF326E-4053-4102-BE4C-744E6998466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BDDE8B-8A8C-456D-9879-31BBD2E47AC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7865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401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58471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8080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5200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9511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7963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48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5293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0031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035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8703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91BB71-CABC-41A4-90D7-9683FBDBE3CA}" type="datetimeFigureOut">
              <a:rPr lang="en-US" smtClean="0"/>
              <a:pPr/>
              <a:t>10/17/2022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2D2115-CC4D-4C1F-9096-723BC5AA89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0210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gif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r="-5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loud 1"/>
          <p:cNvSpPr/>
          <p:nvPr/>
        </p:nvSpPr>
        <p:spPr>
          <a:xfrm>
            <a:off x="1014153" y="0"/>
            <a:ext cx="2876204" cy="1845426"/>
          </a:xfrm>
          <a:prstGeom prst="cloud">
            <a:avLst/>
          </a:prstGeom>
          <a:solidFill>
            <a:srgbClr val="FFFF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781425" y="1382526"/>
            <a:ext cx="48291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ỦY BAN NHÂN DÂN QUẬN LONG BIÊN</a:t>
            </a:r>
          </a:p>
          <a:p>
            <a:pPr algn="ctr"/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TRƯỜNG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MẦM </a:t>
            </a:r>
            <a:r>
              <a:rPr lang="en-US" smtClean="0">
                <a:solidFill>
                  <a:schemeClr val="accent1">
                    <a:lumMod val="75000"/>
                  </a:schemeClr>
                </a:solidFill>
              </a:rPr>
              <a:t>NON ĐỨC GIANG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447800" y="2248303"/>
            <a:ext cx="93344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LĨNH VỰC PHÁT TRIỂN NGÔN NGỮ</a:t>
            </a:r>
          </a:p>
          <a:p>
            <a:pPr algn="ctr"/>
            <a:r>
              <a:rPr lang="en-US" sz="4800" smtClean="0">
                <a:solidFill>
                  <a:srgbClr val="FF0000"/>
                </a:solidFill>
              </a:rPr>
              <a:t>THƠ: CHƠI BÁN HÀNG</a:t>
            </a:r>
            <a:endParaRPr lang="en-US" sz="480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91049" y="3633298"/>
            <a:ext cx="3209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LỨA TUỔI: MẪU GIÁO BÉ </a:t>
            </a:r>
          </a:p>
          <a:p>
            <a:pPr algn="ctr"/>
            <a:r>
              <a:rPr lang="en-US" smtClean="0">
                <a:solidFill>
                  <a:schemeClr val="accent6">
                    <a:lumMod val="50000"/>
                  </a:schemeClr>
                </a:solidFill>
              </a:rPr>
              <a:t>GIÁO VIÊN: PHẠM THỊ TRÀ MY</a:t>
            </a:r>
            <a:endParaRPr lang="en-US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289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7.40741E-7 L 0.09063 -0.003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31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repeatCount="indefinite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063 -0.00347 L -2.91667E-6 1.85185E-6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05" y="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71438"/>
            <a:ext cx="12230100" cy="7000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50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537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8518" y="1102659"/>
            <a:ext cx="376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129" y="2426098"/>
            <a:ext cx="661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“Chơi bán hàng”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4905" y="37495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Văn Thắng</a:t>
            </a:r>
            <a:endParaRPr lang="en-US" sz="4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184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38100"/>
            <a:ext cx="122301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870" y="0"/>
            <a:ext cx="580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bán hàng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1268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3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6661" y="0"/>
            <a:ext cx="513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có củ khoai lang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Nào! Thảo mua đi nhé.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61033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763"/>
            <a:ext cx="12230100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2447" y="0"/>
            <a:ext cx="477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cười như nắc nẻ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một chiếc lá rơi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02821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107" y="0"/>
            <a:ext cx="471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trả đủ tiền rồi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mang về nhà chứ?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27086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659" y="14287"/>
            <a:ext cx="488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thảo bẻ hai nửa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người bán ăn chung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20172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288" y="0"/>
            <a:ext cx="560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bùi khoai đất bãi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chiều đông.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098824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1: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vừa đọc cho các con nghe bài thơ gì?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ai sáng tác?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75422" y="1738211"/>
            <a:ext cx="4763060" cy="4814429"/>
            <a:chOff x="575422" y="1738211"/>
            <a:chExt cx="4763060" cy="481442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75422" y="2569260"/>
              <a:ext cx="4763060" cy="3983380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860611" y="1738211"/>
              <a:ext cx="4477871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 “Chơi bán hàng”</a:t>
              </a: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“ Nguyễn Văn Thắng”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452535" y="1740391"/>
            <a:ext cx="5138831" cy="4812249"/>
            <a:chOff x="6452535" y="1740391"/>
            <a:chExt cx="5138831" cy="4812249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52535" y="2569260"/>
              <a:ext cx="5138831" cy="3983380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7464335" y="1740391"/>
              <a:ext cx="4034117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Bài thơ “Bạn mới”</a:t>
              </a:r>
            </a:p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Tác giả “Nguyệt Mai”</a:t>
              </a:r>
              <a:endParaRPr lang="en-US" sz="240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933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25833 -0.02986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17" y="-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07699" y="1733909"/>
            <a:ext cx="1039482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b="1"/>
              <a:t>1</a:t>
            </a:r>
            <a:r>
              <a:rPr lang="vi-VN" sz="2400" b="1">
                <a:latin typeface="+mj-lt"/>
              </a:rPr>
              <a:t>. Kiến thức: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Trẻ nhớ tên bài thơ , tên tác giả.</a:t>
            </a:r>
          </a:p>
          <a:p>
            <a:r>
              <a:rPr lang="vi-VN" sz="2400">
                <a:latin typeface="+mj-lt"/>
              </a:rPr>
              <a:t>- Trẻ đọc thuộc bài thơ.</a:t>
            </a:r>
          </a:p>
          <a:p>
            <a:r>
              <a:rPr lang="vi-VN" sz="2400">
                <a:latin typeface="+mj-lt"/>
              </a:rPr>
              <a:t>- Trẻ hiểu nội dung bài thơ: Hai bạn nhỏ rủ nhau chơi bán </a:t>
            </a:r>
            <a:r>
              <a:rPr lang="vi-VN" sz="2400" smtClean="0">
                <a:latin typeface="+mj-lt"/>
              </a:rPr>
              <a:t>hang</a:t>
            </a:r>
            <a:r>
              <a:rPr lang="en-US" sz="2400" smtClean="0">
                <a:latin typeface="+mj-lt"/>
              </a:rPr>
              <a:t>, </a:t>
            </a:r>
            <a:r>
              <a:rPr lang="vi-VN" sz="2400" smtClean="0">
                <a:latin typeface="+mj-lt"/>
              </a:rPr>
              <a:t>cùng </a:t>
            </a:r>
            <a:r>
              <a:rPr lang="vi-VN" sz="2400">
                <a:latin typeface="+mj-lt"/>
              </a:rPr>
              <a:t>nhau chơi đoàn kết </a:t>
            </a:r>
            <a:r>
              <a:rPr lang="vi-VN" sz="2400" smtClean="0">
                <a:latin typeface="+mj-lt"/>
              </a:rPr>
              <a:t>và</a:t>
            </a:r>
            <a:r>
              <a:rPr lang="en-US" sz="2400" smtClean="0">
                <a:latin typeface="+mj-lt"/>
              </a:rPr>
              <a:t> </a:t>
            </a:r>
            <a:r>
              <a:rPr lang="vi-VN" sz="2400" smtClean="0">
                <a:latin typeface="+mj-lt"/>
              </a:rPr>
              <a:t>vui </a:t>
            </a:r>
            <a:r>
              <a:rPr lang="vi-VN" sz="2400">
                <a:latin typeface="+mj-lt"/>
              </a:rPr>
              <a:t>vẻ.</a:t>
            </a:r>
          </a:p>
          <a:p>
            <a:r>
              <a:rPr lang="vi-VN" sz="2400" b="1">
                <a:latin typeface="+mj-lt"/>
              </a:rPr>
              <a:t>2. Kỹ năng: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Trẻ đọc thuộc thơ và thể  hiện ngữ điệu qua các câu thơ.</a:t>
            </a:r>
          </a:p>
          <a:p>
            <a:r>
              <a:rPr lang="vi-VN" sz="2400">
                <a:latin typeface="+mj-lt"/>
              </a:rPr>
              <a:t>- Trẻ đọc diễn cảm bài thơ</a:t>
            </a:r>
          </a:p>
          <a:p>
            <a:r>
              <a:rPr lang="vi-VN" sz="2400" b="1">
                <a:latin typeface="+mj-lt"/>
              </a:rPr>
              <a:t>3. Thái độ:</a:t>
            </a:r>
            <a:endParaRPr lang="vi-VN" sz="2400">
              <a:latin typeface="+mj-lt"/>
            </a:endParaRPr>
          </a:p>
          <a:p>
            <a:r>
              <a:rPr lang="vi-VN" sz="2400">
                <a:latin typeface="+mj-lt"/>
              </a:rPr>
              <a:t>- Giáo dục trẻ biết chơi cùng với bạn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812876" y="267419"/>
            <a:ext cx="558129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Mục đích – yêu cầu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292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2: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 rủ nhau chơi trò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363071" y="1876289"/>
            <a:ext cx="5608032" cy="4676351"/>
            <a:chOff x="363071" y="1876289"/>
            <a:chExt cx="5608032" cy="4676351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 bác sĩ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63071" y="2569260"/>
              <a:ext cx="5123329" cy="3983380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5880846" y="1898493"/>
            <a:ext cx="5916707" cy="4654147"/>
            <a:chOff x="5880846" y="1898493"/>
            <a:chExt cx="5916707" cy="4654147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98493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Chơi bán hàng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880846" y="2569260"/>
              <a:ext cx="5916707" cy="398338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040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3.7037E-6 L -0.24518 -0.0812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266" y="-4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948518" y="1102659"/>
            <a:ext cx="376517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thơ: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523129" y="2426098"/>
            <a:ext cx="661595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“Chơi bán hàng”</a:t>
            </a:r>
            <a:endParaRPr lang="en-US" sz="7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4905" y="3749537"/>
            <a:ext cx="7772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smtClean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giả: Nguyễn Văn Thắng</a:t>
            </a:r>
            <a:endParaRPr lang="en-US" sz="480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681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38100"/>
            <a:ext cx="12230100" cy="6781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334870" y="0"/>
            <a:ext cx="58091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và bé Thảo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Rủ nhau chơi bán hàng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1502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3: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Hương đã mời Thảo mua cái gì?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73449" y="1876289"/>
            <a:ext cx="5497654" cy="4632087"/>
            <a:chOff x="473449" y="1876289"/>
            <a:chExt cx="5497654" cy="4632087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Quả cà chua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449" y="2557462"/>
              <a:ext cx="5241551" cy="3950914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6188449" y="1898493"/>
            <a:ext cx="5671857" cy="4609883"/>
            <a:chOff x="6188449" y="1898493"/>
            <a:chExt cx="5671857" cy="4609883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98493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Củ khoai lang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88449" y="2557462"/>
              <a:ext cx="5671857" cy="395091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09062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96296E-6 L -0.25976 -0.07963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995" y="-39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30100" cy="68389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46661" y="0"/>
            <a:ext cx="51367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Hương có củ khoai lang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Nào! Thảo mua đi nhé.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35419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4: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Thảo đã trả tiền cho Hương bằng cách nào?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6538727" y="1876289"/>
            <a:ext cx="5335025" cy="4564851"/>
            <a:chOff x="6538727" y="1876289"/>
            <a:chExt cx="5335025" cy="4564851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76289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Trả tiền bằng giấy</a:t>
              </a:r>
            </a:p>
          </p:txBody>
        </p:sp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38727" y="2399449"/>
              <a:ext cx="5335025" cy="4041691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504266" y="1876289"/>
            <a:ext cx="5466837" cy="4564852"/>
            <a:chOff x="504266" y="1876289"/>
            <a:chExt cx="5466837" cy="4564852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 tiền bằng lá cây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4266" y="2399450"/>
              <a:ext cx="5466837" cy="404169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48119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0 L 0.24467 -0.0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27" y="-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-4763"/>
            <a:ext cx="12230100" cy="68675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42447" y="0"/>
            <a:ext cx="47737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cười như nắc nẻ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Nhặt một chiếc lá rơi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01993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02107" y="0"/>
            <a:ext cx="47199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Tớ trả đủ tiền rồi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 mang về nhà chứ?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62832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82" y="2608730"/>
            <a:ext cx="968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</a:t>
            </a:r>
          </a:p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“Cười như nắc nẻ” nghĩa là như thế nào?</a:t>
            </a:r>
            <a:endParaRPr lang="en-US" sz="4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752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92824" y="268941"/>
            <a:ext cx="62797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5: </a:t>
            </a:r>
          </a:p>
          <a:p>
            <a:pPr algn="ctr"/>
            <a:r>
              <a:rPr lang="en-US" sz="2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Bé Thảo đã làm gì với củ khoai lang?</a:t>
            </a:r>
            <a:endParaRPr lang="en-US" sz="2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6338888" y="1876289"/>
            <a:ext cx="5438774" cy="4662189"/>
            <a:chOff x="6338888" y="1876289"/>
            <a:chExt cx="5438774" cy="4662189"/>
          </a:xfrm>
        </p:grpSpPr>
        <p:sp>
          <p:nvSpPr>
            <p:cNvPr id="7" name="TextBox 6"/>
            <p:cNvSpPr txBox="1"/>
            <p:nvPr/>
          </p:nvSpPr>
          <p:spPr>
            <a:xfrm>
              <a:off x="7464335" y="1876289"/>
              <a:ext cx="40341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2. Bẻ chia hai nửa</a:t>
              </a: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38888" y="2337954"/>
              <a:ext cx="5438774" cy="4200524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335969" y="1876289"/>
            <a:ext cx="5635134" cy="4662189"/>
            <a:chOff x="335969" y="1876289"/>
            <a:chExt cx="5635134" cy="4662189"/>
          </a:xfrm>
        </p:grpSpPr>
        <p:sp>
          <p:nvSpPr>
            <p:cNvPr id="6" name="TextBox 5"/>
            <p:cNvSpPr txBox="1"/>
            <p:nvPr/>
          </p:nvSpPr>
          <p:spPr>
            <a:xfrm>
              <a:off x="1493232" y="1876289"/>
              <a:ext cx="447787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342900" indent="-342900">
                <a:buAutoNum type="arabicPeriod"/>
              </a:pPr>
              <a:r>
                <a:rPr lang="en-US" sz="240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Bé Thảo ăn 1 mình</a:t>
              </a: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35969" y="2337954"/>
              <a:ext cx="5588581" cy="42005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985714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26602 -0.06551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307" y="-32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40" b="28444"/>
          <a:stretch/>
        </p:blipFill>
        <p:spPr>
          <a:xfrm>
            <a:off x="1878328" y="3657360"/>
            <a:ext cx="8435357" cy="344299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363638" y="2717321"/>
            <a:ext cx="70305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Trong bài hát, em bé muốn làm những ngành nghề gì?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219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88659" y="14287"/>
            <a:ext cx="48812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Rồi thảo bẻ hai nửa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Mời người bán ăn chung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90894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0" y="14287"/>
            <a:ext cx="12230100" cy="68294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92288" y="0"/>
            <a:ext cx="560742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 bùi khoai đất bãi</a:t>
            </a:r>
          </a:p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Thơm ngọt ngào chiều đông.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16611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5082" y="2608730"/>
            <a:ext cx="96818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thích từ </a:t>
            </a:r>
          </a:p>
          <a:p>
            <a:pPr algn="ctr"/>
            <a:r>
              <a:rPr lang="en-US" sz="4400" smtClean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“Vị bùi” nghĩa là như thế nào?</a:t>
            </a:r>
            <a:endParaRPr lang="en-US" sz="4400">
              <a:solidFill>
                <a:schemeClr val="accent1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8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398;p24"/>
          <p:cNvSpPr/>
          <p:nvPr/>
        </p:nvSpPr>
        <p:spPr>
          <a:xfrm>
            <a:off x="1905245" y="3368700"/>
            <a:ext cx="8642362" cy="1938992"/>
          </a:xfrm>
          <a:prstGeom prst="rect">
            <a:avLst/>
          </a:prstGeom>
        </p:spPr>
        <p:txBody>
          <a:bodyPr>
            <a:prstTxWarp prst="textArchUp">
              <a:avLst>
                <a:gd name="adj" fmla="val 10506474"/>
              </a:avLst>
            </a:prstTxWarp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lvl="0" algn="ctr"/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</a:t>
            </a:r>
            <a:b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6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TẠM BIỆT</a:t>
            </a:r>
            <a:r>
              <a:rPr sz="6000" b="1" i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sz="6000" b="1" i="0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 HẸN GẶP LẠI.</a:t>
            </a:r>
          </a:p>
        </p:txBody>
      </p:sp>
      <p:pic>
        <p:nvPicPr>
          <p:cNvPr id="3" name="Picture 2" descr="Pin on ~Cute wittle things~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8599" y="3468914"/>
            <a:ext cx="4535654" cy="3677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6541651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337" y="61912"/>
            <a:ext cx="12125325" cy="673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21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205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28575"/>
            <a:ext cx="12230100" cy="6800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131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50" y="19050"/>
            <a:ext cx="12230100" cy="68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37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539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301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6069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795</TotalTime>
  <Words>483</Words>
  <Application>Microsoft Office PowerPoint</Application>
  <PresentationFormat>Widescreen</PresentationFormat>
  <Paragraphs>75</Paragraphs>
  <Slides>33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Admin</cp:lastModifiedBy>
  <cp:revision>91</cp:revision>
  <dcterms:created xsi:type="dcterms:W3CDTF">2021-07-13T06:12:48Z</dcterms:created>
  <dcterms:modified xsi:type="dcterms:W3CDTF">2022-10-17T13:23:38Z</dcterms:modified>
</cp:coreProperties>
</file>