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0" r:id="rId4"/>
    <p:sldId id="261" r:id="rId5"/>
    <p:sldId id="263" r:id="rId6"/>
    <p:sldId id="264" r:id="rId7"/>
    <p:sldId id="262" r:id="rId8"/>
    <p:sldId id="265" r:id="rId9"/>
    <p:sldId id="267" r:id="rId10"/>
    <p:sldId id="272" r:id="rId11"/>
    <p:sldId id="273" r:id="rId12"/>
    <p:sldId id="274" r:id="rId13"/>
    <p:sldId id="270" r:id="rId14"/>
    <p:sldId id="271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  <a:srgbClr val="99FF99"/>
    <a:srgbClr val="CCFF99"/>
    <a:srgbClr val="99FFCC"/>
    <a:srgbClr val="CDA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9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9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9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1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3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2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1AA2D-E847-42C0-873A-4B67F07696C2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38CF9-0F72-4F73-9795-B4AEF2F61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emf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3.em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7" y="455281"/>
            <a:ext cx="971404" cy="1059121"/>
          </a:xfrm>
          <a:prstGeom prst="rect">
            <a:avLst/>
          </a:prstGeom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988129" y="455281"/>
            <a:ext cx="5439066" cy="7796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 tiems newroman"/>
              </a:rPr>
              <a:t>UBND QUẬN LONG BIÊN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 tiems newroman"/>
              </a:rPr>
              <a:t>TRƯỜNG MẦM NON ĐỨC GIANG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3613785" y="4372021"/>
            <a:ext cx="3952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 tiems newroman"/>
              </a:rPr>
              <a:t>GV : Lương Thị Thu Hiền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 tiems newroman"/>
              </a:rPr>
              <a:t>Lớp : MG lớn A2 </a:t>
            </a:r>
          </a:p>
        </p:txBody>
      </p:sp>
      <p:sp>
        <p:nvSpPr>
          <p:cNvPr id="6" name="WordArt 33"/>
          <p:cNvSpPr>
            <a:spLocks noChangeArrowheads="1" noChangeShapeType="1" noTextEdit="1"/>
          </p:cNvSpPr>
          <p:nvPr/>
        </p:nvSpPr>
        <p:spPr bwMode="auto">
          <a:xfrm>
            <a:off x="655320" y="1977459"/>
            <a:ext cx="8609511" cy="149063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9999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Giáo án: Lĩnh vực phát triển ngôn ngữ</a:t>
            </a:r>
          </a:p>
        </p:txBody>
      </p:sp>
      <p:sp>
        <p:nvSpPr>
          <p:cNvPr id="7" name="WordArt 35"/>
          <p:cNvSpPr>
            <a:spLocks noChangeArrowheads="1" noChangeShapeType="1" noTextEdit="1"/>
          </p:cNvSpPr>
          <p:nvPr/>
        </p:nvSpPr>
        <p:spPr bwMode="auto">
          <a:xfrm>
            <a:off x="472448" y="2974437"/>
            <a:ext cx="10235550" cy="850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27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 tiems newroman"/>
                <a:cs typeface="Times New Roman" panose="02020603050405020304" pitchFamily="18" charset="0"/>
              </a:rPr>
              <a:t>Đề tài: Trò chơi chữ cái  b,d,đ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3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8656"/>
    </mc:Choice>
    <mc:Fallback>
      <p:transition advTm="28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00824" y="271705"/>
            <a:ext cx="513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2 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màu kỳ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0"/>
            <a:ext cx="1232916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5" y="379598"/>
            <a:ext cx="1150295" cy="10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215640" y="594870"/>
            <a:ext cx="5349240" cy="859792"/>
            <a:chOff x="3437088" y="358978"/>
            <a:chExt cx="5188752" cy="682727"/>
          </a:xfrm>
        </p:grpSpPr>
        <p:sp>
          <p:nvSpPr>
            <p:cNvPr id="15" name="Flowchart: Punched Tape 14"/>
            <p:cNvSpPr/>
            <p:nvPr/>
          </p:nvSpPr>
          <p:spPr>
            <a:xfrm>
              <a:off x="3437088" y="358978"/>
              <a:ext cx="5188752" cy="682727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TRò choi 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2489" y="395374"/>
              <a:ext cx="5003632" cy="51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</a:t>
              </a:r>
              <a:r>
                <a:rPr lang="en-US" sz="36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 4 : Ai nhanh hơn</a:t>
              </a:r>
              <a:endParaRPr lang="en-US" sz="3200" dirty="0">
                <a:solidFill>
                  <a:srgbClr val="FF0000"/>
                </a:solidFill>
                <a:latin typeface=" tiems newroman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43624" y="2049532"/>
            <a:ext cx="7252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</a:t>
            </a:r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các nét để  </a:t>
            </a:r>
            <a:r>
              <a:rPr lang="en-US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đúng các chữ </a:t>
            </a:r>
            <a:r>
              <a:rPr lang="en-US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b,d,đ và đọc chữ đã ghép được</a:t>
            </a:r>
            <a:endParaRPr lang="en-US" sz="4800" dirty="0">
              <a:solidFill>
                <a:srgbClr val="002060"/>
              </a:solidFill>
              <a:latin typeface=" tiems newroman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7"/>
    </mc:Choice>
    <mc:Fallback xmlns="">
      <p:transition spd="slow" advTm="17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5" y="242438"/>
            <a:ext cx="1074095" cy="10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83235" y="-187561"/>
            <a:ext cx="2148840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900" b="1">
                <a:solidFill>
                  <a:srgbClr val="FF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555680">
            <a:off x="9072407" y="-92444"/>
            <a:ext cx="1303020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900" b="1">
                <a:solidFill>
                  <a:srgbClr val="000066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84538" y="-187562"/>
            <a:ext cx="2148840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900" b="1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0001" y="-341263"/>
            <a:ext cx="19659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239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766417" y="-556896"/>
            <a:ext cx="130302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7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576824" y="-556895"/>
            <a:ext cx="130302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700" b="1">
                <a:solidFill>
                  <a:srgbClr val="FF33CC"/>
                </a:solidFill>
                <a:latin typeface=".VnAvant" panose="020B7200000000000000" pitchFamily="34" charset="0"/>
              </a:rPr>
              <a:t>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1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10"/>
    </mc:Choice>
    <mc:Fallback xmlns="">
      <p:transition spd="slow" advTm="56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13294 0.43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11172 0.3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0143 0.38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5378 0.419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5" y="242438"/>
            <a:ext cx="1074095" cy="10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 rot="1519700">
            <a:off x="4975860" y="10813"/>
            <a:ext cx="1303020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900" b="1">
                <a:solidFill>
                  <a:srgbClr val="00B0F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06760" y="-578962"/>
            <a:ext cx="2148840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9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124950" y="288124"/>
            <a:ext cx="0" cy="3048000"/>
          </a:xfrm>
          <a:prstGeom prst="line">
            <a:avLst/>
          </a:prstGeom>
          <a:noFill/>
          <a:ln w="4540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0104120" y="1813560"/>
            <a:ext cx="1150620" cy="15240"/>
          </a:xfrm>
          <a:prstGeom prst="line">
            <a:avLst/>
          </a:prstGeom>
          <a:noFill/>
          <a:ln w="3270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947862" y="312936"/>
            <a:ext cx="957890" cy="3146544"/>
          </a:xfrm>
          <a:prstGeom prst="line">
            <a:avLst/>
          </a:prstGeom>
          <a:noFill/>
          <a:ln w="4540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0800000">
            <a:off x="6281868" y="-66702"/>
            <a:ext cx="21103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mtClean="0">
                <a:solidFill>
                  <a:srgbClr val="7030A0"/>
                </a:solidFill>
                <a:latin typeface=".VnAvant" panose="020B7200000000000000" pitchFamily="34" charset="0"/>
              </a:rPr>
              <a:t>c</a:t>
            </a:r>
            <a:endParaRPr lang="en-US" sz="239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8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77"/>
    </mc:Choice>
    <mc:Fallback xmlns="">
      <p:transition spd="slow" advTm="41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1654 0.5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5951 0.3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3888 0.234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00824" y="271705"/>
            <a:ext cx="513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2 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màu kỳ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0"/>
            <a:ext cx="1232916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5" y="379598"/>
            <a:ext cx="1150295" cy="10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563456" y="664595"/>
            <a:ext cx="5858398" cy="859792"/>
            <a:chOff x="3437088" y="358978"/>
            <a:chExt cx="5188752" cy="682727"/>
          </a:xfrm>
        </p:grpSpPr>
        <p:sp>
          <p:nvSpPr>
            <p:cNvPr id="15" name="Flowchart: Punched Tape 14"/>
            <p:cNvSpPr/>
            <p:nvPr/>
          </p:nvSpPr>
          <p:spPr>
            <a:xfrm>
              <a:off x="3437088" y="358978"/>
              <a:ext cx="5188752" cy="682727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TRò choi 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2489" y="395374"/>
              <a:ext cx="4738779" cy="51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</a:t>
              </a:r>
              <a:r>
                <a:rPr lang="en-US" sz="36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 </a:t>
              </a:r>
              <a:r>
                <a: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36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Quả nào đĩa ấy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380576" y="1882869"/>
            <a:ext cx="785130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2060"/>
                </a:solidFill>
                <a:latin typeface=".VnTime" panose="020B7200000000000000" pitchFamily="34" charset="0"/>
              </a:rPr>
              <a:t>C¸ch </a:t>
            </a:r>
            <a:r>
              <a:rPr lang="en-US" altLang="en-US" sz="4800" b="1" dirty="0" smtClean="0">
                <a:solidFill>
                  <a:srgbClr val="002060"/>
                </a:solidFill>
                <a:latin typeface=".VnTime" panose="020B7200000000000000" pitchFamily="34" charset="0"/>
              </a:rPr>
              <a:t>ch¬i</a:t>
            </a:r>
            <a:r>
              <a:rPr lang="en-US" altLang="en-US" sz="4800" b="1" smtClean="0">
                <a:solidFill>
                  <a:srgbClr val="002060"/>
                </a:solidFill>
                <a:latin typeface=".VnTime" panose="020B7200000000000000" pitchFamily="34" charset="0"/>
              </a:rPr>
              <a:t>:  </a:t>
            </a:r>
            <a:r>
              <a:rPr lang="en-US" alt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quả có chữ cái nào bầy đúng vào đĩa có chữ cái đó</a:t>
            </a:r>
            <a:endParaRPr lang="en-US" alt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8"/>
    </mc:Choice>
    <mc:Fallback xmlns="">
      <p:transition spd="slow" advTm="15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" y="0"/>
            <a:ext cx="12156243" cy="6858000"/>
          </a:xfrm>
          <a:prstGeom prst="rect">
            <a:avLst/>
          </a:prstGeom>
          <a:solidFill>
            <a:srgbClr val="CCFF99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1" y="171881"/>
            <a:ext cx="713073" cy="7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2" y="4295602"/>
            <a:ext cx="4724400" cy="202108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923022" y="-298641"/>
            <a:ext cx="2557279" cy="1846083"/>
            <a:chOff x="1584960" y="384662"/>
            <a:chExt cx="2557279" cy="18460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AEEEF"/>
                </a:clrFrom>
                <a:clrTo>
                  <a:srgbClr val="EA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960" y="384662"/>
              <a:ext cx="2557279" cy="184608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54289" y="783003"/>
              <a:ext cx="65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FF33CC"/>
                  </a:solidFill>
                  <a:latin typeface=".VnAvant" panose="020B7200000000000000" pitchFamily="34" charset="0"/>
                </a:rPr>
                <a:t>d</a:t>
              </a:r>
              <a:endParaRPr lang="en-US" sz="6000" b="1">
                <a:solidFill>
                  <a:srgbClr val="FF33CC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67312" y="2022773"/>
            <a:ext cx="2557279" cy="1846083"/>
            <a:chOff x="1584960" y="384662"/>
            <a:chExt cx="2557279" cy="18460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AEEEF"/>
                </a:clrFrom>
                <a:clrTo>
                  <a:srgbClr val="EA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960" y="384662"/>
              <a:ext cx="2557279" cy="184608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447865" y="799871"/>
              <a:ext cx="65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d</a:t>
              </a:r>
              <a:endParaRPr lang="en-US" sz="6000" b="1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07209" y="2157196"/>
            <a:ext cx="2557279" cy="1846083"/>
            <a:chOff x="1584960" y="384662"/>
            <a:chExt cx="2557279" cy="18460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AEEEF"/>
                </a:clrFrom>
                <a:clrTo>
                  <a:srgbClr val="EAEE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960" y="384662"/>
              <a:ext cx="2557279" cy="184608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536264" y="846038"/>
              <a:ext cx="65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d</a:t>
              </a:r>
              <a:endParaRPr lang="en-US" sz="6000" b="1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41" y="4310433"/>
            <a:ext cx="4684867" cy="202108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391139" y="755308"/>
            <a:ext cx="1904438" cy="1904438"/>
            <a:chOff x="3540649" y="1143000"/>
            <a:chExt cx="1904438" cy="19044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649" y="1143000"/>
              <a:ext cx="1904438" cy="190443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010564" y="1559219"/>
              <a:ext cx="9712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mtClean="0">
                  <a:solidFill>
                    <a:srgbClr val="00B0F0"/>
                  </a:solidFill>
                  <a:latin typeface=".VnAvant" panose="020B7200000000000000" pitchFamily="34" charset="0"/>
                </a:rPr>
                <a:t>®</a:t>
              </a:r>
              <a:endParaRPr lang="en-US" sz="7200" b="1">
                <a:solidFill>
                  <a:srgbClr val="00B0F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50913" y="636832"/>
            <a:ext cx="1904438" cy="1904438"/>
            <a:chOff x="3450672" y="820316"/>
            <a:chExt cx="1904438" cy="19044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672" y="820316"/>
              <a:ext cx="1904438" cy="190443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32832" y="1298847"/>
              <a:ext cx="9712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00B0F0"/>
                  </a:solidFill>
                  <a:latin typeface=".VnAvant" panose="020B7200000000000000" pitchFamily="34" charset="0"/>
                </a:rPr>
                <a:t>®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70552" y="245219"/>
            <a:ext cx="1904438" cy="1904438"/>
            <a:chOff x="6989768" y="3062268"/>
            <a:chExt cx="1904438" cy="190443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768" y="3062268"/>
              <a:ext cx="1904438" cy="190443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456351" y="3593009"/>
              <a:ext cx="9712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>
                  <a:solidFill>
                    <a:srgbClr val="99FF99"/>
                  </a:solidFill>
                  <a:latin typeface=".VnAvant" panose="020B7200000000000000" pitchFamily="34" charset="0"/>
                </a:rPr>
                <a:t>®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35695" y="5320917"/>
            <a:ext cx="917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40906" y="5254797"/>
            <a:ext cx="869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89" y="2593131"/>
            <a:ext cx="4687674" cy="183560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869690" y="751782"/>
            <a:ext cx="2403474" cy="2493397"/>
            <a:chOff x="324296" y="1839570"/>
            <a:chExt cx="2403474" cy="249339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96" y="1839570"/>
              <a:ext cx="2403474" cy="249339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38412" y="2794476"/>
              <a:ext cx="6447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b</a:t>
              </a:r>
              <a:endParaRPr lang="en-US" sz="6000" b="1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49127" y="2056511"/>
            <a:ext cx="2403474" cy="2493397"/>
            <a:chOff x="324296" y="1839570"/>
            <a:chExt cx="2403474" cy="24933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96" y="1839570"/>
              <a:ext cx="2403474" cy="249339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238412" y="2794476"/>
              <a:ext cx="6447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FFFF00"/>
                  </a:solidFill>
                  <a:latin typeface=".VnAvant" panose="020B7200000000000000" pitchFamily="34" charset="0"/>
                </a:rPr>
                <a:t>b</a:t>
              </a:r>
              <a:endParaRPr lang="en-US" sz="6000" b="1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67089" y="-307904"/>
            <a:ext cx="2403474" cy="2493397"/>
            <a:chOff x="324296" y="1839570"/>
            <a:chExt cx="2403474" cy="24933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96" y="1839570"/>
              <a:ext cx="2403474" cy="249339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238412" y="2794476"/>
              <a:ext cx="6447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solidFill>
                    <a:srgbClr val="FF00FF"/>
                  </a:solidFill>
                  <a:latin typeface=".VnAvant" panose="020B7200000000000000" pitchFamily="34" charset="0"/>
                </a:rPr>
                <a:t>b</a:t>
              </a:r>
              <a:endParaRPr lang="en-US" sz="6000" b="1">
                <a:solidFill>
                  <a:srgbClr val="FF00FF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48874" y="3926322"/>
            <a:ext cx="644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74"/>
    </mc:Choice>
    <mc:Fallback xmlns="">
      <p:transition spd="slow" advTm="99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00092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7057 0.30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9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17434 -0.05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2708 0.6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01315 0.25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324 L -0.59544 0.247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4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62 L 0.48893 0.44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3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6 L 0.23242 0.51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07786 0.448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367280" y="-87908"/>
            <a:ext cx="846582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4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4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4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4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4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sz="2200" b="1">
                <a:ea typeface="SimSun" panose="02010600030101010101" pitchFamily="2" charset="-122"/>
              </a:rPr>
              <a:t>                                    </a:t>
            </a:r>
            <a:r>
              <a:rPr lang="en-US" altLang="zh-CN" sz="2200" b="1" smtClean="0">
                <a:ea typeface="SimSun" panose="02010600030101010101" pitchFamily="2" charset="-122"/>
              </a:rPr>
              <a:t>      </a:t>
            </a:r>
            <a:r>
              <a:rPr lang="en-US" altLang="zh-CN" sz="3600" b="1" smtClean="0">
                <a:solidFill>
                  <a:srgbClr val="336600"/>
                </a:solidFill>
                <a:ea typeface="SimSun" panose="02010600030101010101" pitchFamily="2" charset="-122"/>
              </a:rPr>
              <a:t>Chữ </a:t>
            </a:r>
            <a:r>
              <a:rPr lang="en-US" altLang="zh-CN" sz="3600" b="1" smtClean="0">
                <a:solidFill>
                  <a:srgbClr val="3366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b </a:t>
            </a:r>
            <a:r>
              <a:rPr lang="en-US" altLang="zh-CN" sz="3600" b="1">
                <a:solidFill>
                  <a:srgbClr val="3366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, d </a:t>
            </a:r>
            <a:r>
              <a:rPr lang="en-US" altLang="zh-CN" sz="3600" b="1" smtClean="0">
                <a:solidFill>
                  <a:srgbClr val="3366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,® </a:t>
            </a:r>
            <a:endParaRPr lang="en-US" altLang="zh-CN" sz="3600" b="1">
              <a:solidFill>
                <a:srgbClr val="3366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                           C« d¹y bÐ häc ch</a:t>
            </a:r>
            <a:r>
              <a:rPr lang="en-US" altLang="zh-CN" sz="3200" b="1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ữ</a:t>
            </a:r>
            <a:r>
              <a:rPr lang="en-US" altLang="zh-CN" sz="32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“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b”  </a:t>
            </a:r>
          </a:p>
          <a:p>
            <a:pPr eaLnBrk="1" hangingPunct="1"/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                 Cã trong t</a:t>
            </a:r>
            <a:r>
              <a:rPr lang="en-US" altLang="zh-CN" sz="32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ừ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b­­</a:t>
            </a:r>
            <a:r>
              <a:rPr lang="en-US" altLang="zh-CN" sz="32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ư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ëi bßng vµ bÝ ng«</a:t>
            </a:r>
          </a:p>
          <a:p>
            <a:pPr eaLnBrk="1" hangingPunct="1"/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                           Ch­</a:t>
            </a:r>
            <a:r>
              <a:rPr lang="en-US" altLang="zh-CN" sz="32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ữ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“d” th</a:t>
            </a:r>
            <a:r>
              <a:rPr lang="en-US" altLang="zh-CN" sz="3200" b="1" smtClean="0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ì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bÐ nhí nghe</a:t>
            </a:r>
            <a:endParaRPr lang="en-US" altLang="zh-CN" sz="2800" b="1">
              <a:solidFill>
                <a:srgbClr val="FF3300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 sz="2800" b="1">
                <a:solidFill>
                  <a:srgbClr val="FF3300"/>
                </a:solidFill>
                <a:ea typeface="SimSun" panose="02010600030101010101" pitchFamily="2" charset="-122"/>
              </a:rPr>
              <a:t>              </a:t>
            </a:r>
            <a:r>
              <a:rPr lang="en-US" altLang="zh-CN" sz="2800" b="1" smtClean="0">
                <a:solidFill>
                  <a:srgbClr val="FF33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Trong t</a:t>
            </a:r>
            <a:r>
              <a:rPr lang="en-US" altLang="zh-CN" sz="3200" b="1" smtClean="0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ừ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d</a:t>
            </a:r>
            <a:r>
              <a:rPr lang="en-US" altLang="zh-CN" sz="32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ừ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a, d</a:t>
            </a:r>
            <a:r>
              <a:rPr lang="en-US" altLang="zh-CN" sz="3200" b="1" smtClean="0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ứ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a, qu¶ d</a:t>
            </a:r>
            <a:r>
              <a:rPr lang="en-US" altLang="zh-CN" sz="3200" b="1" smtClean="0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ư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a, b¸nh dµy </a:t>
            </a:r>
          </a:p>
          <a:p>
            <a:pPr eaLnBrk="1" hangingPunct="1"/>
            <a:r>
              <a:rPr lang="en-US" altLang="zh-CN" sz="2800" b="1" smtClean="0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                                 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Ch</a:t>
            </a:r>
            <a:r>
              <a:rPr lang="en-US" altLang="zh-CN" sz="3200" b="1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ữ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“®” xinh x¾n lµ ®©y</a:t>
            </a:r>
          </a:p>
          <a:p>
            <a:pPr eaLnBrk="1" hangingPunct="1"/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             BÐ lÊy th</a:t>
            </a:r>
            <a:r>
              <a:rPr lang="en-US" altLang="zh-CN" sz="32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ướ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c chØ t</a:t>
            </a:r>
            <a:r>
              <a:rPr lang="en-US" altLang="zh-CN" sz="32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ừ</a:t>
            </a:r>
            <a:r>
              <a:rPr lang="en-US" altLang="zh-CN" sz="2800" b="1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“C©y hoa ®µo” </a:t>
            </a:r>
          </a:p>
          <a:p>
            <a:pPr eaLnBrk="1" hangingPunct="1"/>
            <a:r>
              <a:rPr lang="en-US" altLang="zh-CN" sz="2800" b="1" smtClean="0">
                <a:solidFill>
                  <a:srgbClr val="FF3300"/>
                </a:solidFill>
                <a:ea typeface="SimSun" panose="02010600030101010101" pitchFamily="2" charset="-122"/>
              </a:rPr>
              <a:t>                               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C« khen bÐ giái lµm sao?</a:t>
            </a:r>
          </a:p>
          <a:p>
            <a:pPr eaLnBrk="1" hangingPunct="1"/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           T</a:t>
            </a:r>
            <a:r>
              <a:rPr lang="en-US" altLang="zh-CN" sz="3200" b="1" smtClean="0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ì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m nhanh ch</a:t>
            </a:r>
            <a:r>
              <a:rPr lang="en-US" altLang="zh-CN" sz="3200" b="1" smtClean="0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ữ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 c¸i trong bao nhiªu t</a:t>
            </a:r>
            <a:r>
              <a:rPr lang="en-US" altLang="zh-CN" sz="3200" b="1" smtClean="0">
                <a:solidFill>
                  <a:srgbClr val="FF3300"/>
                </a:solidFill>
                <a:latin typeface="+mn-lt"/>
                <a:ea typeface="SimSun" panose="02010600030101010101" pitchFamily="2" charset="-122"/>
              </a:rPr>
              <a:t>ừ</a:t>
            </a:r>
            <a:r>
              <a:rPr lang="en-US" altLang="zh-CN" sz="2800" b="1" smtClean="0">
                <a:solidFill>
                  <a:srgbClr val="FF33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!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920750" y="6375400"/>
            <a:ext cx="10350500" cy="482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Bài tập:  Cùng bé đọc bài thơ chữ b,d,đ sau đó hướng dẫn bé gạch chân các chữ cái b,d,đ  có trong bài thơ 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4367"/>
    </mc:Choice>
    <mc:Fallback xmlns="">
      <p:transition advClick="0" advTm="4436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4320"/>
            <a:ext cx="838200" cy="802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1168" y="2253432"/>
            <a:ext cx="7437849" cy="103632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Xinchào hẹn gặp lại !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288413"/>
      </p:ext>
    </p:extLst>
  </p:cSld>
  <p:clrMapOvr>
    <a:masterClrMapping/>
  </p:clrMapOvr>
  <p:transition spd="slow" advTm="1000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1" y="0"/>
            <a:ext cx="12191999" cy="69977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0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84574" y="479010"/>
            <a:ext cx="3441700" cy="692150"/>
            <a:chOff x="3822698" y="641350"/>
            <a:chExt cx="3441700" cy="692150"/>
          </a:xfrm>
        </p:grpSpPr>
        <p:sp>
          <p:nvSpPr>
            <p:cNvPr id="2" name="Wave 1"/>
            <p:cNvSpPr/>
            <p:nvPr/>
          </p:nvSpPr>
          <p:spPr>
            <a:xfrm>
              <a:off x="3822698" y="641350"/>
              <a:ext cx="3441700" cy="692150"/>
            </a:xfrm>
            <a:prstGeom prst="wav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3975098" y="695325"/>
              <a:ext cx="32893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đích yêu cầu </a:t>
              </a:r>
            </a:p>
          </p:txBody>
        </p:sp>
      </p:grpSp>
      <p:sp>
        <p:nvSpPr>
          <p:cNvPr id="10" name="Vertical Scroll 9"/>
          <p:cNvSpPr/>
          <p:nvPr/>
        </p:nvSpPr>
        <p:spPr>
          <a:xfrm>
            <a:off x="1536521" y="1639102"/>
            <a:ext cx="2365374" cy="3682198"/>
          </a:xfrm>
          <a:prstGeom prst="verticalScroll">
            <a:avLst/>
          </a:prstGeom>
          <a:solidFill>
            <a:srgbClr val="CDA3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  <a:p>
            <a:pPr marL="342900" indent="-342900" algn="ctr">
              <a:spcBef>
                <a:spcPct val="0"/>
              </a:spcBef>
              <a:buFontTx/>
              <a:buAutoNum type="arabicPeriod"/>
              <a:defRPr/>
            </a:pP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tên, biết cấu tạo, phát âm đúng các chữ cái b,d,đ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chơi các trò chơi với các chữ cái đó </a:t>
            </a:r>
          </a:p>
        </p:txBody>
      </p:sp>
      <p:sp>
        <p:nvSpPr>
          <p:cNvPr id="12" name="Left Arrow 11"/>
          <p:cNvSpPr/>
          <p:nvPr/>
        </p:nvSpPr>
        <p:spPr>
          <a:xfrm rot="18414275">
            <a:off x="3102092" y="1287256"/>
            <a:ext cx="637639" cy="121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Vertical Scroll 12"/>
          <p:cNvSpPr/>
          <p:nvPr/>
        </p:nvSpPr>
        <p:spPr>
          <a:xfrm>
            <a:off x="4139772" y="1709119"/>
            <a:ext cx="2741611" cy="3682198"/>
          </a:xfrm>
          <a:prstGeom prst="verticalScroll">
            <a:avLst/>
          </a:prstGeom>
          <a:solidFill>
            <a:srgbClr val="CDA3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</a:t>
            </a: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đúng các chữ cái b,d,đ</a:t>
            </a:r>
          </a:p>
          <a:p>
            <a:pPr>
              <a:spcBef>
                <a:spcPct val="0"/>
              </a:spcBef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Chơi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cách chơi các trò chơi với chữ b,d,đ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khả năng quan sát ghi nhớ có chủ định cho trẻ</a:t>
            </a:r>
          </a:p>
        </p:txBody>
      </p:sp>
      <p:sp>
        <p:nvSpPr>
          <p:cNvPr id="15" name="Left Arrow 14"/>
          <p:cNvSpPr/>
          <p:nvPr/>
        </p:nvSpPr>
        <p:spPr>
          <a:xfrm rot="16353451">
            <a:off x="5165103" y="1353124"/>
            <a:ext cx="549261" cy="1172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3009373">
            <a:off x="6934230" y="1340576"/>
            <a:ext cx="954785" cy="1154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72746" y="1709119"/>
            <a:ext cx="2290344" cy="3790486"/>
            <a:chOff x="7026274" y="1639102"/>
            <a:chExt cx="2290344" cy="3790486"/>
          </a:xfrm>
        </p:grpSpPr>
        <p:sp>
          <p:nvSpPr>
            <p:cNvPr id="14" name="Vertical Scroll 13"/>
            <p:cNvSpPr/>
            <p:nvPr/>
          </p:nvSpPr>
          <p:spPr>
            <a:xfrm>
              <a:off x="7026274" y="1639102"/>
              <a:ext cx="2290344" cy="3790486"/>
            </a:xfrm>
            <a:prstGeom prst="verticalScroll">
              <a:avLst/>
            </a:prstGeom>
            <a:solidFill>
              <a:srgbClr val="CDA3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94600" y="2095500"/>
              <a:ext cx="1257300" cy="69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2946" y="2221424"/>
              <a:ext cx="1397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3.Thái độ </a:t>
              </a:r>
              <a:endPara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Trẻ hứng thú tích cực tham gia trò chơi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005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2"/>
    </mc:Choice>
    <mc:Fallback xmlns="">
      <p:transition spd="slow" advTm="10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3"/>
            <a:ext cx="12262923" cy="704088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438880" y="781135"/>
            <a:ext cx="5974080" cy="89916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 tiems newroman"/>
              </a:rPr>
              <a:t>Cùng bé ôn lại chữ b,d,đ</a:t>
            </a:r>
            <a:endParaRPr lang="en-US" sz="4000">
              <a:solidFill>
                <a:srgbClr val="0070C0"/>
              </a:solidFill>
              <a:latin typeface=" tiems new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016" y="2265623"/>
            <a:ext cx="20421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239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509" y="2420927"/>
            <a:ext cx="20421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mtClean="0">
                <a:solidFill>
                  <a:srgbClr val="00B0F0"/>
                </a:solidFill>
                <a:latin typeface=".VnAvant" panose="020B7200000000000000" pitchFamily="34" charset="0"/>
              </a:rPr>
              <a:t>d</a:t>
            </a:r>
            <a:endParaRPr lang="en-US" sz="239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3637" y="2525438"/>
            <a:ext cx="3368040" cy="3322335"/>
            <a:chOff x="1962150" y="1314450"/>
            <a:chExt cx="4495800" cy="4143375"/>
          </a:xfrm>
        </p:grpSpPr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1962150" y="1314450"/>
              <a:ext cx="4495800" cy="4143375"/>
              <a:chOff x="1236" y="828"/>
              <a:chExt cx="2832" cy="2610"/>
            </a:xfrm>
          </p:grpSpPr>
          <p:pic>
            <p:nvPicPr>
              <p:cNvPr id="16" name="Picture 27" descr="d xanh"/>
              <p:cNvPicPr>
                <a:picLocks noChangeAspect="1" noChangeArrowheads="1"/>
              </p:cNvPicPr>
              <p:nvPr/>
            </p:nvPicPr>
            <p:blipFill>
              <a:blip r:embed="rId4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6" y="1415"/>
                <a:ext cx="2832" cy="2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8" descr="chinh3"/>
              <p:cNvPicPr>
                <a:picLocks noChangeAspect="1" noChangeArrowheads="1"/>
              </p:cNvPicPr>
              <p:nvPr/>
            </p:nvPicPr>
            <p:blipFill>
              <a:blip r:embed="rId5">
                <a:lum bright="-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13" r="35593" b="6540"/>
              <a:stretch>
                <a:fillRect/>
              </a:stretch>
            </p:blipFill>
            <p:spPr bwMode="auto">
              <a:xfrm>
                <a:off x="2640" y="828"/>
                <a:ext cx="912" cy="2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4419600" y="1981200"/>
              <a:ext cx="1143000" cy="3810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="1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213332" y="2150054"/>
            <a:ext cx="199214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26400">
                <a:solidFill>
                  <a:srgbClr val="990000"/>
                </a:solidFill>
              </a:rPr>
              <a:t>B</a:t>
            </a:r>
          </a:p>
        </p:txBody>
      </p:sp>
      <p:pic>
        <p:nvPicPr>
          <p:cNvPr id="22" name="Picture 7" descr="b viet thuo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33" y="2543534"/>
            <a:ext cx="4256037" cy="330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1"/>
          <p:cNvPicPr>
            <a:picLocks noChangeAspect="1" noChangeArrowheads="1"/>
          </p:cNvPicPr>
          <p:nvPr/>
        </p:nvPicPr>
        <p:blipFill>
          <a:blip r:embed="rId7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90" y="2719625"/>
            <a:ext cx="4021121" cy="30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128370" y="1987261"/>
            <a:ext cx="2077107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27700">
                <a:solidFill>
                  <a:srgbClr val="990099"/>
                </a:solidFill>
              </a:rPr>
              <a:t>D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121033" y="2150054"/>
            <a:ext cx="25908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25000">
                <a:solidFill>
                  <a:schemeClr val="accent2"/>
                </a:solidFill>
              </a:rPr>
              <a:t>§</a:t>
            </a:r>
          </a:p>
        </p:txBody>
      </p:sp>
      <p:grpSp>
        <p:nvGrpSpPr>
          <p:cNvPr id="30" name="Group 14"/>
          <p:cNvGrpSpPr>
            <a:grpSpLocks/>
          </p:cNvGrpSpPr>
          <p:nvPr/>
        </p:nvGrpSpPr>
        <p:grpSpPr bwMode="auto">
          <a:xfrm>
            <a:off x="7838833" y="2317965"/>
            <a:ext cx="4267200" cy="3451225"/>
            <a:chOff x="3312" y="1020"/>
            <a:chExt cx="2736" cy="2052"/>
          </a:xfrm>
        </p:grpSpPr>
        <p:pic>
          <p:nvPicPr>
            <p:cNvPr id="31" name="Picture 7" descr="d1"/>
            <p:cNvPicPr>
              <a:picLocks noChangeAspect="1" noChangeArrowheads="1"/>
            </p:cNvPicPr>
            <p:nvPr/>
          </p:nvPicPr>
          <p:blipFill>
            <a:blip r:embed="rId7" cstate="print">
              <a:lum bright="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020"/>
              <a:ext cx="2736" cy="2052"/>
            </a:xfrm>
            <a:prstGeom prst="rect">
              <a:avLst/>
            </a:prstGeom>
          </p:spPr>
        </p:pic>
        <p:pic>
          <p:nvPicPr>
            <p:cNvPr id="32" name="Picture 12" descr="y"/>
            <p:cNvPicPr>
              <a:picLocks noChangeAspect="1" noChangeArrowheads="1"/>
            </p:cNvPicPr>
            <p:nvPr/>
          </p:nvPicPr>
          <p:blipFill>
            <a:blip r:embed="rId8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104"/>
              <a:ext cx="816" cy="66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530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73"/>
    </mc:Choice>
    <mc:Fallback xmlns="">
      <p:transition spd="slow" advTm="75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6" grpId="1"/>
      <p:bldP spid="21" grpId="0"/>
      <p:bldP spid="21" grpId="1"/>
      <p:bldP spid="24" grpId="0"/>
      <p:bldP spid="24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0"/>
            <a:ext cx="12329160" cy="6858000"/>
          </a:xfrm>
          <a:prstGeom prst="rect">
            <a:avLst/>
          </a:prstGeom>
        </p:spPr>
      </p:pic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3749040" y="1780611"/>
            <a:ext cx="766464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2060"/>
                </a:solidFill>
                <a:latin typeface=".VnTime" panose="020B7200000000000000" pitchFamily="34" charset="0"/>
              </a:rPr>
              <a:t>C¸ch </a:t>
            </a:r>
            <a:r>
              <a:rPr lang="en-US" altLang="en-US" sz="4800" b="1" dirty="0" smtClean="0">
                <a:solidFill>
                  <a:srgbClr val="002060"/>
                </a:solidFill>
                <a:latin typeface=".VnTime" panose="020B7200000000000000" pitchFamily="34" charset="0"/>
              </a:rPr>
              <a:t>ch¬i</a:t>
            </a:r>
            <a:r>
              <a:rPr lang="en-US" altLang="en-US" sz="4800" b="1" smtClean="0">
                <a:solidFill>
                  <a:srgbClr val="002060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nối các chữ </a:t>
            </a:r>
            <a:r>
              <a:rPr lang="en-US" alt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có trong tên của các bạn  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chữ cái in đậm</a:t>
            </a:r>
            <a:endParaRPr lang="en-US" alt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49040" y="649453"/>
            <a:ext cx="5989319" cy="707886"/>
            <a:chOff x="3733800" y="627224"/>
            <a:chExt cx="5989319" cy="707886"/>
          </a:xfrm>
        </p:grpSpPr>
        <p:sp>
          <p:nvSpPr>
            <p:cNvPr id="5" name="Flowchart: Punched Tape 4"/>
            <p:cNvSpPr/>
            <p:nvPr/>
          </p:nvSpPr>
          <p:spPr>
            <a:xfrm>
              <a:off x="3733800" y="652383"/>
              <a:ext cx="5593080" cy="682727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TRò choi </a:t>
              </a: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24436" y="627224"/>
              <a:ext cx="5698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1: Bé nhanh tay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" y="110186"/>
            <a:ext cx="1082732" cy="107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50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3"/>
    </mc:Choice>
    <mc:Fallback xmlns="">
      <p:transition spd="slow" advTm="16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81375" y="2886074"/>
            <a:ext cx="128463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400" b="1">
                <a:solidFill>
                  <a:srgbClr val="0000CC"/>
                </a:solidFill>
                <a:latin typeface=".VnAvantH" panose="020B7200000000000000" pitchFamily="34" charset="0"/>
              </a:rPr>
              <a:t>Đ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" y="-129663"/>
            <a:ext cx="12161838" cy="47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" y="6509798"/>
            <a:ext cx="12161838" cy="38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" y="110186"/>
            <a:ext cx="788334" cy="79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37303" y="3310882"/>
            <a:ext cx="6812525" cy="4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38154" y="3156872"/>
            <a:ext cx="6812525" cy="49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420543" y="4548130"/>
            <a:ext cx="128463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400" b="1" smtClean="0">
                <a:solidFill>
                  <a:srgbClr val="0000CC"/>
                </a:solidFill>
                <a:latin typeface=".VnAvantH" panose="020B7200000000000000" pitchFamily="34" charset="0"/>
              </a:rPr>
              <a:t>d</a:t>
            </a:r>
            <a:endParaRPr lang="en-US" altLang="en-US" sz="10400" b="1">
              <a:solidFill>
                <a:srgbClr val="0000CC"/>
              </a:solidFill>
              <a:latin typeface=".VnAvantH" panose="020B7200000000000000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341721" y="1175942"/>
            <a:ext cx="128463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400" b="1" smtClean="0">
                <a:solidFill>
                  <a:srgbClr val="0000CC"/>
                </a:solidFill>
                <a:latin typeface=".VnAvantH" panose="020B7200000000000000" pitchFamily="34" charset="0"/>
              </a:rPr>
              <a:t>B</a:t>
            </a:r>
            <a:endParaRPr lang="en-US" altLang="en-US" sz="10400" b="1">
              <a:solidFill>
                <a:srgbClr val="0000CC"/>
              </a:solidFill>
              <a:latin typeface=".VnAvantH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6" y="771227"/>
            <a:ext cx="3570367" cy="1961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249" y="2756401"/>
            <a:ext cx="355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Gia </a:t>
            </a:r>
            <a:r>
              <a:rPr lang="en-US" sz="4800" b="1" smtClean="0">
                <a:solidFill>
                  <a:srgbClr val="FF000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¸ch</a:t>
            </a:r>
            <a:endParaRPr lang="en-US" sz="4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7" y="3619950"/>
            <a:ext cx="3618636" cy="20356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21649" y="5581413"/>
            <a:ext cx="3148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Thµnh §¹t</a:t>
            </a:r>
            <a:endParaRPr lang="en-US" sz="4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56" y="624300"/>
            <a:ext cx="3831489" cy="227101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179345" y="2864586"/>
            <a:ext cx="355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Th¸i B¶o</a:t>
            </a:r>
            <a:endParaRPr lang="en-US" sz="4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19" y="3617950"/>
            <a:ext cx="4047977" cy="196200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80267" y="5487740"/>
            <a:ext cx="3951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Thïy D</a:t>
            </a:r>
            <a:r>
              <a:rPr lang="en-US" sz="5400" b="1" smtClean="0">
                <a:solidFill>
                  <a:srgbClr val="FF0000"/>
                </a:solidFill>
              </a:rPr>
              <a:t>ư</a:t>
            </a:r>
            <a:r>
              <a:rPr lang="en-US" sz="4800" b="1" smtClean="0">
                <a:solidFill>
                  <a:srgbClr val="FF0000"/>
                </a:solidFill>
              </a:rPr>
              <a:t>­</a:t>
            </a:r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¬ng</a:t>
            </a:r>
            <a:endParaRPr lang="en-US" sz="4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70619" y="2248143"/>
            <a:ext cx="3205185" cy="70222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12593" y="2365524"/>
            <a:ext cx="3392046" cy="70831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245852" y="4097098"/>
            <a:ext cx="2399204" cy="16558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16729" y="5207936"/>
            <a:ext cx="2925391" cy="545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68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39"/>
    </mc:Choice>
    <mc:Fallback xmlns="">
      <p:transition spd="slow" advTm="86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31" grpId="0"/>
      <p:bldP spid="32" grpId="0"/>
      <p:bldP spid="4" grpId="0"/>
      <p:bldP spid="36" grpId="0"/>
      <p:bldP spid="38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00824" y="271705"/>
            <a:ext cx="513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2 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màu kỳ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0"/>
            <a:ext cx="12329160" cy="6858000"/>
          </a:xfrm>
          <a:prstGeom prst="rect">
            <a:avLst/>
          </a:prstGeom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469732" y="1618378"/>
            <a:ext cx="783834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2060"/>
                </a:solidFill>
                <a:latin typeface=".VnTime" panose="020B7200000000000000" pitchFamily="34" charset="0"/>
              </a:rPr>
              <a:t>C¸ch ch¬i : C¸c khu«n mÆt ch¹y quanh c¸c « mµu, khi dõng l¹i, c¸c </a:t>
            </a:r>
            <a:r>
              <a:rPr lang="en-US" alt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altLang="en-US" sz="4800" b="1" dirty="0" smtClean="0">
                <a:solidFill>
                  <a:srgbClr val="002060"/>
                </a:solidFill>
                <a:latin typeface=".VnTime" panose="020B7200000000000000" pitchFamily="34" charset="0"/>
              </a:rPr>
              <a:t>®</a:t>
            </a:r>
            <a:r>
              <a:rPr lang="en-US" altLang="en-US" sz="4800" b="1" dirty="0">
                <a:solidFill>
                  <a:srgbClr val="002060"/>
                </a:solidFill>
                <a:latin typeface=".VnTime" panose="020B7200000000000000" pitchFamily="34" charset="0"/>
              </a:rPr>
              <a:t>äc ch÷ c¸i xuÊt hiÖn ë « </a:t>
            </a:r>
            <a:r>
              <a:rPr lang="en-US" altLang="en-US" sz="4800" b="1">
                <a:solidFill>
                  <a:srgbClr val="002060"/>
                </a:solidFill>
                <a:latin typeface=".VnTime" panose="020B7200000000000000" pitchFamily="34" charset="0"/>
              </a:rPr>
              <a:t>®</a:t>
            </a:r>
            <a:r>
              <a:rPr lang="en-US" altLang="en-US" sz="4800" b="1" smtClean="0">
                <a:solidFill>
                  <a:srgbClr val="002060"/>
                </a:solidFill>
                <a:latin typeface=".VnTime" panose="020B7200000000000000" pitchFamily="34" charset="0"/>
              </a:rPr>
              <a:t>ã</a:t>
            </a:r>
            <a:endParaRPr lang="en-US" altLang="en-US" sz="48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5" y="379598"/>
            <a:ext cx="1150295" cy="10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741256" y="700342"/>
            <a:ext cx="5188752" cy="682727"/>
            <a:chOff x="3437088" y="358978"/>
            <a:chExt cx="5188752" cy="682727"/>
          </a:xfrm>
        </p:grpSpPr>
        <p:sp>
          <p:nvSpPr>
            <p:cNvPr id="15" name="Flowchart: Punched Tape 14"/>
            <p:cNvSpPr/>
            <p:nvPr/>
          </p:nvSpPr>
          <p:spPr>
            <a:xfrm>
              <a:off x="3437088" y="358978"/>
              <a:ext cx="5188752" cy="682727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TRò choi 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2489" y="395374"/>
              <a:ext cx="5133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</a:t>
              </a:r>
              <a:r>
                <a:rPr lang="en-US" sz="36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 2 : 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màu kỳ 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5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3"/>
    </mc:Choice>
    <mc:Fallback xmlns="">
      <p:transition spd="slow" advTm="19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176637" y="2559441"/>
            <a:ext cx="1897310" cy="1853928"/>
            <a:chOff x="1962150" y="1314450"/>
            <a:chExt cx="4495800" cy="4143375"/>
          </a:xfrm>
        </p:grpSpPr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962150" y="1314450"/>
              <a:ext cx="4495800" cy="4143375"/>
              <a:chOff x="1236" y="828"/>
              <a:chExt cx="2832" cy="2610"/>
            </a:xfrm>
          </p:grpSpPr>
          <p:pic>
            <p:nvPicPr>
              <p:cNvPr id="35" name="Picture 27" descr="d xanh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6" y="1415"/>
                <a:ext cx="2832" cy="2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8" descr="chinh3"/>
              <p:cNvPicPr>
                <a:picLocks noChangeAspect="1" noChangeArrowheads="1"/>
              </p:cNvPicPr>
              <p:nvPr/>
            </p:nvPicPr>
            <p:blipFill>
              <a:blip r:embed="rId4">
                <a:lum bright="-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13" r="35593" b="6540"/>
              <a:stretch>
                <a:fillRect/>
              </a:stretch>
            </p:blipFill>
            <p:spPr bwMode="auto">
              <a:xfrm>
                <a:off x="2640" y="828"/>
                <a:ext cx="912" cy="2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4419600" y="1981200"/>
              <a:ext cx="1143000" cy="3810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600" b="1">
                <a:solidFill>
                  <a:schemeClr val="accent2"/>
                </a:solidFill>
              </a:endParaRPr>
            </a:p>
          </p:txBody>
        </p:sp>
      </p:grpSp>
      <p:sp>
        <p:nvSpPr>
          <p:cNvPr id="11273" name="AutoShape 12"/>
          <p:cNvSpPr>
            <a:spLocks noChangeArrowheads="1"/>
          </p:cNvSpPr>
          <p:nvPr/>
        </p:nvSpPr>
        <p:spPr bwMode="auto">
          <a:xfrm rot="16073346">
            <a:off x="3131564" y="2431200"/>
            <a:ext cx="2348891" cy="1871004"/>
          </a:xfrm>
          <a:custGeom>
            <a:avLst/>
            <a:gdLst>
              <a:gd name="T0" fmla="*/ 2466975 w 21600"/>
              <a:gd name="T1" fmla="*/ 990600 h 21600"/>
              <a:gd name="T2" fmla="*/ 1409700 w 21600"/>
              <a:gd name="T3" fmla="*/ 1981200 h 21600"/>
              <a:gd name="T4" fmla="*/ 352425 w 21600"/>
              <a:gd name="T5" fmla="*/ 990600 h 21600"/>
              <a:gd name="T6" fmla="*/ 1409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685730" y="1888535"/>
            <a:ext cx="1828800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7200" b="1" smtClean="0">
                <a:solidFill>
                  <a:srgbClr val="0000CC"/>
                </a:solidFill>
                <a:latin typeface=".VnAvant" panose="020B7200000000000000" pitchFamily="34" charset="0"/>
              </a:rPr>
              <a:t>d</a:t>
            </a:r>
            <a:endParaRPr lang="en-US" altLang="en-US" sz="172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976100" y="515004"/>
            <a:ext cx="1828800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7200" b="1" smtClean="0">
                <a:solidFill>
                  <a:srgbClr val="DF35CB"/>
                </a:solidFill>
                <a:latin typeface=".VnAvant" panose="020B7200000000000000" pitchFamily="34" charset="0"/>
              </a:rPr>
              <a:t>b</a:t>
            </a:r>
            <a:endParaRPr lang="en-US" altLang="en-US" sz="17200" b="1">
              <a:solidFill>
                <a:srgbClr val="DF35CB"/>
              </a:solidFill>
              <a:latin typeface=".VnAvant" panose="020B7200000000000000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068066" y="3434675"/>
            <a:ext cx="1828800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7200" b="1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altLang="en-US" sz="17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4598870" y="970711"/>
            <a:ext cx="2476618" cy="1801625"/>
          </a:xfrm>
          <a:custGeom>
            <a:avLst/>
            <a:gdLst>
              <a:gd name="T0" fmla="*/ 2466975 w 21600"/>
              <a:gd name="T1" fmla="*/ 990600 h 21600"/>
              <a:gd name="T2" fmla="*/ 1409700 w 21600"/>
              <a:gd name="T3" fmla="*/ 1981200 h 21600"/>
              <a:gd name="T4" fmla="*/ 352425 w 21600"/>
              <a:gd name="T5" fmla="*/ 990600 h 21600"/>
              <a:gd name="T6" fmla="*/ 1409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10"/>
          <p:cNvSpPr>
            <a:spLocks noChangeArrowheads="1"/>
          </p:cNvSpPr>
          <p:nvPr/>
        </p:nvSpPr>
        <p:spPr bwMode="auto">
          <a:xfrm rot="10800000">
            <a:off x="4643008" y="3888710"/>
            <a:ext cx="2453640" cy="1804967"/>
          </a:xfrm>
          <a:custGeom>
            <a:avLst/>
            <a:gdLst>
              <a:gd name="T0" fmla="*/ 2466975 w 21600"/>
              <a:gd name="T1" fmla="*/ 990600 h 21600"/>
              <a:gd name="T2" fmla="*/ 1409700 w 21600"/>
              <a:gd name="T3" fmla="*/ 1981200 h 21600"/>
              <a:gd name="T4" fmla="*/ 352425 w 21600"/>
              <a:gd name="T5" fmla="*/ 990600 h 21600"/>
              <a:gd name="T6" fmla="*/ 1409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11"/>
          <p:cNvSpPr>
            <a:spLocks noChangeArrowheads="1"/>
          </p:cNvSpPr>
          <p:nvPr/>
        </p:nvSpPr>
        <p:spPr bwMode="auto">
          <a:xfrm rot="5400000">
            <a:off x="6349537" y="2338885"/>
            <a:ext cx="2228515" cy="1998163"/>
          </a:xfrm>
          <a:custGeom>
            <a:avLst/>
            <a:gdLst>
              <a:gd name="T0" fmla="*/ 2466975 w 21600"/>
              <a:gd name="T1" fmla="*/ 990600 h 21600"/>
              <a:gd name="T2" fmla="*/ 1409700 w 21600"/>
              <a:gd name="T3" fmla="*/ 1981200 h 21600"/>
              <a:gd name="T4" fmla="*/ 352425 w 21600"/>
              <a:gd name="T5" fmla="*/ 990600 h 21600"/>
              <a:gd name="T6" fmla="*/ 1409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388706" y="4181845"/>
            <a:ext cx="990600" cy="8382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3620372" y="2880011"/>
            <a:ext cx="990600" cy="8382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5384351" y="1391555"/>
            <a:ext cx="990600" cy="8382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6992789" y="2965491"/>
            <a:ext cx="990600" cy="8382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5404425" y="4204783"/>
            <a:ext cx="990600" cy="838200"/>
          </a:xfrm>
          <a:prstGeom prst="smileyFace">
            <a:avLst>
              <a:gd name="adj" fmla="val -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3596078" y="2880011"/>
            <a:ext cx="990600" cy="8382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5384351" y="1320396"/>
            <a:ext cx="990600" cy="8382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968495" y="2978030"/>
            <a:ext cx="990600" cy="8382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5427852" y="4190330"/>
            <a:ext cx="990600" cy="8382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63"/>
            <a:ext cx="12161838" cy="6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" y="6370638"/>
            <a:ext cx="12161838" cy="6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7" y="387954"/>
            <a:ext cx="788334" cy="79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5409025" y="4158907"/>
            <a:ext cx="990600" cy="8382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3614402" y="2871838"/>
            <a:ext cx="995455" cy="838199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5374528" y="1349437"/>
            <a:ext cx="990600" cy="838200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39235" y="3217566"/>
            <a:ext cx="6812525" cy="6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56188" y="3074906"/>
            <a:ext cx="6812525" cy="6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1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22"/>
    </mc:Choice>
    <mc:Fallback xmlns="">
      <p:transition spd="slow" advTm="65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0.02685 L 0.20664 0.174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18437 -0.232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4 -0.0243 L -0.33308 0.01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32006 -0.0412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1268" grpId="0"/>
      <p:bldP spid="15368" grpId="0"/>
      <p:bldP spid="15373" grpId="0" animBg="1"/>
      <p:bldP spid="15373" grpId="1" animBg="1"/>
      <p:bldP spid="15374" grpId="0" animBg="1"/>
      <p:bldP spid="15374" grpId="1" animBg="1"/>
      <p:bldP spid="15375" grpId="0" animBg="1"/>
      <p:bldP spid="15375" grpId="1" animBg="1"/>
      <p:bldP spid="15376" grpId="0" animBg="1"/>
      <p:bldP spid="15376" grpId="1" animBg="1"/>
      <p:bldP spid="15377" grpId="0" animBg="1"/>
      <p:bldP spid="15377" grpId="1" animBg="1"/>
      <p:bldP spid="15378" grpId="0" animBg="1"/>
      <p:bldP spid="15378" grpId="1" animBg="1"/>
      <p:bldP spid="15379" grpId="0" animBg="1"/>
      <p:bldP spid="15379" grpId="1" animBg="1"/>
      <p:bldP spid="15380" grpId="0" animBg="1"/>
      <p:bldP spid="15380" grpId="1" animBg="1"/>
      <p:bldP spid="15381" grpId="0" animBg="1"/>
      <p:bldP spid="15381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00824" y="271705"/>
            <a:ext cx="513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2 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màu kỳ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0"/>
            <a:ext cx="1232916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5" y="379598"/>
            <a:ext cx="1150295" cy="106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563456" y="664595"/>
            <a:ext cx="6444144" cy="1557469"/>
            <a:chOff x="3437088" y="358978"/>
            <a:chExt cx="5707544" cy="1236725"/>
          </a:xfrm>
        </p:grpSpPr>
        <p:sp>
          <p:nvSpPr>
            <p:cNvPr id="15" name="Flowchart: Punched Tape 14"/>
            <p:cNvSpPr/>
            <p:nvPr/>
          </p:nvSpPr>
          <p:spPr>
            <a:xfrm>
              <a:off x="3437088" y="358978"/>
              <a:ext cx="5188752" cy="682727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TRò choi 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2489" y="395374"/>
              <a:ext cx="56521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</a:t>
              </a:r>
              <a:r>
                <a:rPr lang="en-US" sz="36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 3 : Bé nào tinh nhanh  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563456" y="1778332"/>
            <a:ext cx="815864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2060"/>
                </a:solidFill>
                <a:latin typeface=".VnTime" panose="020B7200000000000000" pitchFamily="34" charset="0"/>
              </a:rPr>
              <a:t>C¸ch </a:t>
            </a:r>
            <a:r>
              <a:rPr lang="en-US" altLang="en-US" sz="4800" b="1" dirty="0" smtClean="0">
                <a:solidFill>
                  <a:srgbClr val="002060"/>
                </a:solidFill>
                <a:latin typeface=".VnTime" panose="020B7200000000000000" pitchFamily="34" charset="0"/>
              </a:rPr>
              <a:t>ch¬i</a:t>
            </a:r>
            <a:r>
              <a:rPr lang="en-US" altLang="en-US" sz="4800" b="1" smtClean="0">
                <a:solidFill>
                  <a:srgbClr val="002060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hãy gạch chân các kiểu chữ b,d,đ có trong từ dưới mỗi hình ảnh sau đó đếm và viết chữ số vào ô vuông </a:t>
            </a:r>
            <a:endParaRPr lang="en-US" alt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1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1"/>
    </mc:Choice>
    <mc:Fallback xmlns="">
      <p:transition spd="slow" advTm="21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134157" y="1180345"/>
            <a:ext cx="714031" cy="58733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 tiems newroman"/>
              </a:rPr>
              <a:t>1</a:t>
            </a:r>
            <a:endParaRPr lang="en-US" sz="4400" b="1">
              <a:solidFill>
                <a:srgbClr val="0070C0"/>
              </a:solidFill>
              <a:latin typeface=" tiems newroman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63"/>
            <a:ext cx="2164080" cy="44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3527"/>
            <a:ext cx="2471533" cy="44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7" y="387954"/>
            <a:ext cx="788334" cy="79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35303" y="5456201"/>
            <a:ext cx="2367945" cy="48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1526" y="1067016"/>
            <a:ext cx="2529839" cy="39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44" y="302472"/>
            <a:ext cx="3351939" cy="2376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13" y="239411"/>
            <a:ext cx="2941180" cy="25286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74875" y="2690601"/>
            <a:ext cx="4952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anose="020B7200000000000000" pitchFamily="34" charset="0"/>
              </a:rPr>
              <a:t>BÐ tËp thÓ dôc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32480" y="2764906"/>
            <a:ext cx="424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anose="020B7200000000000000" pitchFamily="34" charset="0"/>
              </a:rPr>
              <a:t>BÐ ®¸nh ®µn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51" y="3472792"/>
            <a:ext cx="3569727" cy="246675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65109" y="5835834"/>
            <a:ext cx="3569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anose="020B7200000000000000" pitchFamily="34" charset="0"/>
              </a:rPr>
              <a:t>BÐ häc bµi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20" y="3562591"/>
            <a:ext cx="3139179" cy="208026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877244" y="5642856"/>
            <a:ext cx="310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anose="020B7200000000000000" pitchFamily="34" charset="0"/>
              </a:rPr>
              <a:t>BÐ ®äc ch÷ </a:t>
            </a:r>
            <a:endParaRPr lang="en-US" sz="4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90318" y="3275987"/>
            <a:ext cx="37479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784600" y="3275987"/>
            <a:ext cx="2145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390639" y="6447807"/>
            <a:ext cx="37479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274972" y="6447807"/>
            <a:ext cx="37479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878732" y="3360865"/>
            <a:ext cx="2650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978822" y="6230465"/>
            <a:ext cx="2650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800461" y="6230465"/>
            <a:ext cx="2650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665493" y="3360865"/>
            <a:ext cx="2650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0063132" y="3345639"/>
            <a:ext cx="26500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63358" y="820325"/>
            <a:ext cx="70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7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1465" y="5271372"/>
            <a:ext cx="2529839" cy="39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95" y="6484056"/>
            <a:ext cx="2164080" cy="44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459" y="-100167"/>
            <a:ext cx="2164080" cy="44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35303" y="976574"/>
            <a:ext cx="2367945" cy="48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019423" y="3398487"/>
            <a:ext cx="762400" cy="66050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  <a:endParaRPr lang="en-US" sz="44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76557" y="3133158"/>
            <a:ext cx="70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33CC"/>
                </a:solidFill>
                <a:latin typeface=".VnAvant" panose="020B7200000000000000" pitchFamily="34" charset="0"/>
              </a:rPr>
              <a:t>b</a:t>
            </a:r>
            <a:endParaRPr lang="en-US" sz="7200" b="1">
              <a:solidFill>
                <a:srgbClr val="FF33CC"/>
              </a:solidFill>
              <a:latin typeface=".VnAvant" panose="020B7200000000000000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116730" y="5067651"/>
            <a:ext cx="731458" cy="6729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sz="44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16951" y="4869110"/>
            <a:ext cx="70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6596" y="2698962"/>
            <a:ext cx="64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F0"/>
                </a:solidFill>
                <a:latin typeface=".VnAvant" panose="020B7200000000000000" pitchFamily="34" charset="0"/>
              </a:rPr>
              <a:t>d</a:t>
            </a:r>
            <a:endParaRPr lang="en-US" sz="40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73131" y="2698962"/>
            <a:ext cx="481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F0"/>
                </a:solidFill>
                <a:latin typeface=".VnAvant" panose="020B7200000000000000" pitchFamily="34" charset="0"/>
              </a:rPr>
              <a:t>B</a:t>
            </a:r>
            <a:endParaRPr lang="en-US" sz="40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63992" y="5835834"/>
            <a:ext cx="481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F0"/>
                </a:solidFill>
                <a:latin typeface=".VnAvant" panose="020B7200000000000000" pitchFamily="34" charset="0"/>
              </a:rPr>
              <a:t>B</a:t>
            </a:r>
            <a:endParaRPr lang="en-US" sz="40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32480" y="2764906"/>
            <a:ext cx="481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F0"/>
                </a:solidFill>
                <a:latin typeface=".VnAvant" panose="020B7200000000000000" pitchFamily="34" charset="0"/>
              </a:rPr>
              <a:t>B</a:t>
            </a:r>
            <a:endParaRPr lang="en-US" sz="40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1227" y="5834748"/>
            <a:ext cx="74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F0"/>
                </a:solidFill>
                <a:latin typeface=".VnAvant" panose="020B7200000000000000" pitchFamily="34" charset="0"/>
              </a:rPr>
              <a:t>b</a:t>
            </a:r>
            <a:endParaRPr lang="en-US" sz="40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78643" y="5641072"/>
            <a:ext cx="481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F0"/>
                </a:solidFill>
                <a:latin typeface=".VnAvant" panose="020B7200000000000000" pitchFamily="34" charset="0"/>
              </a:rPr>
              <a:t>B</a:t>
            </a:r>
            <a:endParaRPr lang="en-US" sz="40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92876" y="2764906"/>
            <a:ext cx="48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926569" y="2764906"/>
            <a:ext cx="48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640058" y="5644640"/>
            <a:ext cx="48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5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15"/>
    </mc:Choice>
    <mc:Fallback xmlns="">
      <p:transition spd="slow" advTm="158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/>
      <p:bldP spid="38" grpId="0"/>
      <p:bldP spid="39" grpId="0"/>
      <p:bldP spid="40" grpId="0"/>
      <p:bldP spid="31" grpId="0"/>
      <p:bldP spid="76" grpId="0" animBg="1"/>
      <p:bldP spid="78" grpId="0"/>
      <p:bldP spid="80" grpId="0" animBg="1"/>
      <p:bldP spid="82" grpId="0"/>
      <p:bldP spid="44" grpId="0"/>
      <p:bldP spid="85" grpId="0"/>
      <p:bldP spid="86" grpId="0"/>
      <p:bldP spid="87" grpId="0"/>
      <p:bldP spid="46" grpId="0"/>
      <p:bldP spid="89" grpId="0"/>
      <p:bldP spid="47" grpId="0"/>
      <p:bldP spid="91" grpId="0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3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7|13.5|4.7|8.9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3.4|2.9|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6.4|7.2|14.1|2.9|5.2|12.7|8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5|1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9|10.9|6|14|1.9|6.9|2.6|3.8|6|9.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9|5.8|3.5|4.9|5|5.2|5.9|4.7|2.5|2.4|10.6|6.4|8.9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9.3|2|10.4|1.8|5.4|2|3.6|1.4|1.6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6.9|3.6|5.6|6|6.1|4.3|6.6|15.7|4.1|7|2.6|7.9|2|1.7|8.3|2.7|14.4|3|4.6|5.7|2.5|1.7|1.5|1.5|2.8|3.2|5.9|1.9|1.9|2.8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514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SimSun</vt:lpstr>
      <vt:lpstr> tiems newroman</vt:lpstr>
      <vt:lpstr>.VnAvant</vt:lpstr>
      <vt:lpstr>.VnAvantH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49</cp:revision>
  <dcterms:created xsi:type="dcterms:W3CDTF">2021-12-07T02:54:09Z</dcterms:created>
  <dcterms:modified xsi:type="dcterms:W3CDTF">2021-12-17T04:23:12Z</dcterms:modified>
</cp:coreProperties>
</file>