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media/image6.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72" r:id="rId2"/>
    <p:sldId id="298" r:id="rId3"/>
    <p:sldId id="299" r:id="rId4"/>
    <p:sldId id="303" r:id="rId5"/>
    <p:sldId id="304" r:id="rId6"/>
    <p:sldId id="306" r:id="rId7"/>
    <p:sldId id="305" r:id="rId8"/>
    <p:sldId id="307" r:id="rId9"/>
    <p:sldId id="308" r:id="rId10"/>
    <p:sldId id="310" r:id="rId11"/>
    <p:sldId id="311"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91" autoAdjust="0"/>
    <p:restoredTop sz="94622" autoAdjust="0"/>
  </p:normalViewPr>
  <p:slideViewPr>
    <p:cSldViewPr>
      <p:cViewPr>
        <p:scale>
          <a:sx n="75" d="100"/>
          <a:sy n="75" d="100"/>
        </p:scale>
        <p:origin x="-50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7B418F-E1DE-4707-8DD2-6B0FD62D1B03}" type="datetimeFigureOut">
              <a:rPr lang="en-US" smtClean="0"/>
              <a:t>11/28/2021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EB11EC-821E-40A2-9E8D-F440AEFAD49E}" type="slidenum">
              <a:rPr lang="en-US" smtClean="0"/>
              <a:t>‹#›</a:t>
            </a:fld>
            <a:endParaRPr lang="en-US"/>
          </a:p>
        </p:txBody>
      </p:sp>
    </p:spTree>
    <p:extLst>
      <p:ext uri="{BB962C8B-B14F-4D97-AF65-F5344CB8AC3E}">
        <p14:creationId xmlns:p14="http://schemas.microsoft.com/office/powerpoint/2010/main" val="3357906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8" Type="http://schemas.microsoft.com/office/2007/relationships/hdphoto" Target="../media/hdphoto13.wdp"/><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image" Target="../media/image17.jpg"/><Relationship Id="rId1" Type="http://schemas.openxmlformats.org/officeDocument/2006/relationships/slideLayout" Target="../slideLayouts/slideLayout1.xml"/><Relationship Id="rId6" Type="http://schemas.microsoft.com/office/2007/relationships/hdphoto" Target="../media/hdphoto11.wdp"/><Relationship Id="rId5" Type="http://schemas.openxmlformats.org/officeDocument/2006/relationships/image" Target="../media/image19.png"/><Relationship Id="rId10" Type="http://schemas.microsoft.com/office/2007/relationships/hdphoto" Target="../media/hdphoto14.wdp"/><Relationship Id="rId4" Type="http://schemas.microsoft.com/office/2007/relationships/hdphoto" Target="../media/hdphoto10.wdp"/><Relationship Id="rId9" Type="http://schemas.openxmlformats.org/officeDocument/2006/relationships/image" Target="../media/image22.png"/></Relationships>
</file>

<file path=ppt/slides/_rels/slide11.xml.rels><?xml version="1.0" encoding="UTF-8" standalone="yes"?>
<Relationships xmlns="http://schemas.openxmlformats.org/package/2006/relationships"><Relationship Id="rId8" Type="http://schemas.microsoft.com/office/2007/relationships/hdphoto" Target="../media/hdphoto13.wdp"/><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image" Target="../media/image17.jpg"/><Relationship Id="rId1" Type="http://schemas.openxmlformats.org/officeDocument/2006/relationships/slideLayout" Target="../slideLayouts/slideLayout1.xml"/><Relationship Id="rId6" Type="http://schemas.microsoft.com/office/2007/relationships/hdphoto" Target="../media/hdphoto11.wdp"/><Relationship Id="rId5" Type="http://schemas.openxmlformats.org/officeDocument/2006/relationships/image" Target="../media/image19.png"/><Relationship Id="rId10" Type="http://schemas.microsoft.com/office/2007/relationships/hdphoto" Target="../media/hdphoto15.wdp"/><Relationship Id="rId4" Type="http://schemas.microsoft.com/office/2007/relationships/hdphoto" Target="../media/hdphoto10.wdp"/><Relationship Id="rId9"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7" Type="http://schemas.microsoft.com/office/2007/relationships/hdphoto" Target="../media/hdphoto4.wdp"/><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microsoft.com/office/2007/relationships/hdphoto" Target="../media/hdphoto3.wdp"/><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 Id="rId6" Type="http://schemas.microsoft.com/office/2007/relationships/hdphoto" Target="../media/hdphoto6.wdp"/><Relationship Id="rId5" Type="http://schemas.openxmlformats.org/officeDocument/2006/relationships/image" Target="../media/image10.png"/><Relationship Id="rId4" Type="http://schemas.microsoft.com/office/2007/relationships/hdphoto" Target="../media/hdphoto5.wdp"/></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 Id="rId6" Type="http://schemas.microsoft.com/office/2007/relationships/hdphoto" Target="../media/hdphoto9.wdp"/><Relationship Id="rId5" Type="http://schemas.openxmlformats.org/officeDocument/2006/relationships/image" Target="../media/image15.png"/><Relationship Id="rId4" Type="http://schemas.microsoft.com/office/2007/relationships/hdphoto" Target="../media/hdphoto8.wdp"/></Relationships>
</file>

<file path=ppt/slides/_rels/slide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microsoft.com/office/2007/relationships/hdphoto" Target="../media/hdphoto12.wdp"/><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image" Target="../media/image17.jpg"/><Relationship Id="rId1" Type="http://schemas.openxmlformats.org/officeDocument/2006/relationships/slideLayout" Target="../slideLayouts/slideLayout1.xml"/><Relationship Id="rId6" Type="http://schemas.microsoft.com/office/2007/relationships/hdphoto" Target="../media/hdphoto11.wdp"/><Relationship Id="rId5" Type="http://schemas.openxmlformats.org/officeDocument/2006/relationships/image" Target="../media/image19.png"/><Relationship Id="rId10" Type="http://schemas.microsoft.com/office/2007/relationships/hdphoto" Target="../media/hdphoto13.wdp"/><Relationship Id="rId4" Type="http://schemas.microsoft.com/office/2007/relationships/hdphoto" Target="../media/hdphoto10.wdp"/><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6" y="0"/>
            <a:ext cx="9144000" cy="6858000"/>
          </a:xfrm>
          <a:prstGeom prst="rect">
            <a:avLst/>
          </a:prstGeom>
        </p:spPr>
      </p:pic>
      <p:sp>
        <p:nvSpPr>
          <p:cNvPr id="14" name="Title 1"/>
          <p:cNvSpPr txBox="1">
            <a:spLocks/>
          </p:cNvSpPr>
          <p:nvPr/>
        </p:nvSpPr>
        <p:spPr>
          <a:xfrm>
            <a:off x="1219200" y="2297520"/>
            <a:ext cx="83820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smtClean="0">
                <a:solidFill>
                  <a:srgbClr val="C00000"/>
                </a:solidFill>
              </a:rPr>
              <a:t>LĨNH VỰC</a:t>
            </a:r>
            <a:br>
              <a:rPr lang="en-US" sz="3600" b="1" smtClean="0">
                <a:solidFill>
                  <a:srgbClr val="C00000"/>
                </a:solidFill>
              </a:rPr>
            </a:br>
            <a:r>
              <a:rPr lang="en-US" sz="3600" b="1" smtClean="0">
                <a:solidFill>
                  <a:srgbClr val="C00000"/>
                </a:solidFill>
              </a:rPr>
              <a:t>PHÁT TRIỂN NGÔN NGỮ</a:t>
            </a:r>
            <a:endParaRPr lang="en-US" sz="3600" b="1">
              <a:solidFill>
                <a:srgbClr val="C00000"/>
              </a:solidFill>
            </a:endParaRPr>
          </a:p>
        </p:txBody>
      </p:sp>
      <p:sp>
        <p:nvSpPr>
          <p:cNvPr id="15" name="Rectangle 14"/>
          <p:cNvSpPr/>
          <p:nvPr/>
        </p:nvSpPr>
        <p:spPr>
          <a:xfrm>
            <a:off x="3056482" y="1094696"/>
            <a:ext cx="5005024" cy="830997"/>
          </a:xfrm>
          <a:prstGeom prst="rect">
            <a:avLst/>
          </a:prstGeom>
          <a:noFill/>
        </p:spPr>
        <p:txBody>
          <a:bodyPr wrap="none" lIns="91440" tIns="45720" rIns="91440" bIns="45720">
            <a:spAutoFit/>
          </a:bodyPr>
          <a:lstStyle/>
          <a:p>
            <a:pPr algn="ctr"/>
            <a:r>
              <a:rPr lang="en-US" sz="2400" b="1"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ỦY BAN NHÂN DÂN QUẬN LONG BIÊN</a:t>
            </a:r>
          </a:p>
          <a:p>
            <a:pPr algn="ctr"/>
            <a:r>
              <a:rPr lang="en-US" sz="2400" b="1" cap="none" spc="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TRƯỜNG MẦM NON ĐỨC GIANG</a:t>
            </a:r>
            <a:endParaRPr lang="en-US" sz="2400" b="1" cap="none" spc="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endParaRPr>
          </a:p>
        </p:txBody>
      </p:sp>
      <p:sp>
        <p:nvSpPr>
          <p:cNvPr id="16" name="Rectangle 15"/>
          <p:cNvSpPr/>
          <p:nvPr/>
        </p:nvSpPr>
        <p:spPr>
          <a:xfrm>
            <a:off x="2792817" y="3649892"/>
            <a:ext cx="5234766" cy="52322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cap="all" smtClean="0">
                <a:ln w="0"/>
                <a:solidFill>
                  <a:srgbClr val="FF0000"/>
                </a:solidFill>
                <a:effectLst>
                  <a:reflection blurRad="12700" stA="50000" endPos="50000" dist="5000" dir="5400000" sy="-100000" rotWithShape="0"/>
                </a:effectLst>
              </a:rPr>
              <a:t>HOẠT ĐỘNG: LÀM QUEN CHỮ CÁI</a:t>
            </a:r>
          </a:p>
        </p:txBody>
      </p:sp>
      <p:sp>
        <p:nvSpPr>
          <p:cNvPr id="17" name="Rectangle 16"/>
          <p:cNvSpPr/>
          <p:nvPr/>
        </p:nvSpPr>
        <p:spPr>
          <a:xfrm>
            <a:off x="3076425" y="4274642"/>
            <a:ext cx="4965142" cy="523220"/>
          </a:xfrm>
          <a:prstGeom prst="rect">
            <a:avLst/>
          </a:prstGeom>
          <a:noFill/>
        </p:spPr>
        <p:txBody>
          <a:bodyPr wrap="none" lIns="91440" tIns="45720" rIns="91440" bIns="45720">
            <a:spAutoFit/>
          </a:bodyPr>
          <a:lstStyle/>
          <a:p>
            <a:pPr algn="ctr"/>
            <a:r>
              <a:rPr lang="en-US" sz="2800" b="1" smtClean="0">
                <a:ln w="1905"/>
                <a:solidFill>
                  <a:srgbClr val="00B0F0"/>
                </a:solidFill>
                <a:effectLst>
                  <a:innerShdw blurRad="69850" dist="43180" dir="5400000">
                    <a:srgbClr val="000000">
                      <a:alpha val="65000"/>
                    </a:srgbClr>
                  </a:innerShdw>
                </a:effectLst>
              </a:rPr>
              <a:t>ĐỀ TÀI: TRÒ CHƠI CHỮ CÁI </a:t>
            </a:r>
            <a:r>
              <a:rPr lang="en-US" sz="2800" b="1">
                <a:ln w="1905"/>
                <a:solidFill>
                  <a:srgbClr val="00B0F0"/>
                </a:solidFill>
                <a:effectLst>
                  <a:innerShdw blurRad="69850" dist="43180" dir="5400000">
                    <a:srgbClr val="000000">
                      <a:alpha val="65000"/>
                    </a:srgbClr>
                  </a:innerShdw>
                </a:effectLst>
              </a:rPr>
              <a:t>i</a:t>
            </a:r>
            <a:r>
              <a:rPr lang="en-US" sz="2800" b="1" smtClean="0">
                <a:ln w="1905"/>
                <a:solidFill>
                  <a:srgbClr val="00B0F0"/>
                </a:solidFill>
                <a:effectLst>
                  <a:innerShdw blurRad="69850" dist="43180" dir="5400000">
                    <a:srgbClr val="000000">
                      <a:alpha val="65000"/>
                    </a:srgbClr>
                  </a:innerShdw>
                </a:effectLst>
              </a:rPr>
              <a:t>, </a:t>
            </a:r>
            <a:r>
              <a:rPr lang="en-US" sz="2800" b="1" smtClean="0">
                <a:ln w="1905"/>
                <a:solidFill>
                  <a:srgbClr val="00B0F0"/>
                </a:solidFill>
                <a:effectLst>
                  <a:innerShdw blurRad="69850" dist="43180" dir="5400000">
                    <a:srgbClr val="000000">
                      <a:alpha val="65000"/>
                    </a:srgbClr>
                  </a:innerShdw>
                </a:effectLst>
                <a:latin typeface=".VnAvant" pitchFamily="34" charset="0"/>
              </a:rPr>
              <a:t>t</a:t>
            </a:r>
            <a:r>
              <a:rPr lang="en-US" sz="2800" b="1" smtClean="0">
                <a:ln w="1905"/>
                <a:solidFill>
                  <a:srgbClr val="00B0F0"/>
                </a:solidFill>
                <a:effectLst>
                  <a:innerShdw blurRad="69850" dist="43180" dir="5400000">
                    <a:srgbClr val="000000">
                      <a:alpha val="65000"/>
                    </a:srgbClr>
                  </a:innerShdw>
                </a:effectLst>
              </a:rPr>
              <a:t>, c</a:t>
            </a:r>
            <a:endParaRPr lang="en-US" sz="2800" b="1">
              <a:ln w="1905"/>
              <a:solidFill>
                <a:srgbClr val="00B0F0"/>
              </a:solidFill>
              <a:effectLst>
                <a:innerShdw blurRad="69850" dist="43180" dir="5400000">
                  <a:srgbClr val="000000">
                    <a:alpha val="65000"/>
                  </a:srgbClr>
                </a:innerShdw>
              </a:effectLst>
            </a:endParaRPr>
          </a:p>
        </p:txBody>
      </p:sp>
      <p:sp>
        <p:nvSpPr>
          <p:cNvPr id="18" name="Rectangle 17"/>
          <p:cNvSpPr/>
          <p:nvPr/>
        </p:nvSpPr>
        <p:spPr>
          <a:xfrm>
            <a:off x="4189641" y="5191780"/>
            <a:ext cx="2441117" cy="400110"/>
          </a:xfrm>
          <a:prstGeom prst="rect">
            <a:avLst/>
          </a:prstGeom>
          <a:noFill/>
        </p:spPr>
        <p:txBody>
          <a:bodyPr wrap="none" lIns="91440" tIns="45720" rIns="91440" bIns="45720">
            <a:spAutoFit/>
          </a:bodyPr>
          <a:lstStyle/>
          <a:p>
            <a:pPr algn="ctr"/>
            <a:r>
              <a:rPr lang="en-US" sz="2000" b="1" cap="all"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LỨA TUỔI: 5 – 6 TUỔI</a:t>
            </a:r>
          </a:p>
        </p:txBody>
      </p:sp>
      <p:sp>
        <p:nvSpPr>
          <p:cNvPr id="19" name="Rectangle 18"/>
          <p:cNvSpPr/>
          <p:nvPr/>
        </p:nvSpPr>
        <p:spPr>
          <a:xfrm>
            <a:off x="3861699" y="5587818"/>
            <a:ext cx="3084241" cy="400110"/>
          </a:xfrm>
          <a:prstGeom prst="rect">
            <a:avLst/>
          </a:prstGeom>
          <a:noFill/>
        </p:spPr>
        <p:txBody>
          <a:bodyPr wrap="none" lIns="91440" tIns="45720" rIns="91440" bIns="45720">
            <a:spAutoFit/>
          </a:bodyPr>
          <a:lstStyle/>
          <a:p>
            <a:pPr algn="ctr"/>
            <a:r>
              <a:rPr lang="en-US" sz="2000" b="1" cap="all"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Giáo viên: Đào THU THỦY</a:t>
            </a:r>
          </a:p>
        </p:txBody>
      </p:sp>
      <p:sp>
        <p:nvSpPr>
          <p:cNvPr id="20" name="Rectangle 19"/>
          <p:cNvSpPr/>
          <p:nvPr/>
        </p:nvSpPr>
        <p:spPr>
          <a:xfrm>
            <a:off x="10439400" y="1928188"/>
            <a:ext cx="1136691" cy="369332"/>
          </a:xfrm>
          <a:prstGeom prst="rect">
            <a:avLst/>
          </a:prstGeom>
        </p:spPr>
        <p:txBody>
          <a:bodyPr wrap="square">
            <a:spAutoFit/>
          </a:bodyPr>
          <a:lstStyle/>
          <a:p>
            <a:pPr algn="ctr"/>
            <a:r>
              <a:rPr lang="en-US" b="1">
                <a:ln w="1905"/>
                <a:solidFill>
                  <a:srgbClr val="002060"/>
                </a:solidFill>
                <a:effectLst>
                  <a:innerShdw blurRad="69850" dist="43180" dir="5400000">
                    <a:srgbClr val="000000">
                      <a:alpha val="65000"/>
                    </a:srgbClr>
                  </a:innerShdw>
                </a:effectLst>
              </a:rPr>
              <a:t>ư</a:t>
            </a:r>
          </a:p>
        </p:txBody>
      </p:sp>
    </p:spTree>
    <p:custDataLst>
      <p:tags r:id="rId1"/>
    </p:custDataLst>
    <p:extLst>
      <p:ext uri="{BB962C8B-B14F-4D97-AF65-F5344CB8AC3E}">
        <p14:creationId xmlns:p14="http://schemas.microsoft.com/office/powerpoint/2010/main" val="2847436456"/>
      </p:ext>
    </p:extLst>
  </p:cSld>
  <p:clrMapOvr>
    <a:masterClrMapping/>
  </p:clrMapOvr>
  <mc:AlternateContent xmlns:mc="http://schemas.openxmlformats.org/markup-compatibility/2006" xmlns:p14="http://schemas.microsoft.com/office/powerpoint/2010/main">
    <mc:Choice Requires="p14">
      <p:transition spd="slow" p14:dur="2000" advTm="16104"/>
    </mc:Choice>
    <mc:Fallback xmlns="">
      <p:transition spd="slow" advTm="1610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2000"/>
                                        <p:tgtEl>
                                          <p:spTgt spid="18"/>
                                        </p:tgtEl>
                                      </p:cBhvr>
                                    </p:animEffect>
                                    <p:anim calcmode="lin" valueType="num">
                                      <p:cBhvr>
                                        <p:cTn id="29" dur="2000" fill="hold"/>
                                        <p:tgtEl>
                                          <p:spTgt spid="18"/>
                                        </p:tgtEl>
                                        <p:attrNameLst>
                                          <p:attrName>ppt_w</p:attrName>
                                        </p:attrNameLst>
                                      </p:cBhvr>
                                      <p:tavLst>
                                        <p:tav tm="0" fmla="#ppt_w*sin(2.5*pi*$)">
                                          <p:val>
                                            <p:fltVal val="0"/>
                                          </p:val>
                                        </p:tav>
                                        <p:tav tm="100000">
                                          <p:val>
                                            <p:fltVal val="1"/>
                                          </p:val>
                                        </p:tav>
                                      </p:tavLst>
                                    </p:anim>
                                    <p:anim calcmode="lin" valueType="num">
                                      <p:cBhvr>
                                        <p:cTn id="30" dur="20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2000"/>
                                        <p:tgtEl>
                                          <p:spTgt spid="19"/>
                                        </p:tgtEl>
                                      </p:cBhvr>
                                    </p:animEffect>
                                    <p:anim calcmode="lin" valueType="num">
                                      <p:cBhvr>
                                        <p:cTn id="36" dur="2000" fill="hold"/>
                                        <p:tgtEl>
                                          <p:spTgt spid="19"/>
                                        </p:tgtEl>
                                        <p:attrNameLst>
                                          <p:attrName>ppt_w</p:attrName>
                                        </p:attrNameLst>
                                      </p:cBhvr>
                                      <p:tavLst>
                                        <p:tav tm="0" fmla="#ppt_w*sin(2.5*pi*$)">
                                          <p:val>
                                            <p:fltVal val="0"/>
                                          </p:val>
                                        </p:tav>
                                        <p:tav tm="100000">
                                          <p:val>
                                            <p:fltVal val="1"/>
                                          </p:val>
                                        </p:tav>
                                      </p:tavLst>
                                    </p:anim>
                                    <p:anim calcmode="lin" valueType="num">
                                      <p:cBhvr>
                                        <p:cTn id="37" dur="20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circle(in)">
                                      <p:cBhvr>
                                        <p:cTn id="42"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P spid="2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7" y="816"/>
            <a:ext cx="9141823" cy="6856367"/>
          </a:xfrm>
          <a:prstGeom prst="rect">
            <a:avLst/>
          </a:prstGeom>
        </p:spPr>
      </p:pic>
      <p:sp>
        <p:nvSpPr>
          <p:cNvPr id="6" name="AutoShape 8" descr="Buffet Spa 4 Combo 100 Phút - Massage Body Đá Nóng + Bấm Huyệt/ Foot  Massage/ Trị Liệu Đông Y Cổ + Nhấn Huyệt Vai, Gáy Giúp Lưu Thông Máu Huyết/  Gộ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Lá sen - 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Hạt sen mùa hè sen lá sen | Công cụ đồ họa PSD Tải xuống miễn phí - Pikbes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30" name="Picture 14" descr="Top 100 Hình Hoa Sen Đẹp Ngất Ngây Lòng Người - Hình Ảnh Đẹp HD"/>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1778" r="100000"/>
                    </a14:imgEffect>
                  </a14:imgLayer>
                </a14:imgProps>
              </a:ext>
              <a:ext uri="{28A0092B-C50C-407E-A947-70E740481C1C}">
                <a14:useLocalDpi xmlns:a14="http://schemas.microsoft.com/office/drawing/2010/main" val="0"/>
              </a:ext>
            </a:extLst>
          </a:blip>
          <a:srcRect/>
          <a:stretch>
            <a:fillRect/>
          </a:stretch>
        </p:blipFill>
        <p:spPr bwMode="auto">
          <a:xfrm>
            <a:off x="7391400" y="1612220"/>
            <a:ext cx="2197780" cy="2197780"/>
          </a:xfrm>
          <a:prstGeom prst="rect">
            <a:avLst/>
          </a:prstGeom>
          <a:noFill/>
          <a:extLst>
            <a:ext uri="{909E8E84-426E-40DD-AFC4-6F175D3DCCD1}">
              <a14:hiddenFill xmlns:a14="http://schemas.microsoft.com/office/drawing/2010/main">
                <a:solidFill>
                  <a:srgbClr val="FFFFFF"/>
                </a:solidFill>
              </a14:hiddenFill>
            </a:ext>
          </a:extLst>
        </p:spPr>
      </p:pic>
      <p:pic>
        <p:nvPicPr>
          <p:cNvPr id="9234" name="Picture 18" descr="Hình ảnh Hoa Sen Hồng Lá Sen Hạt Sen, Lá Sen, Hibiscus Nước, Sen Mở Và  Cuống miễn phí tải tập tin PNG PSDComment và Vecto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0000" b="90000" l="4667" r="98417"/>
                    </a14:imgEffect>
                  </a14:imgLayer>
                </a14:imgProps>
              </a:ext>
              <a:ext uri="{28A0092B-C50C-407E-A947-70E740481C1C}">
                <a14:useLocalDpi xmlns:a14="http://schemas.microsoft.com/office/drawing/2010/main" val="0"/>
              </a:ext>
            </a:extLst>
          </a:blip>
          <a:srcRect t="26500" b="26667"/>
          <a:stretch/>
        </p:blipFill>
        <p:spPr bwMode="auto">
          <a:xfrm flipV="1">
            <a:off x="304800" y="3124200"/>
            <a:ext cx="1795463" cy="117077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8" descr="Hình ảnh Hoa Sen Hồng Lá Sen Hạt Sen, Lá Sen, Hibiscus Nước, Sen Mở Và  Cuống miễn phí tải tập tin PNG PSDComment và Vecto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0000" b="90000" l="4667" r="98417"/>
                    </a14:imgEffect>
                  </a14:imgLayer>
                </a14:imgProps>
              </a:ext>
              <a:ext uri="{28A0092B-C50C-407E-A947-70E740481C1C}">
                <a14:useLocalDpi xmlns:a14="http://schemas.microsoft.com/office/drawing/2010/main" val="0"/>
              </a:ext>
            </a:extLst>
          </a:blip>
          <a:srcRect t="26500" b="26667"/>
          <a:stretch/>
        </p:blipFill>
        <p:spPr bwMode="auto">
          <a:xfrm flipV="1">
            <a:off x="1597025" y="2639222"/>
            <a:ext cx="1795463" cy="117077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8" descr="Hình ảnh Hoa Sen Hồng Lá Sen Hạt Sen, Lá Sen, Hibiscus Nước, Sen Mở Và  Cuống miễn phí tải tập tin PNG PSDComment và Vecto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0000" b="90000" l="4667" r="98417"/>
                    </a14:imgEffect>
                  </a14:imgLayer>
                </a14:imgProps>
              </a:ext>
              <a:ext uri="{28A0092B-C50C-407E-A947-70E740481C1C}">
                <a14:useLocalDpi xmlns:a14="http://schemas.microsoft.com/office/drawing/2010/main" val="0"/>
              </a:ext>
            </a:extLst>
          </a:blip>
          <a:srcRect t="26500" b="26667"/>
          <a:stretch/>
        </p:blipFill>
        <p:spPr bwMode="auto">
          <a:xfrm flipV="1">
            <a:off x="1673225" y="3657600"/>
            <a:ext cx="1795463" cy="117077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Hình ảnh Hoa Sen Hồng Lá Sen Hạt Sen, Lá Sen, Hibiscus Nước, Sen Mở Và  Cuống miễn phí tải tập tin PNG PSDComment và Vecto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0000" b="90000" l="4667" r="98417"/>
                    </a14:imgEffect>
                  </a14:imgLayer>
                </a14:imgProps>
              </a:ext>
              <a:ext uri="{28A0092B-C50C-407E-A947-70E740481C1C}">
                <a14:useLocalDpi xmlns:a14="http://schemas.microsoft.com/office/drawing/2010/main" val="0"/>
              </a:ext>
            </a:extLst>
          </a:blip>
          <a:srcRect t="26500" b="26667"/>
          <a:stretch/>
        </p:blipFill>
        <p:spPr bwMode="auto">
          <a:xfrm flipV="1">
            <a:off x="3048000" y="3186560"/>
            <a:ext cx="1795463" cy="117077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Hình ảnh Hoa Sen Hồng Lá Sen Hạt Sen, Lá Sen, Hibiscus Nước, Sen Mở Và  Cuống miễn phí tải tập tin PNG PSDComment và Vecto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0000" b="90000" l="4667" r="98417"/>
                    </a14:imgEffect>
                  </a14:imgLayer>
                </a14:imgProps>
              </a:ext>
              <a:ext uri="{28A0092B-C50C-407E-A947-70E740481C1C}">
                <a14:useLocalDpi xmlns:a14="http://schemas.microsoft.com/office/drawing/2010/main" val="0"/>
              </a:ext>
            </a:extLst>
          </a:blip>
          <a:srcRect t="26500" b="26667"/>
          <a:stretch/>
        </p:blipFill>
        <p:spPr bwMode="auto">
          <a:xfrm flipV="1">
            <a:off x="4343400" y="2667000"/>
            <a:ext cx="1795463" cy="117077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Hình ảnh Hoa Sen Hồng Lá Sen Hạt Sen, Lá Sen, Hibiscus Nước, Sen Mở Và  Cuống miễn phí tải tập tin PNG PSDComment và Vecto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0000" b="90000" l="4667" r="98417"/>
                    </a14:imgEffect>
                  </a14:imgLayer>
                </a14:imgProps>
              </a:ext>
              <a:ext uri="{28A0092B-C50C-407E-A947-70E740481C1C}">
                <a14:useLocalDpi xmlns:a14="http://schemas.microsoft.com/office/drawing/2010/main" val="0"/>
              </a:ext>
            </a:extLst>
          </a:blip>
          <a:srcRect t="26500" b="26667"/>
          <a:stretch/>
        </p:blipFill>
        <p:spPr bwMode="auto">
          <a:xfrm flipV="1">
            <a:off x="4452937" y="3719960"/>
            <a:ext cx="1795463" cy="117077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4" descr="Top 100 Hình Hoa Sen Đẹp Ngất Ngây Lòng Người - Hình Ảnh Đẹp HD"/>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1778" r="100000"/>
                    </a14:imgEffect>
                  </a14:imgLayer>
                </a14:imgProps>
              </a:ext>
              <a:ext uri="{28A0092B-C50C-407E-A947-70E740481C1C}">
                <a14:useLocalDpi xmlns:a14="http://schemas.microsoft.com/office/drawing/2010/main" val="0"/>
              </a:ext>
            </a:extLst>
          </a:blip>
          <a:srcRect/>
          <a:stretch>
            <a:fillRect/>
          </a:stretch>
        </p:blipFill>
        <p:spPr bwMode="auto">
          <a:xfrm>
            <a:off x="7010400" y="2487385"/>
            <a:ext cx="2541815" cy="254181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Hình ảnh Hoa Sen Hồng Lá Sen Hạt Sen, Lá Sen, Hibiscus Nước, Sen Mở Và  Cuống miễn phí tải tập tin PNG PSDComment và Vecto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0000" b="90000" l="4667" r="98417"/>
                    </a14:imgEffect>
                  </a14:imgLayer>
                </a14:imgProps>
              </a:ext>
              <a:ext uri="{28A0092B-C50C-407E-A947-70E740481C1C}">
                <a14:useLocalDpi xmlns:a14="http://schemas.microsoft.com/office/drawing/2010/main" val="0"/>
              </a:ext>
            </a:extLst>
          </a:blip>
          <a:srcRect t="26500" b="26667"/>
          <a:stretch/>
        </p:blipFill>
        <p:spPr bwMode="auto">
          <a:xfrm flipV="1">
            <a:off x="5715000" y="3200400"/>
            <a:ext cx="1795463" cy="1170778"/>
          </a:xfrm>
          <a:prstGeom prst="rect">
            <a:avLst/>
          </a:prstGeom>
          <a:noFill/>
          <a:extLst>
            <a:ext uri="{909E8E84-426E-40DD-AFC4-6F175D3DCCD1}">
              <a14:hiddenFill xmlns:a14="http://schemas.microsoft.com/office/drawing/2010/main">
                <a:solidFill>
                  <a:srgbClr val="FFFFFF"/>
                </a:solidFill>
              </a14:hiddenFill>
            </a:ext>
          </a:extLst>
        </p:spPr>
      </p:pic>
      <p:pic>
        <p:nvPicPr>
          <p:cNvPr id="9236" name="Picture 20" descr="Ếch mẹ may quần áo"/>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9962" b="89655" l="45704" r="89691">
                        <a14:foregroundMark x1="53608" y1="20307" x2="57732" y2="23372"/>
                        <a14:foregroundMark x1="77320" y1="18774" x2="74227" y2="22989"/>
                      </a14:backgroundRemoval>
                    </a14:imgEffect>
                  </a14:imgLayer>
                </a14:imgProps>
              </a:ext>
              <a:ext uri="{28A0092B-C50C-407E-A947-70E740481C1C}">
                <a14:useLocalDpi xmlns:a14="http://schemas.microsoft.com/office/drawing/2010/main" val="0"/>
              </a:ext>
            </a:extLst>
          </a:blip>
          <a:srcRect l="48945" b="11175"/>
          <a:stretch/>
        </p:blipFill>
        <p:spPr bwMode="auto">
          <a:xfrm>
            <a:off x="7315200" y="1981200"/>
            <a:ext cx="1815758" cy="2833338"/>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p:cNvSpPr/>
          <p:nvPr/>
        </p:nvSpPr>
        <p:spPr>
          <a:xfrm>
            <a:off x="1231106" y="3124200"/>
            <a:ext cx="442119" cy="1015663"/>
          </a:xfrm>
          <a:prstGeom prst="rect">
            <a:avLst/>
          </a:prstGeom>
          <a:ln>
            <a:noFill/>
          </a:ln>
        </p:spPr>
        <p:txBody>
          <a:bodyPr wrap="square">
            <a:spAutoFit/>
          </a:bodyPr>
          <a:lstStyle/>
          <a:p>
            <a:r>
              <a:rPr lang="en-US" sz="6000" b="1">
                <a:ln w="10160">
                  <a:solidFill>
                    <a:schemeClr val="tx1"/>
                  </a:solidFill>
                  <a:prstDash val="solid"/>
                </a:ln>
                <a:solidFill>
                  <a:srgbClr val="FF0000"/>
                </a:solidFill>
                <a:effectLst>
                  <a:outerShdw blurRad="38100" dist="22860" dir="5400000" algn="tl" rotWithShape="0">
                    <a:srgbClr val="000000">
                      <a:alpha val="30000"/>
                    </a:srgbClr>
                  </a:outerShdw>
                </a:effectLst>
                <a:latin typeface=".VnAvant" pitchFamily="34" charset="0"/>
                <a:cs typeface="Arial" panose="020B0604020202020204" pitchFamily="34" charset="0"/>
              </a:rPr>
              <a:t>t</a:t>
            </a:r>
            <a:endParaRPr lang="en-US" sz="6000">
              <a:ln w="10160">
                <a:solidFill>
                  <a:schemeClr val="tx1"/>
                </a:solidFill>
                <a:prstDash val="solid"/>
              </a:ln>
              <a:solidFill>
                <a:srgbClr val="FF0000"/>
              </a:solidFill>
            </a:endParaRPr>
          </a:p>
        </p:txBody>
      </p:sp>
      <p:sp>
        <p:nvSpPr>
          <p:cNvPr id="27" name="Rectangle 26"/>
          <p:cNvSpPr/>
          <p:nvPr/>
        </p:nvSpPr>
        <p:spPr>
          <a:xfrm>
            <a:off x="3977481" y="3251537"/>
            <a:ext cx="442119" cy="1015663"/>
          </a:xfrm>
          <a:prstGeom prst="rect">
            <a:avLst/>
          </a:prstGeom>
          <a:ln>
            <a:noFill/>
          </a:ln>
        </p:spPr>
        <p:txBody>
          <a:bodyPr wrap="square">
            <a:spAutoFit/>
          </a:bodyPr>
          <a:lstStyle/>
          <a:p>
            <a:r>
              <a:rPr lang="en-US" sz="6000" b="1">
                <a:ln w="10160">
                  <a:solidFill>
                    <a:schemeClr val="tx1"/>
                  </a:solidFill>
                  <a:prstDash val="solid"/>
                </a:ln>
                <a:solidFill>
                  <a:srgbClr val="FF0000"/>
                </a:solidFill>
                <a:effectLst>
                  <a:outerShdw blurRad="38100" dist="22860" dir="5400000" algn="tl" rotWithShape="0">
                    <a:srgbClr val="000000">
                      <a:alpha val="30000"/>
                    </a:srgbClr>
                  </a:outerShdw>
                </a:effectLst>
                <a:latin typeface=".VnAvant" pitchFamily="34" charset="0"/>
                <a:cs typeface="Arial" panose="020B0604020202020204" pitchFamily="34" charset="0"/>
              </a:rPr>
              <a:t>t</a:t>
            </a:r>
            <a:endParaRPr lang="en-US" sz="6000">
              <a:ln w="10160">
                <a:solidFill>
                  <a:schemeClr val="tx1"/>
                </a:solidFill>
                <a:prstDash val="solid"/>
              </a:ln>
              <a:solidFill>
                <a:srgbClr val="FF0000"/>
              </a:solidFill>
            </a:endParaRPr>
          </a:p>
        </p:txBody>
      </p:sp>
      <p:sp>
        <p:nvSpPr>
          <p:cNvPr id="28" name="Rectangle 27"/>
          <p:cNvSpPr/>
          <p:nvPr/>
        </p:nvSpPr>
        <p:spPr>
          <a:xfrm>
            <a:off x="6644481" y="3251537"/>
            <a:ext cx="442119" cy="1015663"/>
          </a:xfrm>
          <a:prstGeom prst="rect">
            <a:avLst/>
          </a:prstGeom>
          <a:ln>
            <a:noFill/>
          </a:ln>
        </p:spPr>
        <p:txBody>
          <a:bodyPr wrap="square">
            <a:spAutoFit/>
          </a:bodyPr>
          <a:lstStyle/>
          <a:p>
            <a:r>
              <a:rPr lang="en-US" sz="6000" b="1">
                <a:ln w="10160">
                  <a:solidFill>
                    <a:schemeClr val="tx1"/>
                  </a:solidFill>
                  <a:prstDash val="solid"/>
                </a:ln>
                <a:solidFill>
                  <a:srgbClr val="FF0000"/>
                </a:solidFill>
                <a:effectLst>
                  <a:outerShdw blurRad="38100" dist="22860" dir="5400000" algn="tl" rotWithShape="0">
                    <a:srgbClr val="000000">
                      <a:alpha val="30000"/>
                    </a:srgbClr>
                  </a:outerShdw>
                </a:effectLst>
                <a:latin typeface=".VnAvant" pitchFamily="34" charset="0"/>
                <a:cs typeface="Arial" panose="020B0604020202020204" pitchFamily="34" charset="0"/>
              </a:rPr>
              <a:t>t</a:t>
            </a:r>
            <a:endParaRPr lang="en-US" sz="6000">
              <a:ln w="10160">
                <a:solidFill>
                  <a:schemeClr val="tx1"/>
                </a:solidFill>
                <a:prstDash val="solid"/>
              </a:ln>
              <a:solidFill>
                <a:srgbClr val="FF0000"/>
              </a:solidFill>
            </a:endParaRPr>
          </a:p>
        </p:txBody>
      </p:sp>
      <p:sp>
        <p:nvSpPr>
          <p:cNvPr id="29" name="Rectangle 28"/>
          <p:cNvSpPr/>
          <p:nvPr/>
        </p:nvSpPr>
        <p:spPr>
          <a:xfrm>
            <a:off x="2529681" y="2641937"/>
            <a:ext cx="442119" cy="1015663"/>
          </a:xfrm>
          <a:prstGeom prst="rect">
            <a:avLst/>
          </a:prstGeom>
          <a:ln>
            <a:noFill/>
          </a:ln>
        </p:spPr>
        <p:txBody>
          <a:bodyPr wrap="square">
            <a:spAutoFit/>
          </a:bodyPr>
          <a:lstStyle/>
          <a:p>
            <a:r>
              <a:rPr lang="en-US" sz="6000" b="1" smtClean="0">
                <a:ln w="10160">
                  <a:solidFill>
                    <a:schemeClr val="tx1"/>
                  </a:solidFill>
                  <a:prstDash val="solid"/>
                </a:ln>
                <a:solidFill>
                  <a:srgbClr val="FF0000"/>
                </a:solidFill>
                <a:effectLst>
                  <a:outerShdw blurRad="38100" dist="22860" dir="5400000" algn="tl" rotWithShape="0">
                    <a:srgbClr val="000000">
                      <a:alpha val="30000"/>
                    </a:srgbClr>
                  </a:outerShdw>
                </a:effectLst>
                <a:latin typeface=".VnAvant" pitchFamily="34" charset="0"/>
                <a:cs typeface="Arial" panose="020B0604020202020204" pitchFamily="34" charset="0"/>
              </a:rPr>
              <a:t>i</a:t>
            </a:r>
            <a:endParaRPr lang="en-US" sz="6000">
              <a:ln w="10160">
                <a:solidFill>
                  <a:schemeClr val="tx1"/>
                </a:solidFill>
                <a:prstDash val="solid"/>
              </a:ln>
              <a:solidFill>
                <a:srgbClr val="FF0000"/>
              </a:solidFill>
            </a:endParaRPr>
          </a:p>
        </p:txBody>
      </p:sp>
      <p:sp>
        <p:nvSpPr>
          <p:cNvPr id="30" name="Rectangle 29"/>
          <p:cNvSpPr/>
          <p:nvPr/>
        </p:nvSpPr>
        <p:spPr>
          <a:xfrm>
            <a:off x="5349081" y="3784937"/>
            <a:ext cx="442119" cy="1015663"/>
          </a:xfrm>
          <a:prstGeom prst="rect">
            <a:avLst/>
          </a:prstGeom>
          <a:ln>
            <a:noFill/>
          </a:ln>
        </p:spPr>
        <p:txBody>
          <a:bodyPr wrap="square">
            <a:spAutoFit/>
          </a:bodyPr>
          <a:lstStyle/>
          <a:p>
            <a:r>
              <a:rPr lang="en-US" sz="6000" b="1" smtClean="0">
                <a:ln w="10160">
                  <a:solidFill>
                    <a:schemeClr val="tx1"/>
                  </a:solidFill>
                  <a:prstDash val="solid"/>
                </a:ln>
                <a:solidFill>
                  <a:srgbClr val="FF0000"/>
                </a:solidFill>
                <a:effectLst>
                  <a:outerShdw blurRad="38100" dist="22860" dir="5400000" algn="tl" rotWithShape="0">
                    <a:srgbClr val="000000">
                      <a:alpha val="30000"/>
                    </a:srgbClr>
                  </a:outerShdw>
                </a:effectLst>
                <a:latin typeface=".VnAvant" pitchFamily="34" charset="0"/>
                <a:cs typeface="Arial" panose="020B0604020202020204" pitchFamily="34" charset="0"/>
              </a:rPr>
              <a:t>i</a:t>
            </a:r>
            <a:endParaRPr lang="en-US" sz="6000">
              <a:ln w="10160">
                <a:solidFill>
                  <a:schemeClr val="tx1"/>
                </a:solidFill>
                <a:prstDash val="solid"/>
              </a:ln>
              <a:solidFill>
                <a:srgbClr val="FF0000"/>
              </a:solidFill>
            </a:endParaRPr>
          </a:p>
        </p:txBody>
      </p:sp>
      <p:sp>
        <p:nvSpPr>
          <p:cNvPr id="31" name="Rectangle 30"/>
          <p:cNvSpPr/>
          <p:nvPr/>
        </p:nvSpPr>
        <p:spPr>
          <a:xfrm>
            <a:off x="5181600" y="2438400"/>
            <a:ext cx="442119" cy="1015663"/>
          </a:xfrm>
          <a:prstGeom prst="rect">
            <a:avLst/>
          </a:prstGeom>
          <a:ln>
            <a:noFill/>
          </a:ln>
        </p:spPr>
        <p:txBody>
          <a:bodyPr wrap="square">
            <a:spAutoFit/>
          </a:bodyPr>
          <a:lstStyle/>
          <a:p>
            <a:r>
              <a:rPr lang="en-US" sz="6000" b="1" smtClean="0">
                <a:ln w="10160">
                  <a:solidFill>
                    <a:schemeClr val="tx1"/>
                  </a:solidFill>
                  <a:prstDash val="solid"/>
                </a:ln>
                <a:solidFill>
                  <a:srgbClr val="FF0000"/>
                </a:solidFill>
                <a:effectLst>
                  <a:outerShdw blurRad="38100" dist="22860" dir="5400000" algn="tl" rotWithShape="0">
                    <a:srgbClr val="000000">
                      <a:alpha val="30000"/>
                    </a:srgbClr>
                  </a:outerShdw>
                </a:effectLst>
                <a:latin typeface=".VnAvant" pitchFamily="34" charset="0"/>
                <a:cs typeface="Arial" panose="020B0604020202020204" pitchFamily="34" charset="0"/>
              </a:rPr>
              <a:t>c</a:t>
            </a:r>
            <a:endParaRPr lang="en-US" sz="6000">
              <a:ln w="10160">
                <a:solidFill>
                  <a:schemeClr val="tx1"/>
                </a:solidFill>
                <a:prstDash val="solid"/>
              </a:ln>
              <a:solidFill>
                <a:srgbClr val="FF0000"/>
              </a:solidFill>
            </a:endParaRPr>
          </a:p>
        </p:txBody>
      </p:sp>
      <p:sp>
        <p:nvSpPr>
          <p:cNvPr id="32" name="Rectangle 31"/>
          <p:cNvSpPr/>
          <p:nvPr/>
        </p:nvSpPr>
        <p:spPr>
          <a:xfrm>
            <a:off x="2514600" y="3480137"/>
            <a:ext cx="442119" cy="1015663"/>
          </a:xfrm>
          <a:prstGeom prst="rect">
            <a:avLst/>
          </a:prstGeom>
          <a:ln>
            <a:noFill/>
          </a:ln>
        </p:spPr>
        <p:txBody>
          <a:bodyPr wrap="square">
            <a:spAutoFit/>
          </a:bodyPr>
          <a:lstStyle/>
          <a:p>
            <a:r>
              <a:rPr lang="en-US" sz="6000" b="1" smtClean="0">
                <a:ln w="10160">
                  <a:solidFill>
                    <a:schemeClr val="tx1"/>
                  </a:solidFill>
                  <a:prstDash val="solid"/>
                </a:ln>
                <a:solidFill>
                  <a:srgbClr val="FF0000"/>
                </a:solidFill>
                <a:effectLst>
                  <a:outerShdw blurRad="38100" dist="22860" dir="5400000" algn="tl" rotWithShape="0">
                    <a:srgbClr val="000000">
                      <a:alpha val="30000"/>
                    </a:srgbClr>
                  </a:outerShdw>
                </a:effectLst>
                <a:latin typeface=".VnAvant" pitchFamily="34" charset="0"/>
                <a:cs typeface="Arial" panose="020B0604020202020204" pitchFamily="34" charset="0"/>
              </a:rPr>
              <a:t>c</a:t>
            </a:r>
            <a:endParaRPr lang="en-US" sz="6000">
              <a:ln w="10160">
                <a:solidFill>
                  <a:schemeClr val="tx1"/>
                </a:solidFill>
                <a:prstDash val="solid"/>
              </a:ln>
              <a:solidFill>
                <a:srgbClr val="FF0000"/>
              </a:solidFill>
            </a:endParaRPr>
          </a:p>
        </p:txBody>
      </p:sp>
      <p:sp>
        <p:nvSpPr>
          <p:cNvPr id="39" name="Rectangle 38"/>
          <p:cNvSpPr/>
          <p:nvPr/>
        </p:nvSpPr>
        <p:spPr>
          <a:xfrm>
            <a:off x="9525000" y="1809928"/>
            <a:ext cx="532518" cy="769441"/>
          </a:xfrm>
          <a:prstGeom prst="rect">
            <a:avLst/>
          </a:prstGeom>
        </p:spPr>
        <p:txBody>
          <a:bodyPr wrap="none">
            <a:spAutoFit/>
          </a:bodyPr>
          <a:lstStyle/>
          <a:p>
            <a:r>
              <a:rPr lang="en-US" sz="4400" b="1" spc="50">
                <a:ln w="11430"/>
                <a:solidFill>
                  <a:srgbClr val="C00000"/>
                </a:solidFill>
                <a:effectLst>
                  <a:outerShdw blurRad="76200" dist="50800" dir="5400000" algn="tl" rotWithShape="0">
                    <a:srgbClr val="000000">
                      <a:alpha val="65000"/>
                    </a:srgbClr>
                  </a:outerShdw>
                </a:effectLst>
              </a:rPr>
              <a:t>A</a:t>
            </a:r>
            <a:endParaRPr lang="en-US" sz="4400"/>
          </a:p>
        </p:txBody>
      </p:sp>
      <p:sp>
        <p:nvSpPr>
          <p:cNvPr id="40" name="Rectangle 39"/>
          <p:cNvSpPr/>
          <p:nvPr/>
        </p:nvSpPr>
        <p:spPr>
          <a:xfrm>
            <a:off x="9614580" y="2380327"/>
            <a:ext cx="532518" cy="769441"/>
          </a:xfrm>
          <a:prstGeom prst="rect">
            <a:avLst/>
          </a:prstGeom>
        </p:spPr>
        <p:txBody>
          <a:bodyPr wrap="none">
            <a:spAutoFit/>
          </a:bodyPr>
          <a:lstStyle/>
          <a:p>
            <a:r>
              <a:rPr lang="en-US" sz="4400" b="1" spc="50">
                <a:ln w="11430"/>
                <a:solidFill>
                  <a:srgbClr val="C00000"/>
                </a:solidFill>
                <a:effectLst>
                  <a:outerShdw blurRad="76200" dist="50800" dir="5400000" algn="tl" rotWithShape="0">
                    <a:srgbClr val="000000">
                      <a:alpha val="65000"/>
                    </a:srgbClr>
                  </a:outerShdw>
                </a:effectLst>
              </a:rPr>
              <a:t>A</a:t>
            </a:r>
            <a:endParaRPr lang="en-US" sz="4400"/>
          </a:p>
        </p:txBody>
      </p:sp>
      <p:pic>
        <p:nvPicPr>
          <p:cNvPr id="41" name="Picture 4" descr="ếch Phim Hoạt Hình PNG &amp;amp; ếch Phim Hoạt Hình Transparent Clipart Miễn phí  Tải về - Ếch phim Hoạt hình Clip nghệ thuật - ếch phim hoạt hình.."/>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25769" y1="7647" x2="23846" y2="15000"/>
                        <a14:foregroundMark x1="70000" y1="8529" x2="80769" y2="17941"/>
                      </a14:backgroundRemoval>
                    </a14:imgEffect>
                  </a14:imgLayer>
                </a14:imgProps>
              </a:ext>
              <a:ext uri="{28A0092B-C50C-407E-A947-70E740481C1C}">
                <a14:useLocalDpi xmlns:a14="http://schemas.microsoft.com/office/drawing/2010/main" val="0"/>
              </a:ext>
            </a:extLst>
          </a:blip>
          <a:srcRect/>
          <a:stretch>
            <a:fillRect/>
          </a:stretch>
        </p:blipFill>
        <p:spPr bwMode="auto">
          <a:xfrm>
            <a:off x="1069975" y="4596475"/>
            <a:ext cx="835025" cy="1091955"/>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ếch Phim Hoạt Hình PNG &amp;amp; ếch Phim Hoạt Hình Transparent Clipart Miễn phí  Tải về - Ếch phim Hoạt hình Clip nghệ thuật - ếch phim hoạt hình.."/>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25769" y1="7647" x2="23846" y2="15000"/>
                        <a14:foregroundMark x1="70000" y1="8529" x2="80769" y2="17941"/>
                      </a14:backgroundRemoval>
                    </a14:imgEffect>
                  </a14:imgLayer>
                </a14:imgProps>
              </a:ext>
              <a:ext uri="{28A0092B-C50C-407E-A947-70E740481C1C}">
                <a14:useLocalDpi xmlns:a14="http://schemas.microsoft.com/office/drawing/2010/main" val="0"/>
              </a:ext>
            </a:extLst>
          </a:blip>
          <a:srcRect/>
          <a:stretch>
            <a:fillRect/>
          </a:stretch>
        </p:blipFill>
        <p:spPr bwMode="auto">
          <a:xfrm>
            <a:off x="1735931" y="2382622"/>
            <a:ext cx="835025" cy="1091955"/>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 descr="ếch Phim Hoạt Hình PNG &amp;amp; ếch Phim Hoạt Hình Transparent Clipart Miễn phí  Tải về - Ếch phim Hoạt hình Clip nghệ thuật - ếch phim hoạt hình.."/>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25769" y1="7647" x2="23846" y2="15000"/>
                        <a14:foregroundMark x1="70000" y1="8529" x2="80769" y2="17941"/>
                      </a14:backgroundRemoval>
                    </a14:imgEffect>
                  </a14:imgLayer>
                </a14:imgProps>
              </a:ext>
              <a:ext uri="{28A0092B-C50C-407E-A947-70E740481C1C}">
                <a14:useLocalDpi xmlns:a14="http://schemas.microsoft.com/office/drawing/2010/main" val="0"/>
              </a:ext>
            </a:extLst>
          </a:blip>
          <a:srcRect/>
          <a:stretch>
            <a:fillRect/>
          </a:stretch>
        </p:blipFill>
        <p:spPr bwMode="auto">
          <a:xfrm>
            <a:off x="3208335" y="2840327"/>
            <a:ext cx="835025" cy="1091955"/>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ếch Phim Hoạt Hình PNG &amp;amp; ếch Phim Hoạt Hình Transparent Clipart Miễn phí  Tải về - Ếch phim Hoạt hình Clip nghệ thuật - ếch phim hoạt hình.."/>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25769" y1="7647" x2="23846" y2="15000"/>
                        <a14:foregroundMark x1="70000" y1="8529" x2="80769" y2="17941"/>
                      </a14:backgroundRemoval>
                    </a14:imgEffect>
                  </a14:imgLayer>
                </a14:imgProps>
              </a:ext>
              <a:ext uri="{28A0092B-C50C-407E-A947-70E740481C1C}">
                <a14:useLocalDpi xmlns:a14="http://schemas.microsoft.com/office/drawing/2010/main" val="0"/>
              </a:ext>
            </a:extLst>
          </a:blip>
          <a:srcRect/>
          <a:stretch>
            <a:fillRect/>
          </a:stretch>
        </p:blipFill>
        <p:spPr bwMode="auto">
          <a:xfrm>
            <a:off x="4419600" y="2489445"/>
            <a:ext cx="835025" cy="1091955"/>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ếch Phim Hoạt Hình PNG &amp;amp; ếch Phim Hoạt Hình Transparent Clipart Miễn phí  Tải về - Ếch phim Hoạt hình Clip nghệ thuật - ếch phim hoạt hình.."/>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25769" y1="7647" x2="23846" y2="15000"/>
                        <a14:foregroundMark x1="70000" y1="8529" x2="80769" y2="17941"/>
                      </a14:backgroundRemoval>
                    </a14:imgEffect>
                  </a14:imgLayer>
                </a14:imgProps>
              </a:ext>
              <a:ext uri="{28A0092B-C50C-407E-A947-70E740481C1C}">
                <a14:useLocalDpi xmlns:a14="http://schemas.microsoft.com/office/drawing/2010/main" val="0"/>
              </a:ext>
            </a:extLst>
          </a:blip>
          <a:srcRect/>
          <a:stretch>
            <a:fillRect/>
          </a:stretch>
        </p:blipFill>
        <p:spPr bwMode="auto">
          <a:xfrm>
            <a:off x="5890419" y="2810164"/>
            <a:ext cx="835025" cy="1091955"/>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 descr="ếch Phim Hoạt Hình PNG &amp;amp; ếch Phim Hoạt Hình Transparent Clipart Miễn phí  Tải về - Ếch phim Hoạt hình Clip nghệ thuật - ếch phim hoạt hình.."/>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25769" y1="7647" x2="23846" y2="15000"/>
                        <a14:foregroundMark x1="70000" y1="8529" x2="80769" y2="17941"/>
                      </a14:backgroundRemoval>
                    </a14:imgEffect>
                  </a14:imgLayer>
                </a14:imgProps>
              </a:ext>
              <a:ext uri="{28A0092B-C50C-407E-A947-70E740481C1C}">
                <a14:useLocalDpi xmlns:a14="http://schemas.microsoft.com/office/drawing/2010/main" val="0"/>
              </a:ext>
            </a:extLst>
          </a:blip>
          <a:srcRect/>
          <a:stretch>
            <a:fillRect/>
          </a:stretch>
        </p:blipFill>
        <p:spPr bwMode="auto">
          <a:xfrm>
            <a:off x="7165975" y="3505200"/>
            <a:ext cx="835025" cy="1091955"/>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ếch Phim Hoạt Hình PNG &amp;amp; ếch Phim Hoạt Hình Transparent Clipart Miễn phí  Tải về - Ếch phim Hoạt hình Clip nghệ thuật - ếch phim hoạt hình.."/>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25769" y1="7647" x2="23846" y2="15000"/>
                        <a14:foregroundMark x1="70000" y1="8529" x2="80769" y2="17941"/>
                      </a14:backgroundRemoval>
                    </a14:imgEffect>
                  </a14:imgLayer>
                </a14:imgProps>
              </a:ext>
              <a:ext uri="{28A0092B-C50C-407E-A947-70E740481C1C}">
                <a14:useLocalDpi xmlns:a14="http://schemas.microsoft.com/office/drawing/2010/main" val="0"/>
              </a:ext>
            </a:extLst>
          </a:blip>
          <a:srcRect/>
          <a:stretch>
            <a:fillRect/>
          </a:stretch>
        </p:blipFill>
        <p:spPr bwMode="auto">
          <a:xfrm>
            <a:off x="396081" y="2840326"/>
            <a:ext cx="835025" cy="1091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645761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circle(in)">
                                      <p:cBhvr>
                                        <p:cTn id="7" dur="20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1000"/>
                                        <p:tgtEl>
                                          <p:spTgt spid="41"/>
                                        </p:tgtEl>
                                      </p:cBhvr>
                                    </p:animEffect>
                                    <p:anim calcmode="lin" valueType="num">
                                      <p:cBhvr>
                                        <p:cTn id="13" dur="1000" fill="hold"/>
                                        <p:tgtEl>
                                          <p:spTgt spid="41"/>
                                        </p:tgtEl>
                                        <p:attrNameLst>
                                          <p:attrName>ppt_x</p:attrName>
                                        </p:attrNameLst>
                                      </p:cBhvr>
                                      <p:tavLst>
                                        <p:tav tm="0">
                                          <p:val>
                                            <p:strVal val="#ppt_x"/>
                                          </p:val>
                                        </p:tav>
                                        <p:tav tm="100000">
                                          <p:val>
                                            <p:strVal val="#ppt_x"/>
                                          </p:val>
                                        </p:tav>
                                      </p:tavLst>
                                    </p:anim>
                                    <p:anim calcmode="lin" valueType="num">
                                      <p:cBhvr>
                                        <p:cTn id="14"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4" presetClass="path" presetSubtype="0" accel="50000" decel="50000" fill="hold" nodeType="clickEffect">
                                  <p:stCondLst>
                                    <p:cond delay="0"/>
                                  </p:stCondLst>
                                  <p:childTnLst>
                                    <p:animMotion origin="layout" path="M -3.61111E-6 1.48148E-6 L -0.07934 -0.26088 " pathEditMode="relative" rAng="0" ptsTypes="AA">
                                      <p:cBhvr>
                                        <p:cTn id="18" dur="2000" fill="hold"/>
                                        <p:tgtEl>
                                          <p:spTgt spid="41"/>
                                        </p:tgtEl>
                                        <p:attrNameLst>
                                          <p:attrName>ppt_x</p:attrName>
                                          <p:attrName>ppt_y</p:attrName>
                                        </p:attrNameLst>
                                      </p:cBhvr>
                                      <p:rCtr x="-3976" y="-13056"/>
                                    </p:animMotion>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1250"/>
                                        <p:tgtEl>
                                          <p:spTgt spid="41"/>
                                        </p:tgtEl>
                                      </p:cBhvr>
                                    </p:animEffect>
                                    <p:set>
                                      <p:cBhvr>
                                        <p:cTn id="23" dur="1" fill="hold">
                                          <p:stCondLst>
                                            <p:cond delay="1249"/>
                                          </p:stCondLst>
                                        </p:cTn>
                                        <p:tgtEl>
                                          <p:spTgt spid="41"/>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fade">
                                      <p:cBhvr>
                                        <p:cTn id="26" dur="1250"/>
                                        <p:tgtEl>
                                          <p:spTgt spid="48"/>
                                        </p:tgtEl>
                                      </p:cBhvr>
                                    </p:animEffect>
                                  </p:childTnLst>
                                </p:cTn>
                              </p:par>
                            </p:childTnLst>
                          </p:cTn>
                        </p:par>
                      </p:childTnLst>
                    </p:cTn>
                  </p:par>
                  <p:par>
                    <p:cTn id="27" fill="hold">
                      <p:stCondLst>
                        <p:cond delay="indefinite"/>
                      </p:stCondLst>
                      <p:childTnLst>
                        <p:par>
                          <p:cTn id="28" fill="hold">
                            <p:stCondLst>
                              <p:cond delay="0"/>
                            </p:stCondLst>
                            <p:childTnLst>
                              <p:par>
                                <p:cTn id="29" presetID="63" presetClass="path" presetSubtype="0" accel="50000" decel="50000" fill="hold" nodeType="clickEffect">
                                  <p:stCondLst>
                                    <p:cond delay="0"/>
                                  </p:stCondLst>
                                  <p:childTnLst>
                                    <p:animMotion origin="layout" path="M -0.00555 -0.00486 L 0.13889 -0.07639 " pathEditMode="relative" rAng="0" ptsTypes="AA">
                                      <p:cBhvr>
                                        <p:cTn id="30" dur="2000" fill="hold"/>
                                        <p:tgtEl>
                                          <p:spTgt spid="48"/>
                                        </p:tgtEl>
                                        <p:attrNameLst>
                                          <p:attrName>ppt_x</p:attrName>
                                          <p:attrName>ppt_y</p:attrName>
                                        </p:attrNameLst>
                                      </p:cBhvr>
                                      <p:rCtr x="7222" y="-3588"/>
                                    </p:animMotion>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1250"/>
                                        <p:tgtEl>
                                          <p:spTgt spid="48"/>
                                        </p:tgtEl>
                                      </p:cBhvr>
                                    </p:animEffect>
                                    <p:set>
                                      <p:cBhvr>
                                        <p:cTn id="35" dur="1" fill="hold">
                                          <p:stCondLst>
                                            <p:cond delay="1249"/>
                                          </p:stCondLst>
                                        </p:cTn>
                                        <p:tgtEl>
                                          <p:spTgt spid="48"/>
                                        </p:tgtEl>
                                        <p:attrNameLst>
                                          <p:attrName>style.visibility</p:attrName>
                                        </p:attrNameLst>
                                      </p:cBhvr>
                                      <p:to>
                                        <p:strVal val="hidden"/>
                                      </p:to>
                                    </p:set>
                                  </p:childTnLst>
                                </p:cTn>
                              </p:par>
                              <p:par>
                                <p:cTn id="36" presetID="10" presetClass="entr" presetSubtype="0" fill="hold" nodeType="with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fade">
                                      <p:cBhvr>
                                        <p:cTn id="38" dur="1250"/>
                                        <p:tgtEl>
                                          <p:spTgt spid="42"/>
                                        </p:tgtEl>
                                      </p:cBhvr>
                                    </p:animEffect>
                                  </p:childTnLst>
                                </p:cTn>
                              </p:par>
                            </p:childTnLst>
                          </p:cTn>
                        </p:par>
                      </p:childTnLst>
                    </p:cTn>
                  </p:par>
                  <p:par>
                    <p:cTn id="39" fill="hold">
                      <p:stCondLst>
                        <p:cond delay="indefinite"/>
                      </p:stCondLst>
                      <p:childTnLst>
                        <p:par>
                          <p:cTn id="40" fill="hold">
                            <p:stCondLst>
                              <p:cond delay="0"/>
                            </p:stCondLst>
                            <p:childTnLst>
                              <p:par>
                                <p:cTn id="41" presetID="63" presetClass="path" presetSubtype="0" accel="50000" decel="50000" fill="hold" nodeType="clickEffect">
                                  <p:stCondLst>
                                    <p:cond delay="0"/>
                                  </p:stCondLst>
                                  <p:childTnLst>
                                    <p:animMotion origin="layout" path="M -0.01042 -0.01597 L 0.1618 0.05556 " pathEditMode="relative" rAng="0" ptsTypes="AA">
                                      <p:cBhvr>
                                        <p:cTn id="42" dur="2000" fill="hold"/>
                                        <p:tgtEl>
                                          <p:spTgt spid="42"/>
                                        </p:tgtEl>
                                        <p:attrNameLst>
                                          <p:attrName>ppt_x</p:attrName>
                                          <p:attrName>ppt_y</p:attrName>
                                        </p:attrNameLst>
                                      </p:cBhvr>
                                      <p:rCtr x="8611" y="3565"/>
                                    </p:animMotion>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1250"/>
                                        <p:tgtEl>
                                          <p:spTgt spid="42"/>
                                        </p:tgtEl>
                                      </p:cBhvr>
                                    </p:animEffect>
                                    <p:set>
                                      <p:cBhvr>
                                        <p:cTn id="47" dur="1" fill="hold">
                                          <p:stCondLst>
                                            <p:cond delay="1249"/>
                                          </p:stCondLst>
                                        </p:cTn>
                                        <p:tgtEl>
                                          <p:spTgt spid="42"/>
                                        </p:tgtEl>
                                        <p:attrNameLst>
                                          <p:attrName>style.visibility</p:attrName>
                                        </p:attrNameLst>
                                      </p:cBhvr>
                                      <p:to>
                                        <p:strVal val="hidden"/>
                                      </p:to>
                                    </p:set>
                                  </p:childTnLst>
                                </p:cTn>
                              </p:par>
                              <p:par>
                                <p:cTn id="48" presetID="10" presetClass="entr" presetSubtype="0" fill="hold" nodeType="with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50"/>
                                        <p:tgtEl>
                                          <p:spTgt spid="43"/>
                                        </p:tgtEl>
                                      </p:cBhvr>
                                    </p:animEffect>
                                  </p:childTnLst>
                                </p:cTn>
                              </p:par>
                            </p:childTnLst>
                          </p:cTn>
                        </p:par>
                      </p:childTnLst>
                    </p:cTn>
                  </p:par>
                  <p:par>
                    <p:cTn id="51" fill="hold">
                      <p:stCondLst>
                        <p:cond delay="indefinite"/>
                      </p:stCondLst>
                      <p:childTnLst>
                        <p:par>
                          <p:cTn id="52" fill="hold">
                            <p:stCondLst>
                              <p:cond delay="0"/>
                            </p:stCondLst>
                            <p:childTnLst>
                              <p:par>
                                <p:cTn id="53" presetID="63" presetClass="path" presetSubtype="0" accel="50000" decel="50000" fill="hold" nodeType="clickEffect">
                                  <p:stCondLst>
                                    <p:cond delay="0"/>
                                  </p:stCondLst>
                                  <p:childTnLst>
                                    <p:animMotion origin="layout" path="M 0.0007 -0.01111 L 0.12917 -0.07153 " pathEditMode="relative" rAng="0" ptsTypes="AA">
                                      <p:cBhvr>
                                        <p:cTn id="54" dur="2000" fill="hold"/>
                                        <p:tgtEl>
                                          <p:spTgt spid="43"/>
                                        </p:tgtEl>
                                        <p:attrNameLst>
                                          <p:attrName>ppt_x</p:attrName>
                                          <p:attrName>ppt_y</p:attrName>
                                        </p:attrNameLst>
                                      </p:cBhvr>
                                      <p:rCtr x="6424" y="-3032"/>
                                    </p:animMotion>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nodeType="clickEffect">
                                  <p:stCondLst>
                                    <p:cond delay="0"/>
                                  </p:stCondLst>
                                  <p:childTnLst>
                                    <p:animEffect transition="out" filter="fade">
                                      <p:cBhvr>
                                        <p:cTn id="58" dur="1250"/>
                                        <p:tgtEl>
                                          <p:spTgt spid="43"/>
                                        </p:tgtEl>
                                      </p:cBhvr>
                                    </p:animEffect>
                                    <p:set>
                                      <p:cBhvr>
                                        <p:cTn id="59" dur="1" fill="hold">
                                          <p:stCondLst>
                                            <p:cond delay="1249"/>
                                          </p:stCondLst>
                                        </p:cTn>
                                        <p:tgtEl>
                                          <p:spTgt spid="43"/>
                                        </p:tgtEl>
                                        <p:attrNameLst>
                                          <p:attrName>style.visibility</p:attrName>
                                        </p:attrNameLst>
                                      </p:cBhvr>
                                      <p:to>
                                        <p:strVal val="hidden"/>
                                      </p:to>
                                    </p:set>
                                  </p:childTnLst>
                                </p:cTn>
                              </p:par>
                              <p:par>
                                <p:cTn id="60" presetID="10" presetClass="entr" presetSubtype="0" fill="hold" nodeType="with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fade">
                                      <p:cBhvr>
                                        <p:cTn id="62" dur="1250"/>
                                        <p:tgtEl>
                                          <p:spTgt spid="44"/>
                                        </p:tgtEl>
                                      </p:cBhvr>
                                    </p:animEffect>
                                  </p:childTnLst>
                                </p:cTn>
                              </p:par>
                            </p:childTnLst>
                          </p:cTn>
                        </p:par>
                      </p:childTnLst>
                    </p:cTn>
                  </p:par>
                  <p:par>
                    <p:cTn id="63" fill="hold">
                      <p:stCondLst>
                        <p:cond delay="indefinite"/>
                      </p:stCondLst>
                      <p:childTnLst>
                        <p:par>
                          <p:cTn id="64" fill="hold">
                            <p:stCondLst>
                              <p:cond delay="0"/>
                            </p:stCondLst>
                            <p:childTnLst>
                              <p:par>
                                <p:cTn id="65" presetID="63" presetClass="path" presetSubtype="0" accel="50000" decel="50000" fill="hold" nodeType="clickEffect">
                                  <p:stCondLst>
                                    <p:cond delay="0"/>
                                  </p:stCondLst>
                                  <p:childTnLst>
                                    <p:animMotion origin="layout" path="M -0.00399 -0.02037 L 0.15365 0.03519 " pathEditMode="relative" rAng="0" ptsTypes="AA">
                                      <p:cBhvr>
                                        <p:cTn id="66" dur="2000" fill="hold"/>
                                        <p:tgtEl>
                                          <p:spTgt spid="44"/>
                                        </p:tgtEl>
                                        <p:attrNameLst>
                                          <p:attrName>ppt_x</p:attrName>
                                          <p:attrName>ppt_y</p:attrName>
                                        </p:attrNameLst>
                                      </p:cBhvr>
                                      <p:rCtr x="7882" y="2778"/>
                                    </p:animMotion>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nodeType="clickEffect">
                                  <p:stCondLst>
                                    <p:cond delay="0"/>
                                  </p:stCondLst>
                                  <p:childTnLst>
                                    <p:animEffect transition="out" filter="fade">
                                      <p:cBhvr>
                                        <p:cTn id="70" dur="1250"/>
                                        <p:tgtEl>
                                          <p:spTgt spid="44"/>
                                        </p:tgtEl>
                                      </p:cBhvr>
                                    </p:animEffect>
                                    <p:set>
                                      <p:cBhvr>
                                        <p:cTn id="71" dur="1" fill="hold">
                                          <p:stCondLst>
                                            <p:cond delay="1249"/>
                                          </p:stCondLst>
                                        </p:cTn>
                                        <p:tgtEl>
                                          <p:spTgt spid="44"/>
                                        </p:tgtEl>
                                        <p:attrNameLst>
                                          <p:attrName>style.visibility</p:attrName>
                                        </p:attrNameLst>
                                      </p:cBhvr>
                                      <p:to>
                                        <p:strVal val="hidden"/>
                                      </p:to>
                                    </p:set>
                                  </p:childTnLst>
                                </p:cTn>
                              </p:par>
                              <p:par>
                                <p:cTn id="72" presetID="10" presetClass="entr" presetSubtype="0" fill="hold" nodeType="withEffect">
                                  <p:stCondLst>
                                    <p:cond delay="0"/>
                                  </p:stCondLst>
                                  <p:childTnLst>
                                    <p:set>
                                      <p:cBhvr>
                                        <p:cTn id="73" dur="1" fill="hold">
                                          <p:stCondLst>
                                            <p:cond delay="0"/>
                                          </p:stCondLst>
                                        </p:cTn>
                                        <p:tgtEl>
                                          <p:spTgt spid="45"/>
                                        </p:tgtEl>
                                        <p:attrNameLst>
                                          <p:attrName>style.visibility</p:attrName>
                                        </p:attrNameLst>
                                      </p:cBhvr>
                                      <p:to>
                                        <p:strVal val="visible"/>
                                      </p:to>
                                    </p:set>
                                    <p:animEffect transition="in" filter="fade">
                                      <p:cBhvr>
                                        <p:cTn id="74" dur="1250"/>
                                        <p:tgtEl>
                                          <p:spTgt spid="45"/>
                                        </p:tgtEl>
                                      </p:cBhvr>
                                    </p:animEffect>
                                  </p:childTnLst>
                                </p:cTn>
                              </p:par>
                            </p:childTnLst>
                          </p:cTn>
                        </p:par>
                      </p:childTnLst>
                    </p:cTn>
                  </p:par>
                  <p:par>
                    <p:cTn id="75" fill="hold">
                      <p:stCondLst>
                        <p:cond delay="indefinite"/>
                      </p:stCondLst>
                      <p:childTnLst>
                        <p:par>
                          <p:cTn id="76" fill="hold">
                            <p:stCondLst>
                              <p:cond delay="0"/>
                            </p:stCondLst>
                            <p:childTnLst>
                              <p:par>
                                <p:cTn id="77" presetID="42" presetClass="path" presetSubtype="0" accel="50000" decel="50000" fill="hold" nodeType="clickEffect">
                                  <p:stCondLst>
                                    <p:cond delay="0"/>
                                  </p:stCondLst>
                                  <p:childTnLst>
                                    <p:animMotion origin="layout" path="M -0.00729 -0.01158 L 0.13611 0.09907 " pathEditMode="relative" rAng="0" ptsTypes="AA">
                                      <p:cBhvr>
                                        <p:cTn id="78" dur="2000" fill="hold"/>
                                        <p:tgtEl>
                                          <p:spTgt spid="45"/>
                                        </p:tgtEl>
                                        <p:attrNameLst>
                                          <p:attrName>ppt_x</p:attrName>
                                          <p:attrName>ppt_y</p:attrName>
                                        </p:attrNameLst>
                                      </p:cBhvr>
                                      <p:rCtr x="7170" y="5532"/>
                                    </p:animMotion>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nodeType="clickEffect">
                                  <p:stCondLst>
                                    <p:cond delay="0"/>
                                  </p:stCondLst>
                                  <p:childTnLst>
                                    <p:animEffect transition="out" filter="fade">
                                      <p:cBhvr>
                                        <p:cTn id="82" dur="1250"/>
                                        <p:tgtEl>
                                          <p:spTgt spid="45"/>
                                        </p:tgtEl>
                                      </p:cBhvr>
                                    </p:animEffect>
                                    <p:set>
                                      <p:cBhvr>
                                        <p:cTn id="83" dur="1" fill="hold">
                                          <p:stCondLst>
                                            <p:cond delay="1249"/>
                                          </p:stCondLst>
                                        </p:cTn>
                                        <p:tgtEl>
                                          <p:spTgt spid="45"/>
                                        </p:tgtEl>
                                        <p:attrNameLst>
                                          <p:attrName>style.visibility</p:attrName>
                                        </p:attrNameLst>
                                      </p:cBhvr>
                                      <p:to>
                                        <p:strVal val="hidden"/>
                                      </p:to>
                                    </p:set>
                                  </p:childTnLst>
                                </p:cTn>
                              </p:par>
                              <p:par>
                                <p:cTn id="84" presetID="10" presetClass="entr" presetSubtype="0" fill="hold" nodeType="withEffect">
                                  <p:stCondLst>
                                    <p:cond delay="0"/>
                                  </p:stCondLst>
                                  <p:childTnLst>
                                    <p:set>
                                      <p:cBhvr>
                                        <p:cTn id="85" dur="1" fill="hold">
                                          <p:stCondLst>
                                            <p:cond delay="0"/>
                                          </p:stCondLst>
                                        </p:cTn>
                                        <p:tgtEl>
                                          <p:spTgt spid="46"/>
                                        </p:tgtEl>
                                        <p:attrNameLst>
                                          <p:attrName>style.visibility</p:attrName>
                                        </p:attrNameLst>
                                      </p:cBhvr>
                                      <p:to>
                                        <p:strVal val="visible"/>
                                      </p:to>
                                    </p:set>
                                    <p:animEffect transition="in" filter="fade">
                                      <p:cBhvr>
                                        <p:cTn id="86" dur="1250"/>
                                        <p:tgtEl>
                                          <p:spTgt spid="46"/>
                                        </p:tgtEl>
                                      </p:cBhvr>
                                    </p:animEffect>
                                  </p:childTnLst>
                                </p:cTn>
                              </p:par>
                            </p:childTnLst>
                          </p:cTn>
                        </p:par>
                      </p:childTnLst>
                    </p:cTn>
                  </p:par>
                  <p:par>
                    <p:cTn id="87" fill="hold">
                      <p:stCondLst>
                        <p:cond delay="indefinite"/>
                      </p:stCondLst>
                      <p:childTnLst>
                        <p:par>
                          <p:cTn id="88" fill="hold">
                            <p:stCondLst>
                              <p:cond delay="0"/>
                            </p:stCondLst>
                            <p:childTnLst>
                              <p:par>
                                <p:cTn id="89" presetID="6" presetClass="entr" presetSubtype="16" fill="hold" grpId="0" nodeType="click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circle(in)">
                                      <p:cBhvr>
                                        <p:cTn id="91" dur="2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7" y="816"/>
            <a:ext cx="9141823" cy="6856367"/>
          </a:xfrm>
          <a:prstGeom prst="rect">
            <a:avLst/>
          </a:prstGeom>
        </p:spPr>
      </p:pic>
      <p:sp>
        <p:nvSpPr>
          <p:cNvPr id="6" name="AutoShape 8" descr="Buffet Spa 4 Combo 100 Phút - Massage Body Đá Nóng + Bấm Huyệt/ Foot  Massage/ Trị Liệu Đông Y Cổ + Nhấn Huyệt Vai, Gáy Giúp Lưu Thông Máu Huyết/  Gộ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Lá sen - 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Hạt sen mùa hè sen lá sen | Công cụ đồ họa PSD Tải xuống miễn phí - Pikbes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30" name="Picture 14" descr="Top 100 Hình Hoa Sen Đẹp Ngất Ngây Lòng Người - Hình Ảnh Đẹp HD"/>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1778" r="100000"/>
                    </a14:imgEffect>
                  </a14:imgLayer>
                </a14:imgProps>
              </a:ext>
              <a:ext uri="{28A0092B-C50C-407E-A947-70E740481C1C}">
                <a14:useLocalDpi xmlns:a14="http://schemas.microsoft.com/office/drawing/2010/main" val="0"/>
              </a:ext>
            </a:extLst>
          </a:blip>
          <a:srcRect/>
          <a:stretch>
            <a:fillRect/>
          </a:stretch>
        </p:blipFill>
        <p:spPr bwMode="auto">
          <a:xfrm>
            <a:off x="7391400" y="1612220"/>
            <a:ext cx="2197780" cy="2197780"/>
          </a:xfrm>
          <a:prstGeom prst="rect">
            <a:avLst/>
          </a:prstGeom>
          <a:noFill/>
          <a:extLst>
            <a:ext uri="{909E8E84-426E-40DD-AFC4-6F175D3DCCD1}">
              <a14:hiddenFill xmlns:a14="http://schemas.microsoft.com/office/drawing/2010/main">
                <a:solidFill>
                  <a:srgbClr val="FFFFFF"/>
                </a:solidFill>
              </a14:hiddenFill>
            </a:ext>
          </a:extLst>
        </p:spPr>
      </p:pic>
      <p:pic>
        <p:nvPicPr>
          <p:cNvPr id="9234" name="Picture 18" descr="Hình ảnh Hoa Sen Hồng Lá Sen Hạt Sen, Lá Sen, Hibiscus Nước, Sen Mở Và  Cuống miễn phí tải tập tin PNG PSDComment và Vecto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0000" b="90000" l="4667" r="98417"/>
                    </a14:imgEffect>
                  </a14:imgLayer>
                </a14:imgProps>
              </a:ext>
              <a:ext uri="{28A0092B-C50C-407E-A947-70E740481C1C}">
                <a14:useLocalDpi xmlns:a14="http://schemas.microsoft.com/office/drawing/2010/main" val="0"/>
              </a:ext>
            </a:extLst>
          </a:blip>
          <a:srcRect t="26500" b="26667"/>
          <a:stretch/>
        </p:blipFill>
        <p:spPr bwMode="auto">
          <a:xfrm flipV="1">
            <a:off x="304800" y="3124200"/>
            <a:ext cx="1795463" cy="117077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8" descr="Hình ảnh Hoa Sen Hồng Lá Sen Hạt Sen, Lá Sen, Hibiscus Nước, Sen Mở Và  Cuống miễn phí tải tập tin PNG PSDComment và Vecto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0000" b="90000" l="4667" r="98417"/>
                    </a14:imgEffect>
                  </a14:imgLayer>
                </a14:imgProps>
              </a:ext>
              <a:ext uri="{28A0092B-C50C-407E-A947-70E740481C1C}">
                <a14:useLocalDpi xmlns:a14="http://schemas.microsoft.com/office/drawing/2010/main" val="0"/>
              </a:ext>
            </a:extLst>
          </a:blip>
          <a:srcRect t="26500" b="26667"/>
          <a:stretch/>
        </p:blipFill>
        <p:spPr bwMode="auto">
          <a:xfrm flipV="1">
            <a:off x="1597025" y="2639222"/>
            <a:ext cx="1795463" cy="117077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8" descr="Hình ảnh Hoa Sen Hồng Lá Sen Hạt Sen, Lá Sen, Hibiscus Nước, Sen Mở Và  Cuống miễn phí tải tập tin PNG PSDComment và Vecto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0000" b="90000" l="4667" r="98417"/>
                    </a14:imgEffect>
                  </a14:imgLayer>
                </a14:imgProps>
              </a:ext>
              <a:ext uri="{28A0092B-C50C-407E-A947-70E740481C1C}">
                <a14:useLocalDpi xmlns:a14="http://schemas.microsoft.com/office/drawing/2010/main" val="0"/>
              </a:ext>
            </a:extLst>
          </a:blip>
          <a:srcRect t="26500" b="26667"/>
          <a:stretch/>
        </p:blipFill>
        <p:spPr bwMode="auto">
          <a:xfrm flipV="1">
            <a:off x="1673225" y="3657600"/>
            <a:ext cx="1795463" cy="117077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Hình ảnh Hoa Sen Hồng Lá Sen Hạt Sen, Lá Sen, Hibiscus Nước, Sen Mở Và  Cuống miễn phí tải tập tin PNG PSDComment và Vecto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0000" b="90000" l="4667" r="98417"/>
                    </a14:imgEffect>
                  </a14:imgLayer>
                </a14:imgProps>
              </a:ext>
              <a:ext uri="{28A0092B-C50C-407E-A947-70E740481C1C}">
                <a14:useLocalDpi xmlns:a14="http://schemas.microsoft.com/office/drawing/2010/main" val="0"/>
              </a:ext>
            </a:extLst>
          </a:blip>
          <a:srcRect t="26500" b="26667"/>
          <a:stretch/>
        </p:blipFill>
        <p:spPr bwMode="auto">
          <a:xfrm flipV="1">
            <a:off x="3048000" y="3186560"/>
            <a:ext cx="1795463" cy="117077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Hình ảnh Hoa Sen Hồng Lá Sen Hạt Sen, Lá Sen, Hibiscus Nước, Sen Mở Và  Cuống miễn phí tải tập tin PNG PSDComment và Vecto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0000" b="90000" l="4667" r="98417"/>
                    </a14:imgEffect>
                  </a14:imgLayer>
                </a14:imgProps>
              </a:ext>
              <a:ext uri="{28A0092B-C50C-407E-A947-70E740481C1C}">
                <a14:useLocalDpi xmlns:a14="http://schemas.microsoft.com/office/drawing/2010/main" val="0"/>
              </a:ext>
            </a:extLst>
          </a:blip>
          <a:srcRect t="26500" b="26667"/>
          <a:stretch/>
        </p:blipFill>
        <p:spPr bwMode="auto">
          <a:xfrm flipV="1">
            <a:off x="4343400" y="2667000"/>
            <a:ext cx="1795463" cy="117077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Hình ảnh Hoa Sen Hồng Lá Sen Hạt Sen, Lá Sen, Hibiscus Nước, Sen Mở Và  Cuống miễn phí tải tập tin PNG PSDComment và Vecto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0000" b="90000" l="4667" r="98417"/>
                    </a14:imgEffect>
                  </a14:imgLayer>
                </a14:imgProps>
              </a:ext>
              <a:ext uri="{28A0092B-C50C-407E-A947-70E740481C1C}">
                <a14:useLocalDpi xmlns:a14="http://schemas.microsoft.com/office/drawing/2010/main" val="0"/>
              </a:ext>
            </a:extLst>
          </a:blip>
          <a:srcRect t="26500" b="26667"/>
          <a:stretch/>
        </p:blipFill>
        <p:spPr bwMode="auto">
          <a:xfrm flipV="1">
            <a:off x="4452937" y="3719960"/>
            <a:ext cx="1795463" cy="117077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4" descr="Top 100 Hình Hoa Sen Đẹp Ngất Ngây Lòng Người - Hình Ảnh Đẹp HD"/>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1778" r="100000"/>
                    </a14:imgEffect>
                  </a14:imgLayer>
                </a14:imgProps>
              </a:ext>
              <a:ext uri="{28A0092B-C50C-407E-A947-70E740481C1C}">
                <a14:useLocalDpi xmlns:a14="http://schemas.microsoft.com/office/drawing/2010/main" val="0"/>
              </a:ext>
            </a:extLst>
          </a:blip>
          <a:srcRect/>
          <a:stretch>
            <a:fillRect/>
          </a:stretch>
        </p:blipFill>
        <p:spPr bwMode="auto">
          <a:xfrm>
            <a:off x="7010400" y="2487385"/>
            <a:ext cx="2541815" cy="254181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Hình ảnh Hoa Sen Hồng Lá Sen Hạt Sen, Lá Sen, Hibiscus Nước, Sen Mở Và  Cuống miễn phí tải tập tin PNG PSDComment và Vecto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0000" b="90000" l="4667" r="98417"/>
                    </a14:imgEffect>
                  </a14:imgLayer>
                </a14:imgProps>
              </a:ext>
              <a:ext uri="{28A0092B-C50C-407E-A947-70E740481C1C}">
                <a14:useLocalDpi xmlns:a14="http://schemas.microsoft.com/office/drawing/2010/main" val="0"/>
              </a:ext>
            </a:extLst>
          </a:blip>
          <a:srcRect t="26500" b="26667"/>
          <a:stretch/>
        </p:blipFill>
        <p:spPr bwMode="auto">
          <a:xfrm flipV="1">
            <a:off x="5715000" y="3200400"/>
            <a:ext cx="1795463" cy="1170778"/>
          </a:xfrm>
          <a:prstGeom prst="rect">
            <a:avLst/>
          </a:prstGeom>
          <a:noFill/>
          <a:extLst>
            <a:ext uri="{909E8E84-426E-40DD-AFC4-6F175D3DCCD1}">
              <a14:hiddenFill xmlns:a14="http://schemas.microsoft.com/office/drawing/2010/main">
                <a:solidFill>
                  <a:srgbClr val="FFFFFF"/>
                </a:solidFill>
              </a14:hiddenFill>
            </a:ext>
          </a:extLst>
        </p:spPr>
      </p:pic>
      <p:pic>
        <p:nvPicPr>
          <p:cNvPr id="9236" name="Picture 20" descr="Ếch mẹ may quần áo"/>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9962" b="89655" l="45704" r="89691">
                        <a14:foregroundMark x1="53608" y1="20307" x2="57732" y2="23372"/>
                        <a14:foregroundMark x1="77320" y1="18774" x2="74227" y2="22989"/>
                      </a14:backgroundRemoval>
                    </a14:imgEffect>
                  </a14:imgLayer>
                </a14:imgProps>
              </a:ext>
              <a:ext uri="{28A0092B-C50C-407E-A947-70E740481C1C}">
                <a14:useLocalDpi xmlns:a14="http://schemas.microsoft.com/office/drawing/2010/main" val="0"/>
              </a:ext>
            </a:extLst>
          </a:blip>
          <a:srcRect l="48945" b="11175"/>
          <a:stretch/>
        </p:blipFill>
        <p:spPr bwMode="auto">
          <a:xfrm>
            <a:off x="7315200" y="1981200"/>
            <a:ext cx="1815758" cy="2833338"/>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p:cNvSpPr/>
          <p:nvPr/>
        </p:nvSpPr>
        <p:spPr>
          <a:xfrm>
            <a:off x="1231106" y="3124200"/>
            <a:ext cx="442119" cy="1015663"/>
          </a:xfrm>
          <a:prstGeom prst="rect">
            <a:avLst/>
          </a:prstGeom>
          <a:ln>
            <a:noFill/>
          </a:ln>
        </p:spPr>
        <p:txBody>
          <a:bodyPr wrap="square">
            <a:spAutoFit/>
          </a:bodyPr>
          <a:lstStyle/>
          <a:p>
            <a:r>
              <a:rPr lang="en-US" sz="6000" b="1">
                <a:ln w="10160">
                  <a:solidFill>
                    <a:schemeClr val="tx1"/>
                  </a:solidFill>
                  <a:prstDash val="solid"/>
                </a:ln>
                <a:solidFill>
                  <a:srgbClr val="FF0000"/>
                </a:solidFill>
                <a:effectLst>
                  <a:outerShdw blurRad="38100" dist="22860" dir="5400000" algn="tl" rotWithShape="0">
                    <a:srgbClr val="000000">
                      <a:alpha val="30000"/>
                    </a:srgbClr>
                  </a:outerShdw>
                </a:effectLst>
                <a:latin typeface=".VnAvant" pitchFamily="34" charset="0"/>
                <a:cs typeface="Arial" panose="020B0604020202020204" pitchFamily="34" charset="0"/>
              </a:rPr>
              <a:t>t</a:t>
            </a:r>
            <a:endParaRPr lang="en-US" sz="6000">
              <a:ln w="10160">
                <a:solidFill>
                  <a:schemeClr val="tx1"/>
                </a:solidFill>
                <a:prstDash val="solid"/>
              </a:ln>
              <a:solidFill>
                <a:srgbClr val="FF0000"/>
              </a:solidFill>
            </a:endParaRPr>
          </a:p>
        </p:txBody>
      </p:sp>
      <p:sp>
        <p:nvSpPr>
          <p:cNvPr id="27" name="Rectangle 26"/>
          <p:cNvSpPr/>
          <p:nvPr/>
        </p:nvSpPr>
        <p:spPr>
          <a:xfrm>
            <a:off x="3977481" y="3251537"/>
            <a:ext cx="442119" cy="1015663"/>
          </a:xfrm>
          <a:prstGeom prst="rect">
            <a:avLst/>
          </a:prstGeom>
          <a:ln>
            <a:noFill/>
          </a:ln>
        </p:spPr>
        <p:txBody>
          <a:bodyPr wrap="square">
            <a:spAutoFit/>
          </a:bodyPr>
          <a:lstStyle/>
          <a:p>
            <a:r>
              <a:rPr lang="en-US" sz="6000" b="1">
                <a:ln w="10160">
                  <a:solidFill>
                    <a:schemeClr val="tx1"/>
                  </a:solidFill>
                  <a:prstDash val="solid"/>
                </a:ln>
                <a:solidFill>
                  <a:srgbClr val="FF0000"/>
                </a:solidFill>
                <a:effectLst>
                  <a:outerShdw blurRad="38100" dist="22860" dir="5400000" algn="tl" rotWithShape="0">
                    <a:srgbClr val="000000">
                      <a:alpha val="30000"/>
                    </a:srgbClr>
                  </a:outerShdw>
                </a:effectLst>
                <a:latin typeface=".VnAvant" pitchFamily="34" charset="0"/>
                <a:cs typeface="Arial" panose="020B0604020202020204" pitchFamily="34" charset="0"/>
              </a:rPr>
              <a:t>t</a:t>
            </a:r>
            <a:endParaRPr lang="en-US" sz="6000">
              <a:ln w="10160">
                <a:solidFill>
                  <a:schemeClr val="tx1"/>
                </a:solidFill>
                <a:prstDash val="solid"/>
              </a:ln>
              <a:solidFill>
                <a:srgbClr val="FF0000"/>
              </a:solidFill>
            </a:endParaRPr>
          </a:p>
        </p:txBody>
      </p:sp>
      <p:sp>
        <p:nvSpPr>
          <p:cNvPr id="28" name="Rectangle 27"/>
          <p:cNvSpPr/>
          <p:nvPr/>
        </p:nvSpPr>
        <p:spPr>
          <a:xfrm>
            <a:off x="6644481" y="3251537"/>
            <a:ext cx="442119" cy="1015663"/>
          </a:xfrm>
          <a:prstGeom prst="rect">
            <a:avLst/>
          </a:prstGeom>
          <a:ln>
            <a:noFill/>
          </a:ln>
        </p:spPr>
        <p:txBody>
          <a:bodyPr wrap="square">
            <a:spAutoFit/>
          </a:bodyPr>
          <a:lstStyle/>
          <a:p>
            <a:r>
              <a:rPr lang="en-US" sz="6000" b="1">
                <a:ln w="10160">
                  <a:solidFill>
                    <a:schemeClr val="tx1"/>
                  </a:solidFill>
                  <a:prstDash val="solid"/>
                </a:ln>
                <a:solidFill>
                  <a:srgbClr val="FF0000"/>
                </a:solidFill>
                <a:effectLst>
                  <a:outerShdw blurRad="38100" dist="22860" dir="5400000" algn="tl" rotWithShape="0">
                    <a:srgbClr val="000000">
                      <a:alpha val="30000"/>
                    </a:srgbClr>
                  </a:outerShdw>
                </a:effectLst>
                <a:latin typeface=".VnAvant" pitchFamily="34" charset="0"/>
                <a:cs typeface="Arial" panose="020B0604020202020204" pitchFamily="34" charset="0"/>
              </a:rPr>
              <a:t>t</a:t>
            </a:r>
            <a:endParaRPr lang="en-US" sz="6000">
              <a:ln w="10160">
                <a:solidFill>
                  <a:schemeClr val="tx1"/>
                </a:solidFill>
                <a:prstDash val="solid"/>
              </a:ln>
              <a:solidFill>
                <a:srgbClr val="FF0000"/>
              </a:solidFill>
            </a:endParaRPr>
          </a:p>
        </p:txBody>
      </p:sp>
      <p:sp>
        <p:nvSpPr>
          <p:cNvPr id="29" name="Rectangle 28"/>
          <p:cNvSpPr/>
          <p:nvPr/>
        </p:nvSpPr>
        <p:spPr>
          <a:xfrm>
            <a:off x="2529681" y="2641937"/>
            <a:ext cx="442119" cy="1015663"/>
          </a:xfrm>
          <a:prstGeom prst="rect">
            <a:avLst/>
          </a:prstGeom>
          <a:ln>
            <a:noFill/>
          </a:ln>
        </p:spPr>
        <p:txBody>
          <a:bodyPr wrap="square">
            <a:spAutoFit/>
          </a:bodyPr>
          <a:lstStyle/>
          <a:p>
            <a:r>
              <a:rPr lang="en-US" sz="6000" b="1" smtClean="0">
                <a:ln w="10160">
                  <a:solidFill>
                    <a:schemeClr val="tx1"/>
                  </a:solidFill>
                  <a:prstDash val="solid"/>
                </a:ln>
                <a:solidFill>
                  <a:srgbClr val="FF0000"/>
                </a:solidFill>
                <a:effectLst>
                  <a:outerShdw blurRad="38100" dist="22860" dir="5400000" algn="tl" rotWithShape="0">
                    <a:srgbClr val="000000">
                      <a:alpha val="30000"/>
                    </a:srgbClr>
                  </a:outerShdw>
                </a:effectLst>
                <a:latin typeface=".VnAvant" pitchFamily="34" charset="0"/>
                <a:cs typeface="Arial" panose="020B0604020202020204" pitchFamily="34" charset="0"/>
              </a:rPr>
              <a:t>i</a:t>
            </a:r>
            <a:endParaRPr lang="en-US" sz="6000">
              <a:ln w="10160">
                <a:solidFill>
                  <a:schemeClr val="tx1"/>
                </a:solidFill>
                <a:prstDash val="solid"/>
              </a:ln>
              <a:solidFill>
                <a:srgbClr val="FF0000"/>
              </a:solidFill>
            </a:endParaRPr>
          </a:p>
        </p:txBody>
      </p:sp>
      <p:sp>
        <p:nvSpPr>
          <p:cNvPr id="30" name="Rectangle 29"/>
          <p:cNvSpPr/>
          <p:nvPr/>
        </p:nvSpPr>
        <p:spPr>
          <a:xfrm>
            <a:off x="5349081" y="3784937"/>
            <a:ext cx="442119" cy="1015663"/>
          </a:xfrm>
          <a:prstGeom prst="rect">
            <a:avLst/>
          </a:prstGeom>
          <a:ln>
            <a:noFill/>
          </a:ln>
        </p:spPr>
        <p:txBody>
          <a:bodyPr wrap="square">
            <a:spAutoFit/>
          </a:bodyPr>
          <a:lstStyle/>
          <a:p>
            <a:r>
              <a:rPr lang="en-US" sz="6000" b="1" smtClean="0">
                <a:ln w="10160">
                  <a:solidFill>
                    <a:schemeClr val="tx1"/>
                  </a:solidFill>
                  <a:prstDash val="solid"/>
                </a:ln>
                <a:solidFill>
                  <a:srgbClr val="FF0000"/>
                </a:solidFill>
                <a:effectLst>
                  <a:outerShdw blurRad="38100" dist="22860" dir="5400000" algn="tl" rotWithShape="0">
                    <a:srgbClr val="000000">
                      <a:alpha val="30000"/>
                    </a:srgbClr>
                  </a:outerShdw>
                </a:effectLst>
                <a:latin typeface=".VnAvant" pitchFamily="34" charset="0"/>
                <a:cs typeface="Arial" panose="020B0604020202020204" pitchFamily="34" charset="0"/>
              </a:rPr>
              <a:t>i</a:t>
            </a:r>
            <a:endParaRPr lang="en-US" sz="6000">
              <a:ln w="10160">
                <a:solidFill>
                  <a:schemeClr val="tx1"/>
                </a:solidFill>
                <a:prstDash val="solid"/>
              </a:ln>
              <a:solidFill>
                <a:srgbClr val="FF0000"/>
              </a:solidFill>
            </a:endParaRPr>
          </a:p>
        </p:txBody>
      </p:sp>
      <p:sp>
        <p:nvSpPr>
          <p:cNvPr id="31" name="Rectangle 30"/>
          <p:cNvSpPr/>
          <p:nvPr/>
        </p:nvSpPr>
        <p:spPr>
          <a:xfrm>
            <a:off x="5181600" y="2438400"/>
            <a:ext cx="442119" cy="1015663"/>
          </a:xfrm>
          <a:prstGeom prst="rect">
            <a:avLst/>
          </a:prstGeom>
          <a:ln>
            <a:noFill/>
          </a:ln>
        </p:spPr>
        <p:txBody>
          <a:bodyPr wrap="square">
            <a:spAutoFit/>
          </a:bodyPr>
          <a:lstStyle/>
          <a:p>
            <a:r>
              <a:rPr lang="en-US" sz="6000" b="1" smtClean="0">
                <a:ln w="10160">
                  <a:solidFill>
                    <a:schemeClr val="tx1"/>
                  </a:solidFill>
                  <a:prstDash val="solid"/>
                </a:ln>
                <a:solidFill>
                  <a:srgbClr val="FF0000"/>
                </a:solidFill>
                <a:effectLst>
                  <a:outerShdw blurRad="38100" dist="22860" dir="5400000" algn="tl" rotWithShape="0">
                    <a:srgbClr val="000000">
                      <a:alpha val="30000"/>
                    </a:srgbClr>
                  </a:outerShdw>
                </a:effectLst>
                <a:latin typeface=".VnAvant" pitchFamily="34" charset="0"/>
                <a:cs typeface="Arial" panose="020B0604020202020204" pitchFamily="34" charset="0"/>
              </a:rPr>
              <a:t>c</a:t>
            </a:r>
            <a:endParaRPr lang="en-US" sz="6000">
              <a:ln w="10160">
                <a:solidFill>
                  <a:schemeClr val="tx1"/>
                </a:solidFill>
                <a:prstDash val="solid"/>
              </a:ln>
              <a:solidFill>
                <a:srgbClr val="FF0000"/>
              </a:solidFill>
            </a:endParaRPr>
          </a:p>
        </p:txBody>
      </p:sp>
      <p:sp>
        <p:nvSpPr>
          <p:cNvPr id="32" name="Rectangle 31"/>
          <p:cNvSpPr/>
          <p:nvPr/>
        </p:nvSpPr>
        <p:spPr>
          <a:xfrm>
            <a:off x="2514600" y="3480137"/>
            <a:ext cx="442119" cy="1015663"/>
          </a:xfrm>
          <a:prstGeom prst="rect">
            <a:avLst/>
          </a:prstGeom>
          <a:ln>
            <a:noFill/>
          </a:ln>
        </p:spPr>
        <p:txBody>
          <a:bodyPr wrap="square">
            <a:spAutoFit/>
          </a:bodyPr>
          <a:lstStyle/>
          <a:p>
            <a:r>
              <a:rPr lang="en-US" sz="6000" b="1" smtClean="0">
                <a:ln w="10160">
                  <a:solidFill>
                    <a:schemeClr val="tx1"/>
                  </a:solidFill>
                  <a:prstDash val="solid"/>
                </a:ln>
                <a:solidFill>
                  <a:srgbClr val="FF0000"/>
                </a:solidFill>
                <a:effectLst>
                  <a:outerShdw blurRad="38100" dist="22860" dir="5400000" algn="tl" rotWithShape="0">
                    <a:srgbClr val="000000">
                      <a:alpha val="30000"/>
                    </a:srgbClr>
                  </a:outerShdw>
                </a:effectLst>
                <a:latin typeface=".VnAvant" pitchFamily="34" charset="0"/>
                <a:cs typeface="Arial" panose="020B0604020202020204" pitchFamily="34" charset="0"/>
              </a:rPr>
              <a:t>c</a:t>
            </a:r>
            <a:endParaRPr lang="en-US" sz="6000">
              <a:ln w="10160">
                <a:solidFill>
                  <a:schemeClr val="tx1"/>
                </a:solidFill>
                <a:prstDash val="solid"/>
              </a:ln>
              <a:solidFill>
                <a:srgbClr val="FF0000"/>
              </a:solidFill>
            </a:endParaRPr>
          </a:p>
        </p:txBody>
      </p:sp>
      <p:sp>
        <p:nvSpPr>
          <p:cNvPr id="39" name="Rectangle 38"/>
          <p:cNvSpPr/>
          <p:nvPr/>
        </p:nvSpPr>
        <p:spPr>
          <a:xfrm>
            <a:off x="9525000" y="1809928"/>
            <a:ext cx="532518" cy="769441"/>
          </a:xfrm>
          <a:prstGeom prst="rect">
            <a:avLst/>
          </a:prstGeom>
        </p:spPr>
        <p:txBody>
          <a:bodyPr wrap="none">
            <a:spAutoFit/>
          </a:bodyPr>
          <a:lstStyle/>
          <a:p>
            <a:r>
              <a:rPr lang="en-US" sz="4400" b="1" spc="50">
                <a:ln w="11430"/>
                <a:solidFill>
                  <a:srgbClr val="C00000"/>
                </a:solidFill>
                <a:effectLst>
                  <a:outerShdw blurRad="76200" dist="50800" dir="5400000" algn="tl" rotWithShape="0">
                    <a:srgbClr val="000000">
                      <a:alpha val="65000"/>
                    </a:srgbClr>
                  </a:outerShdw>
                </a:effectLst>
              </a:rPr>
              <a:t>A</a:t>
            </a:r>
            <a:endParaRPr lang="en-US" sz="4400"/>
          </a:p>
        </p:txBody>
      </p:sp>
      <p:sp>
        <p:nvSpPr>
          <p:cNvPr id="40" name="Rectangle 39"/>
          <p:cNvSpPr/>
          <p:nvPr/>
        </p:nvSpPr>
        <p:spPr>
          <a:xfrm>
            <a:off x="9614580" y="2380327"/>
            <a:ext cx="532518" cy="769441"/>
          </a:xfrm>
          <a:prstGeom prst="rect">
            <a:avLst/>
          </a:prstGeom>
        </p:spPr>
        <p:txBody>
          <a:bodyPr wrap="none">
            <a:spAutoFit/>
          </a:bodyPr>
          <a:lstStyle/>
          <a:p>
            <a:r>
              <a:rPr lang="en-US" sz="4400" b="1" spc="50">
                <a:ln w="11430"/>
                <a:solidFill>
                  <a:srgbClr val="C00000"/>
                </a:solidFill>
                <a:effectLst>
                  <a:outerShdw blurRad="76200" dist="50800" dir="5400000" algn="tl" rotWithShape="0">
                    <a:srgbClr val="000000">
                      <a:alpha val="65000"/>
                    </a:srgbClr>
                  </a:outerShdw>
                </a:effectLst>
              </a:rPr>
              <a:t>A</a:t>
            </a:r>
            <a:endParaRPr lang="en-US" sz="4400"/>
          </a:p>
        </p:txBody>
      </p:sp>
      <p:pic>
        <p:nvPicPr>
          <p:cNvPr id="34" name="Picture 2" descr="CSS3 Vẽ ếch xanh thật dễ thương | Cosmos Pham&amp;#39;s Blog"/>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29185" y1="9259" x2="28755" y2="18519"/>
                        <a14:foregroundMark x1="27897" y1="10648" x2="39056" y2="6481"/>
                        <a14:foregroundMark x1="31330" y1="17593" x2="31760" y2="28704"/>
                        <a14:foregroundMark x1="32189" y1="19907" x2="42918" y2="22222"/>
                        <a14:foregroundMark x1="36910" y1="12037" x2="45064" y2="12037"/>
                        <a14:foregroundMark x1="77682" y1="6944" x2="78970" y2="25463"/>
                        <a14:foregroundMark x1="66953" y1="6481" x2="87554" y2="20370"/>
                        <a14:foregroundMark x1="75966" y1="16667" x2="59657" y2="23611"/>
                        <a14:foregroundMark x1="66953" y1="6944" x2="63090" y2="16667"/>
                        <a14:foregroundMark x1="78541" y1="20833" x2="62232" y2="24074"/>
                        <a14:foregroundMark x1="33047" y1="73611" x2="65665" y2="74074"/>
                        <a14:foregroundMark x1="42918" y1="60648" x2="75966" y2="75463"/>
                        <a14:foregroundMark x1="51073" y1="68056" x2="21459" y2="68056"/>
                        <a14:foregroundMark x1="42060" y1="71759" x2="54506" y2="84722"/>
                        <a14:foregroundMark x1="38627" y1="43519" x2="61373" y2="56481"/>
                      </a14:backgroundRemoval>
                    </a14:imgEffect>
                  </a14:imgLayer>
                </a14:imgProps>
              </a:ext>
              <a:ext uri="{28A0092B-C50C-407E-A947-70E740481C1C}">
                <a14:useLocalDpi xmlns:a14="http://schemas.microsoft.com/office/drawing/2010/main" val="0"/>
              </a:ext>
            </a:extLst>
          </a:blip>
          <a:srcRect/>
          <a:stretch>
            <a:fillRect/>
          </a:stretch>
        </p:blipFill>
        <p:spPr bwMode="auto">
          <a:xfrm>
            <a:off x="1908894" y="1612220"/>
            <a:ext cx="799453" cy="890867"/>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CSS3 Vẽ ếch xanh thật dễ thương | Cosmos Pham&amp;#39;s Blog"/>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29185" y1="9259" x2="28755" y2="18519"/>
                        <a14:foregroundMark x1="27897" y1="10648" x2="39056" y2="6481"/>
                        <a14:foregroundMark x1="31330" y1="17593" x2="31760" y2="28704"/>
                        <a14:foregroundMark x1="32189" y1="19907" x2="42918" y2="22222"/>
                        <a14:foregroundMark x1="36910" y1="12037" x2="45064" y2="12037"/>
                        <a14:foregroundMark x1="77682" y1="6944" x2="78970" y2="25463"/>
                        <a14:foregroundMark x1="66953" y1="6481" x2="87554" y2="20370"/>
                        <a14:foregroundMark x1="75966" y1="16667" x2="59657" y2="23611"/>
                        <a14:foregroundMark x1="66953" y1="6944" x2="63090" y2="16667"/>
                        <a14:foregroundMark x1="78541" y1="20833" x2="62232" y2="24074"/>
                        <a14:foregroundMark x1="33047" y1="73611" x2="65665" y2="74074"/>
                        <a14:foregroundMark x1="42918" y1="60648" x2="75966" y2="75463"/>
                        <a14:foregroundMark x1="51073" y1="68056" x2="21459" y2="68056"/>
                        <a14:foregroundMark x1="42060" y1="71759" x2="54506" y2="84722"/>
                        <a14:foregroundMark x1="38627" y1="43519" x2="61373" y2="56481"/>
                      </a14:backgroundRemoval>
                    </a14:imgEffect>
                  </a14:imgLayer>
                </a14:imgProps>
              </a:ext>
              <a:ext uri="{28A0092B-C50C-407E-A947-70E740481C1C}">
                <a14:useLocalDpi xmlns:a14="http://schemas.microsoft.com/office/drawing/2010/main" val="0"/>
              </a:ext>
            </a:extLst>
          </a:blip>
          <a:srcRect/>
          <a:stretch>
            <a:fillRect/>
          </a:stretch>
        </p:blipFill>
        <p:spPr bwMode="auto">
          <a:xfrm>
            <a:off x="1828800" y="3566833"/>
            <a:ext cx="799453" cy="890867"/>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CSS3 Vẽ ếch xanh thật dễ thương | Cosmos Pham&amp;#39;s Blog"/>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29185" y1="9259" x2="28755" y2="18519"/>
                        <a14:foregroundMark x1="27897" y1="10648" x2="39056" y2="6481"/>
                        <a14:foregroundMark x1="31330" y1="17593" x2="31760" y2="28704"/>
                        <a14:foregroundMark x1="32189" y1="19907" x2="42918" y2="22222"/>
                        <a14:foregroundMark x1="36910" y1="12037" x2="45064" y2="12037"/>
                        <a14:foregroundMark x1="77682" y1="6944" x2="78970" y2="25463"/>
                        <a14:foregroundMark x1="66953" y1="6481" x2="87554" y2="20370"/>
                        <a14:foregroundMark x1="75966" y1="16667" x2="59657" y2="23611"/>
                        <a14:foregroundMark x1="66953" y1="6944" x2="63090" y2="16667"/>
                        <a14:foregroundMark x1="78541" y1="20833" x2="62232" y2="24074"/>
                        <a14:foregroundMark x1="33047" y1="73611" x2="65665" y2="74074"/>
                        <a14:foregroundMark x1="42918" y1="60648" x2="75966" y2="75463"/>
                        <a14:foregroundMark x1="51073" y1="68056" x2="21459" y2="68056"/>
                        <a14:foregroundMark x1="42060" y1="71759" x2="54506" y2="84722"/>
                        <a14:foregroundMark x1="38627" y1="43519" x2="61373" y2="56481"/>
                      </a14:backgroundRemoval>
                    </a14:imgEffect>
                  </a14:imgLayer>
                </a14:imgProps>
              </a:ext>
              <a:ext uri="{28A0092B-C50C-407E-A947-70E740481C1C}">
                <a14:useLocalDpi xmlns:a14="http://schemas.microsoft.com/office/drawing/2010/main" val="0"/>
              </a:ext>
            </a:extLst>
          </a:blip>
          <a:srcRect/>
          <a:stretch>
            <a:fillRect/>
          </a:stretch>
        </p:blipFill>
        <p:spPr bwMode="auto">
          <a:xfrm>
            <a:off x="3200400" y="3008629"/>
            <a:ext cx="799453" cy="890867"/>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CSS3 Vẽ ếch xanh thật dễ thương | Cosmos Pham&amp;#39;s Blog"/>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29185" y1="9259" x2="28755" y2="18519"/>
                        <a14:foregroundMark x1="27897" y1="10648" x2="39056" y2="6481"/>
                        <a14:foregroundMark x1="31330" y1="17593" x2="31760" y2="28704"/>
                        <a14:foregroundMark x1="32189" y1="19907" x2="42918" y2="22222"/>
                        <a14:foregroundMark x1="36910" y1="12037" x2="45064" y2="12037"/>
                        <a14:foregroundMark x1="77682" y1="6944" x2="78970" y2="25463"/>
                        <a14:foregroundMark x1="66953" y1="6481" x2="87554" y2="20370"/>
                        <a14:foregroundMark x1="75966" y1="16667" x2="59657" y2="23611"/>
                        <a14:foregroundMark x1="66953" y1="6944" x2="63090" y2="16667"/>
                        <a14:foregroundMark x1="78541" y1="20833" x2="62232" y2="24074"/>
                        <a14:foregroundMark x1="33047" y1="73611" x2="65665" y2="74074"/>
                        <a14:foregroundMark x1="42918" y1="60648" x2="75966" y2="75463"/>
                        <a14:foregroundMark x1="51073" y1="68056" x2="21459" y2="68056"/>
                        <a14:foregroundMark x1="42060" y1="71759" x2="54506" y2="84722"/>
                        <a14:foregroundMark x1="38627" y1="43519" x2="61373" y2="56481"/>
                      </a14:backgroundRemoval>
                    </a14:imgEffect>
                  </a14:imgLayer>
                </a14:imgProps>
              </a:ext>
              <a:ext uri="{28A0092B-C50C-407E-A947-70E740481C1C}">
                <a14:useLocalDpi xmlns:a14="http://schemas.microsoft.com/office/drawing/2010/main" val="0"/>
              </a:ext>
            </a:extLst>
          </a:blip>
          <a:srcRect/>
          <a:stretch>
            <a:fillRect/>
          </a:stretch>
        </p:blipFill>
        <p:spPr bwMode="auto">
          <a:xfrm>
            <a:off x="4495800" y="2362200"/>
            <a:ext cx="799453" cy="890867"/>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CSS3 Vẽ ếch xanh thật dễ thương | Cosmos Pham&amp;#39;s Blog"/>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29185" y1="9259" x2="28755" y2="18519"/>
                        <a14:foregroundMark x1="27897" y1="10648" x2="39056" y2="6481"/>
                        <a14:foregroundMark x1="31330" y1="17593" x2="31760" y2="28704"/>
                        <a14:foregroundMark x1="32189" y1="19907" x2="42918" y2="22222"/>
                        <a14:foregroundMark x1="36910" y1="12037" x2="45064" y2="12037"/>
                        <a14:foregroundMark x1="77682" y1="6944" x2="78970" y2="25463"/>
                        <a14:foregroundMark x1="66953" y1="6481" x2="87554" y2="20370"/>
                        <a14:foregroundMark x1="75966" y1="16667" x2="59657" y2="23611"/>
                        <a14:foregroundMark x1="66953" y1="6944" x2="63090" y2="16667"/>
                        <a14:foregroundMark x1="78541" y1="20833" x2="62232" y2="24074"/>
                        <a14:foregroundMark x1="33047" y1="73611" x2="65665" y2="74074"/>
                        <a14:foregroundMark x1="42918" y1="60648" x2="75966" y2="75463"/>
                        <a14:foregroundMark x1="51073" y1="68056" x2="21459" y2="68056"/>
                        <a14:foregroundMark x1="42060" y1="71759" x2="54506" y2="84722"/>
                        <a14:foregroundMark x1="38627" y1="43519" x2="61373" y2="56481"/>
                      </a14:backgroundRemoval>
                    </a14:imgEffect>
                  </a14:imgLayer>
                </a14:imgProps>
              </a:ext>
              <a:ext uri="{28A0092B-C50C-407E-A947-70E740481C1C}">
                <a14:useLocalDpi xmlns:a14="http://schemas.microsoft.com/office/drawing/2010/main" val="0"/>
              </a:ext>
            </a:extLst>
          </a:blip>
          <a:srcRect/>
          <a:stretch>
            <a:fillRect/>
          </a:stretch>
        </p:blipFill>
        <p:spPr bwMode="auto">
          <a:xfrm>
            <a:off x="4595269" y="3605270"/>
            <a:ext cx="799453" cy="890867"/>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CSS3 Vẽ ếch xanh thật dễ thương | Cosmos Pham&amp;#39;s Blog"/>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29185" y1="9259" x2="28755" y2="18519"/>
                        <a14:foregroundMark x1="27897" y1="10648" x2="39056" y2="6481"/>
                        <a14:foregroundMark x1="31330" y1="17593" x2="31760" y2="28704"/>
                        <a14:foregroundMark x1="32189" y1="19907" x2="42918" y2="22222"/>
                        <a14:foregroundMark x1="36910" y1="12037" x2="45064" y2="12037"/>
                        <a14:foregroundMark x1="77682" y1="6944" x2="78970" y2="25463"/>
                        <a14:foregroundMark x1="66953" y1="6481" x2="87554" y2="20370"/>
                        <a14:foregroundMark x1="75966" y1="16667" x2="59657" y2="23611"/>
                        <a14:foregroundMark x1="66953" y1="6944" x2="63090" y2="16667"/>
                        <a14:foregroundMark x1="78541" y1="20833" x2="62232" y2="24074"/>
                        <a14:foregroundMark x1="33047" y1="73611" x2="65665" y2="74074"/>
                        <a14:foregroundMark x1="42918" y1="60648" x2="75966" y2="75463"/>
                        <a14:foregroundMark x1="51073" y1="68056" x2="21459" y2="68056"/>
                        <a14:foregroundMark x1="42060" y1="71759" x2="54506" y2="84722"/>
                        <a14:foregroundMark x1="38627" y1="43519" x2="61373" y2="56481"/>
                      </a14:backgroundRemoval>
                    </a14:imgEffect>
                  </a14:imgLayer>
                </a14:imgProps>
              </a:ext>
              <a:ext uri="{28A0092B-C50C-407E-A947-70E740481C1C}">
                <a14:useLocalDpi xmlns:a14="http://schemas.microsoft.com/office/drawing/2010/main" val="0"/>
              </a:ext>
            </a:extLst>
          </a:blip>
          <a:srcRect/>
          <a:stretch>
            <a:fillRect/>
          </a:stretch>
        </p:blipFill>
        <p:spPr bwMode="auto">
          <a:xfrm>
            <a:off x="5861623" y="3136134"/>
            <a:ext cx="799453" cy="890867"/>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CSS3 Vẽ ếch xanh thật dễ thương | Cosmos Pham&amp;#39;s Blog"/>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29185" y1="9259" x2="28755" y2="18519"/>
                        <a14:foregroundMark x1="27897" y1="10648" x2="39056" y2="6481"/>
                        <a14:foregroundMark x1="31330" y1="17593" x2="31760" y2="28704"/>
                        <a14:foregroundMark x1="32189" y1="19907" x2="42918" y2="22222"/>
                        <a14:foregroundMark x1="36910" y1="12037" x2="45064" y2="12037"/>
                        <a14:foregroundMark x1="77682" y1="6944" x2="78970" y2="25463"/>
                        <a14:foregroundMark x1="66953" y1="6481" x2="87554" y2="20370"/>
                        <a14:foregroundMark x1="75966" y1="16667" x2="59657" y2="23611"/>
                        <a14:foregroundMark x1="66953" y1="6944" x2="63090" y2="16667"/>
                        <a14:foregroundMark x1="78541" y1="20833" x2="62232" y2="24074"/>
                        <a14:foregroundMark x1="33047" y1="73611" x2="65665" y2="74074"/>
                        <a14:foregroundMark x1="42918" y1="60648" x2="75966" y2="75463"/>
                        <a14:foregroundMark x1="51073" y1="68056" x2="21459" y2="68056"/>
                        <a14:foregroundMark x1="42060" y1="71759" x2="54506" y2="84722"/>
                        <a14:foregroundMark x1="38627" y1="43519" x2="61373" y2="56481"/>
                      </a14:backgroundRemoval>
                    </a14:imgEffect>
                  </a14:imgLayer>
                </a14:imgProps>
              </a:ext>
              <a:ext uri="{28A0092B-C50C-407E-A947-70E740481C1C}">
                <a14:useLocalDpi xmlns:a14="http://schemas.microsoft.com/office/drawing/2010/main" val="0"/>
              </a:ext>
            </a:extLst>
          </a:blip>
          <a:srcRect/>
          <a:stretch>
            <a:fillRect/>
          </a:stretch>
        </p:blipFill>
        <p:spPr bwMode="auto">
          <a:xfrm>
            <a:off x="7264649" y="3797555"/>
            <a:ext cx="799453" cy="890867"/>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CSS3 Vẽ ếch xanh thật dễ thương | Cosmos Pham&amp;#39;s Blog"/>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29185" y1="9259" x2="28755" y2="18519"/>
                        <a14:foregroundMark x1="27897" y1="10648" x2="39056" y2="6481"/>
                        <a14:foregroundMark x1="31330" y1="17593" x2="31760" y2="28704"/>
                        <a14:foregroundMark x1="32189" y1="19907" x2="42918" y2="22222"/>
                        <a14:foregroundMark x1="36910" y1="12037" x2="45064" y2="12037"/>
                        <a14:foregroundMark x1="77682" y1="6944" x2="78970" y2="25463"/>
                        <a14:foregroundMark x1="66953" y1="6481" x2="87554" y2="20370"/>
                        <a14:foregroundMark x1="75966" y1="16667" x2="59657" y2="23611"/>
                        <a14:foregroundMark x1="66953" y1="6944" x2="63090" y2="16667"/>
                        <a14:foregroundMark x1="78541" y1="20833" x2="62232" y2="24074"/>
                        <a14:foregroundMark x1="33047" y1="73611" x2="65665" y2="74074"/>
                        <a14:foregroundMark x1="42918" y1="60648" x2="75966" y2="75463"/>
                        <a14:foregroundMark x1="51073" y1="68056" x2="21459" y2="68056"/>
                        <a14:foregroundMark x1="42060" y1="71759" x2="54506" y2="84722"/>
                        <a14:foregroundMark x1="38627" y1="43519" x2="61373" y2="56481"/>
                      </a14:backgroundRemoval>
                    </a14:imgEffect>
                  </a14:imgLayer>
                </a14:imgProps>
              </a:ext>
              <a:ext uri="{28A0092B-C50C-407E-A947-70E740481C1C}">
                <a14:useLocalDpi xmlns:a14="http://schemas.microsoft.com/office/drawing/2010/main" val="0"/>
              </a:ext>
            </a:extLst>
          </a:blip>
          <a:srcRect/>
          <a:stretch>
            <a:fillRect/>
          </a:stretch>
        </p:blipFill>
        <p:spPr bwMode="auto">
          <a:xfrm>
            <a:off x="431653" y="3008629"/>
            <a:ext cx="799453" cy="890867"/>
          </a:xfrm>
          <a:prstGeom prst="rect">
            <a:avLst/>
          </a:prstGeom>
          <a:noFill/>
          <a:extLst>
            <a:ext uri="{909E8E84-426E-40DD-AFC4-6F175D3DCCD1}">
              <a14:hiddenFill xmlns:a14="http://schemas.microsoft.com/office/drawing/2010/main">
                <a:solidFill>
                  <a:srgbClr val="FFFFFF"/>
                </a:solidFill>
              </a14:hiddenFill>
            </a:ext>
          </a:extLst>
        </p:spPr>
      </p:pic>
      <p:sp>
        <p:nvSpPr>
          <p:cNvPr id="51" name="Rectangle 50"/>
          <p:cNvSpPr/>
          <p:nvPr/>
        </p:nvSpPr>
        <p:spPr>
          <a:xfrm>
            <a:off x="9702598" y="3324868"/>
            <a:ext cx="532518" cy="769441"/>
          </a:xfrm>
          <a:prstGeom prst="rect">
            <a:avLst/>
          </a:prstGeom>
        </p:spPr>
        <p:txBody>
          <a:bodyPr wrap="none">
            <a:spAutoFit/>
          </a:bodyPr>
          <a:lstStyle/>
          <a:p>
            <a:r>
              <a:rPr lang="en-US" sz="4400" b="1" spc="50">
                <a:ln w="11430"/>
                <a:solidFill>
                  <a:srgbClr val="C00000"/>
                </a:solidFill>
                <a:effectLst>
                  <a:outerShdw blurRad="76200" dist="50800" dir="5400000" algn="tl" rotWithShape="0">
                    <a:srgbClr val="000000">
                      <a:alpha val="65000"/>
                    </a:srgbClr>
                  </a:outerShdw>
                </a:effectLst>
              </a:rPr>
              <a:t>A</a:t>
            </a:r>
            <a:endParaRPr lang="en-US" sz="4400"/>
          </a:p>
        </p:txBody>
      </p:sp>
    </p:spTree>
    <p:extLst>
      <p:ext uri="{BB962C8B-B14F-4D97-AF65-F5344CB8AC3E}">
        <p14:creationId xmlns:p14="http://schemas.microsoft.com/office/powerpoint/2010/main" val="298711414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circle(in)">
                                      <p:cBhvr>
                                        <p:cTn id="7" dur="20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5.55556E-7 5.55112E-17 L -0.16076 0.2 " pathEditMode="relative" rAng="0" ptsTypes="AA">
                                      <p:cBhvr>
                                        <p:cTn id="16" dur="2000" fill="hold"/>
                                        <p:tgtEl>
                                          <p:spTgt spid="34"/>
                                        </p:tgtEl>
                                        <p:attrNameLst>
                                          <p:attrName>ppt_x</p:attrName>
                                          <p:attrName>ppt_y</p:attrName>
                                        </p:attrNameLst>
                                      </p:cBhvr>
                                      <p:rCtr x="-8038" y="10000"/>
                                    </p:animMotion>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1000"/>
                                        <p:tgtEl>
                                          <p:spTgt spid="34"/>
                                        </p:tgtEl>
                                      </p:cBhvr>
                                    </p:animEffect>
                                    <p:set>
                                      <p:cBhvr>
                                        <p:cTn id="21" dur="1" fill="hold">
                                          <p:stCondLst>
                                            <p:cond delay="999"/>
                                          </p:stCondLst>
                                        </p:cTn>
                                        <p:tgtEl>
                                          <p:spTgt spid="3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fade">
                                      <p:cBhvr>
                                        <p:cTn id="26" dur="1000"/>
                                        <p:tgtEl>
                                          <p:spTgt spid="50"/>
                                        </p:tgtEl>
                                      </p:cBhvr>
                                    </p:animEffect>
                                  </p:childTnLst>
                                </p:cTn>
                              </p:par>
                            </p:childTnLst>
                          </p:cTn>
                        </p:par>
                      </p:childTnLst>
                    </p:cTn>
                  </p:par>
                  <p:par>
                    <p:cTn id="27" fill="hold">
                      <p:stCondLst>
                        <p:cond delay="indefinite"/>
                      </p:stCondLst>
                      <p:childTnLst>
                        <p:par>
                          <p:cTn id="28" fill="hold">
                            <p:stCondLst>
                              <p:cond delay="0"/>
                            </p:stCondLst>
                            <p:childTnLst>
                              <p:par>
                                <p:cTn id="29" presetID="63" presetClass="path" presetSubtype="0" accel="50000" decel="50000" fill="hold" nodeType="clickEffect">
                                  <p:stCondLst>
                                    <p:cond delay="0"/>
                                  </p:stCondLst>
                                  <p:childTnLst>
                                    <p:animMotion origin="layout" path="M 0.00087 -0.00347 L 0.16007 0.08195 " pathEditMode="relative" rAng="0" ptsTypes="AA">
                                      <p:cBhvr>
                                        <p:cTn id="30" dur="2000" fill="hold"/>
                                        <p:tgtEl>
                                          <p:spTgt spid="50"/>
                                        </p:tgtEl>
                                        <p:attrNameLst>
                                          <p:attrName>ppt_x</p:attrName>
                                          <p:attrName>ppt_y</p:attrName>
                                        </p:attrNameLst>
                                      </p:cBhvr>
                                      <p:rCtr x="7951" y="4259"/>
                                    </p:animMotion>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1000"/>
                                        <p:tgtEl>
                                          <p:spTgt spid="50"/>
                                        </p:tgtEl>
                                      </p:cBhvr>
                                    </p:animEffect>
                                    <p:set>
                                      <p:cBhvr>
                                        <p:cTn id="35" dur="1" fill="hold">
                                          <p:stCondLst>
                                            <p:cond delay="999"/>
                                          </p:stCondLst>
                                        </p:cTn>
                                        <p:tgtEl>
                                          <p:spTgt spid="50"/>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fade">
                                      <p:cBhvr>
                                        <p:cTn id="40" dur="1000"/>
                                        <p:tgtEl>
                                          <p:spTgt spid="35"/>
                                        </p:tgtEl>
                                      </p:cBhvr>
                                    </p:animEffect>
                                  </p:childTnLst>
                                </p:cTn>
                              </p:par>
                            </p:childTnLst>
                          </p:cTn>
                        </p:par>
                      </p:childTnLst>
                    </p:cTn>
                  </p:par>
                  <p:par>
                    <p:cTn id="41" fill="hold">
                      <p:stCondLst>
                        <p:cond delay="indefinite"/>
                      </p:stCondLst>
                      <p:childTnLst>
                        <p:par>
                          <p:cTn id="42" fill="hold">
                            <p:stCondLst>
                              <p:cond delay="0"/>
                            </p:stCondLst>
                            <p:childTnLst>
                              <p:par>
                                <p:cTn id="43" presetID="63" presetClass="path" presetSubtype="0" accel="50000" decel="50000" fill="hold" nodeType="clickEffect">
                                  <p:stCondLst>
                                    <p:cond delay="0"/>
                                  </p:stCondLst>
                                  <p:childTnLst>
                                    <p:animMotion origin="layout" path="M 0.00712 0.00046 L 0.15504 -0.08449 " pathEditMode="relative" rAng="0" ptsTypes="AA">
                                      <p:cBhvr>
                                        <p:cTn id="44" dur="2000" fill="hold"/>
                                        <p:tgtEl>
                                          <p:spTgt spid="35"/>
                                        </p:tgtEl>
                                        <p:attrNameLst>
                                          <p:attrName>ppt_x</p:attrName>
                                          <p:attrName>ppt_y</p:attrName>
                                        </p:attrNameLst>
                                      </p:cBhvr>
                                      <p:rCtr x="7396" y="-4259"/>
                                    </p:animMotion>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1000"/>
                                        <p:tgtEl>
                                          <p:spTgt spid="35"/>
                                        </p:tgtEl>
                                      </p:cBhvr>
                                    </p:animEffect>
                                    <p:set>
                                      <p:cBhvr>
                                        <p:cTn id="49" dur="1" fill="hold">
                                          <p:stCondLst>
                                            <p:cond delay="999"/>
                                          </p:stCondLst>
                                        </p:cTn>
                                        <p:tgtEl>
                                          <p:spTgt spid="35"/>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fade">
                                      <p:cBhvr>
                                        <p:cTn id="54" dur="1000"/>
                                        <p:tgtEl>
                                          <p:spTgt spid="36"/>
                                        </p:tgtEl>
                                      </p:cBhvr>
                                    </p:animEffect>
                                  </p:childTnLst>
                                </p:cTn>
                              </p:par>
                            </p:childTnLst>
                          </p:cTn>
                        </p:par>
                      </p:childTnLst>
                    </p:cTn>
                  </p:par>
                  <p:par>
                    <p:cTn id="55" fill="hold">
                      <p:stCondLst>
                        <p:cond delay="indefinite"/>
                      </p:stCondLst>
                      <p:childTnLst>
                        <p:par>
                          <p:cTn id="56" fill="hold">
                            <p:stCondLst>
                              <p:cond delay="0"/>
                            </p:stCondLst>
                            <p:childTnLst>
                              <p:par>
                                <p:cTn id="57" presetID="64" presetClass="path" presetSubtype="0" accel="50000" decel="50000" fill="hold" nodeType="clickEffect">
                                  <p:stCondLst>
                                    <p:cond delay="0"/>
                                  </p:stCondLst>
                                  <p:childTnLst>
                                    <p:animMotion origin="layout" path="M -4.72222E-6 -2.96296E-6 L 0.13455 -0.08935 " pathEditMode="relative" rAng="0" ptsTypes="AA">
                                      <p:cBhvr>
                                        <p:cTn id="58" dur="2000" fill="hold"/>
                                        <p:tgtEl>
                                          <p:spTgt spid="36"/>
                                        </p:tgtEl>
                                        <p:attrNameLst>
                                          <p:attrName>ppt_x</p:attrName>
                                          <p:attrName>ppt_y</p:attrName>
                                        </p:attrNameLst>
                                      </p:cBhvr>
                                      <p:rCtr x="6719" y="-4468"/>
                                    </p:animMotion>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nodeType="clickEffect">
                                  <p:stCondLst>
                                    <p:cond delay="0"/>
                                  </p:stCondLst>
                                  <p:childTnLst>
                                    <p:animEffect transition="out" filter="fade">
                                      <p:cBhvr>
                                        <p:cTn id="62" dur="1000"/>
                                        <p:tgtEl>
                                          <p:spTgt spid="36"/>
                                        </p:tgtEl>
                                      </p:cBhvr>
                                    </p:animEffect>
                                    <p:set>
                                      <p:cBhvr>
                                        <p:cTn id="63" dur="1" fill="hold">
                                          <p:stCondLst>
                                            <p:cond delay="999"/>
                                          </p:stCondLst>
                                        </p:cTn>
                                        <p:tgtEl>
                                          <p:spTgt spid="36"/>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37"/>
                                        </p:tgtEl>
                                        <p:attrNameLst>
                                          <p:attrName>style.visibility</p:attrName>
                                        </p:attrNameLst>
                                      </p:cBhvr>
                                      <p:to>
                                        <p:strVal val="visible"/>
                                      </p:to>
                                    </p:set>
                                    <p:animEffect transition="in" filter="fade">
                                      <p:cBhvr>
                                        <p:cTn id="68" dur="1000"/>
                                        <p:tgtEl>
                                          <p:spTgt spid="37"/>
                                        </p:tgtEl>
                                      </p:cBhvr>
                                    </p:animEffect>
                                  </p:childTnLst>
                                </p:cTn>
                              </p:par>
                            </p:childTnLst>
                          </p:cTn>
                        </p:par>
                      </p:childTnLst>
                    </p:cTn>
                  </p:par>
                  <p:par>
                    <p:cTn id="69" fill="hold">
                      <p:stCondLst>
                        <p:cond delay="indefinite"/>
                      </p:stCondLst>
                      <p:childTnLst>
                        <p:par>
                          <p:cTn id="70" fill="hold">
                            <p:stCondLst>
                              <p:cond delay="0"/>
                            </p:stCondLst>
                            <p:childTnLst>
                              <p:par>
                                <p:cTn id="71" presetID="64" presetClass="path" presetSubtype="0" accel="50000" decel="50000" fill="hold" nodeType="clickEffect">
                                  <p:stCondLst>
                                    <p:cond delay="0"/>
                                  </p:stCondLst>
                                  <p:childTnLst>
                                    <p:animMotion origin="layout" path="M -0.00711 0.00486 L 0.00747 0.18449 " pathEditMode="relative" rAng="0" ptsTypes="AA">
                                      <p:cBhvr>
                                        <p:cTn id="72" dur="2000" fill="hold"/>
                                        <p:tgtEl>
                                          <p:spTgt spid="37"/>
                                        </p:tgtEl>
                                        <p:attrNameLst>
                                          <p:attrName>ppt_x</p:attrName>
                                          <p:attrName>ppt_y</p:attrName>
                                        </p:attrNameLst>
                                      </p:cBhvr>
                                      <p:rCtr x="729" y="8981"/>
                                    </p:animMotion>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nodeType="clickEffect">
                                  <p:stCondLst>
                                    <p:cond delay="0"/>
                                  </p:stCondLst>
                                  <p:childTnLst>
                                    <p:animEffect transition="out" filter="fade">
                                      <p:cBhvr>
                                        <p:cTn id="76" dur="1000"/>
                                        <p:tgtEl>
                                          <p:spTgt spid="37"/>
                                        </p:tgtEl>
                                      </p:cBhvr>
                                    </p:animEffect>
                                    <p:set>
                                      <p:cBhvr>
                                        <p:cTn id="77" dur="1" fill="hold">
                                          <p:stCondLst>
                                            <p:cond delay="999"/>
                                          </p:stCondLst>
                                        </p:cTn>
                                        <p:tgtEl>
                                          <p:spTgt spid="37"/>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fade">
                                      <p:cBhvr>
                                        <p:cTn id="82" dur="1000"/>
                                        <p:tgtEl>
                                          <p:spTgt spid="38"/>
                                        </p:tgtEl>
                                      </p:cBhvr>
                                    </p:animEffect>
                                  </p:childTnLst>
                                </p:cTn>
                              </p:par>
                            </p:childTnLst>
                          </p:cTn>
                        </p:par>
                      </p:childTnLst>
                    </p:cTn>
                  </p:par>
                  <p:par>
                    <p:cTn id="83" fill="hold">
                      <p:stCondLst>
                        <p:cond delay="indefinite"/>
                      </p:stCondLst>
                      <p:childTnLst>
                        <p:par>
                          <p:cTn id="84" fill="hold">
                            <p:stCondLst>
                              <p:cond delay="0"/>
                            </p:stCondLst>
                            <p:childTnLst>
                              <p:par>
                                <p:cTn id="85" presetID="63" presetClass="path" presetSubtype="0" accel="50000" decel="50000" fill="hold" nodeType="clickEffect">
                                  <p:stCondLst>
                                    <p:cond delay="0"/>
                                  </p:stCondLst>
                                  <p:childTnLst>
                                    <p:animMotion origin="layout" path="M -0.0033 0.00324 L 0.14219 -0.06505 " pathEditMode="relative" rAng="0" ptsTypes="AA">
                                      <p:cBhvr>
                                        <p:cTn id="86" dur="2000" fill="hold"/>
                                        <p:tgtEl>
                                          <p:spTgt spid="38"/>
                                        </p:tgtEl>
                                        <p:attrNameLst>
                                          <p:attrName>ppt_x</p:attrName>
                                          <p:attrName>ppt_y</p:attrName>
                                        </p:attrNameLst>
                                      </p:cBhvr>
                                      <p:rCtr x="7274" y="-3426"/>
                                    </p:animMotion>
                                  </p:childTnLst>
                                </p:cTn>
                              </p:par>
                            </p:childTnLst>
                          </p:cTn>
                        </p:par>
                      </p:childTnLst>
                    </p:cTn>
                  </p:par>
                  <p:par>
                    <p:cTn id="87" fill="hold">
                      <p:stCondLst>
                        <p:cond delay="indefinite"/>
                      </p:stCondLst>
                      <p:childTnLst>
                        <p:par>
                          <p:cTn id="88" fill="hold">
                            <p:stCondLst>
                              <p:cond delay="0"/>
                            </p:stCondLst>
                            <p:childTnLst>
                              <p:par>
                                <p:cTn id="89" presetID="10" presetClass="exit" presetSubtype="0" fill="hold" nodeType="clickEffect">
                                  <p:stCondLst>
                                    <p:cond delay="0"/>
                                  </p:stCondLst>
                                  <p:childTnLst>
                                    <p:animEffect transition="out" filter="fade">
                                      <p:cBhvr>
                                        <p:cTn id="90" dur="1000"/>
                                        <p:tgtEl>
                                          <p:spTgt spid="38"/>
                                        </p:tgtEl>
                                      </p:cBhvr>
                                    </p:animEffect>
                                    <p:set>
                                      <p:cBhvr>
                                        <p:cTn id="91" dur="1" fill="hold">
                                          <p:stCondLst>
                                            <p:cond delay="999"/>
                                          </p:stCondLst>
                                        </p:cTn>
                                        <p:tgtEl>
                                          <p:spTgt spid="38"/>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fade">
                                      <p:cBhvr>
                                        <p:cTn id="96" dur="1000"/>
                                        <p:tgtEl>
                                          <p:spTgt spid="47"/>
                                        </p:tgtEl>
                                      </p:cBhvr>
                                    </p:animEffect>
                                  </p:childTnLst>
                                </p:cTn>
                              </p:par>
                            </p:childTnLst>
                          </p:cTn>
                        </p:par>
                      </p:childTnLst>
                    </p:cTn>
                  </p:par>
                  <p:par>
                    <p:cTn id="97" fill="hold">
                      <p:stCondLst>
                        <p:cond delay="indefinite"/>
                      </p:stCondLst>
                      <p:childTnLst>
                        <p:par>
                          <p:cTn id="98" fill="hold">
                            <p:stCondLst>
                              <p:cond delay="0"/>
                            </p:stCondLst>
                            <p:childTnLst>
                              <p:par>
                                <p:cTn id="99" presetID="63" presetClass="path" presetSubtype="0" accel="50000" decel="50000" fill="hold" nodeType="clickEffect">
                                  <p:stCondLst>
                                    <p:cond delay="0"/>
                                  </p:stCondLst>
                                  <p:childTnLst>
                                    <p:animMotion origin="layout" path="M 0.00364 0.00324 L 0.16059 0.09213 " pathEditMode="relative" rAng="0" ptsTypes="AA">
                                      <p:cBhvr>
                                        <p:cTn id="100" dur="2000" fill="hold"/>
                                        <p:tgtEl>
                                          <p:spTgt spid="47"/>
                                        </p:tgtEl>
                                        <p:attrNameLst>
                                          <p:attrName>ppt_x</p:attrName>
                                          <p:attrName>ppt_y</p:attrName>
                                        </p:attrNameLst>
                                      </p:cBhvr>
                                      <p:rCtr x="7847" y="4444"/>
                                    </p:animMotion>
                                  </p:childTnLst>
                                </p:cTn>
                              </p:par>
                            </p:childTnLst>
                          </p:cTn>
                        </p:par>
                      </p:childTnLst>
                    </p:cTn>
                  </p:par>
                  <p:par>
                    <p:cTn id="101" fill="hold">
                      <p:stCondLst>
                        <p:cond delay="indefinite"/>
                      </p:stCondLst>
                      <p:childTnLst>
                        <p:par>
                          <p:cTn id="102" fill="hold">
                            <p:stCondLst>
                              <p:cond delay="0"/>
                            </p:stCondLst>
                            <p:childTnLst>
                              <p:par>
                                <p:cTn id="103" presetID="10" presetClass="exit" presetSubtype="0" fill="hold" nodeType="clickEffect">
                                  <p:stCondLst>
                                    <p:cond delay="0"/>
                                  </p:stCondLst>
                                  <p:childTnLst>
                                    <p:animEffect transition="out" filter="fade">
                                      <p:cBhvr>
                                        <p:cTn id="104" dur="1000"/>
                                        <p:tgtEl>
                                          <p:spTgt spid="47"/>
                                        </p:tgtEl>
                                      </p:cBhvr>
                                    </p:animEffect>
                                    <p:set>
                                      <p:cBhvr>
                                        <p:cTn id="105" dur="1" fill="hold">
                                          <p:stCondLst>
                                            <p:cond delay="999"/>
                                          </p:stCondLst>
                                        </p:cTn>
                                        <p:tgtEl>
                                          <p:spTgt spid="47"/>
                                        </p:tgtEl>
                                        <p:attrNameLst>
                                          <p:attrName>style.visibility</p:attrName>
                                        </p:attrNameLst>
                                      </p:cBhvr>
                                      <p:to>
                                        <p:strVal val="hidden"/>
                                      </p:to>
                                    </p:se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nodeType="clickEffect">
                                  <p:stCondLst>
                                    <p:cond delay="0"/>
                                  </p:stCondLst>
                                  <p:childTnLst>
                                    <p:set>
                                      <p:cBhvr>
                                        <p:cTn id="109" dur="1" fill="hold">
                                          <p:stCondLst>
                                            <p:cond delay="0"/>
                                          </p:stCondLst>
                                        </p:cTn>
                                        <p:tgtEl>
                                          <p:spTgt spid="49"/>
                                        </p:tgtEl>
                                        <p:attrNameLst>
                                          <p:attrName>style.visibility</p:attrName>
                                        </p:attrNameLst>
                                      </p:cBhvr>
                                      <p:to>
                                        <p:strVal val="visible"/>
                                      </p:to>
                                    </p:set>
                                    <p:animEffect transition="in" filter="fade">
                                      <p:cBhvr>
                                        <p:cTn id="110" dur="1000"/>
                                        <p:tgtEl>
                                          <p:spTgt spid="49"/>
                                        </p:tgtEl>
                                      </p:cBhvr>
                                    </p:animEffect>
                                  </p:childTnLst>
                                </p:cTn>
                              </p:par>
                            </p:childTnLst>
                          </p:cTn>
                        </p:par>
                      </p:childTnLst>
                    </p:cTn>
                  </p:par>
                  <p:par>
                    <p:cTn id="111" fill="hold">
                      <p:stCondLst>
                        <p:cond delay="indefinite"/>
                      </p:stCondLst>
                      <p:childTnLst>
                        <p:par>
                          <p:cTn id="112" fill="hold">
                            <p:stCondLst>
                              <p:cond delay="0"/>
                            </p:stCondLst>
                            <p:childTnLst>
                              <p:par>
                                <p:cTn id="113" presetID="6" presetClass="entr" presetSubtype="16" fill="hold" grpId="0" nodeType="clickEffect">
                                  <p:stCondLst>
                                    <p:cond delay="0"/>
                                  </p:stCondLst>
                                  <p:childTnLst>
                                    <p:set>
                                      <p:cBhvr>
                                        <p:cTn id="114" dur="1" fill="hold">
                                          <p:stCondLst>
                                            <p:cond delay="0"/>
                                          </p:stCondLst>
                                        </p:cTn>
                                        <p:tgtEl>
                                          <p:spTgt spid="40"/>
                                        </p:tgtEl>
                                        <p:attrNameLst>
                                          <p:attrName>style.visibility</p:attrName>
                                        </p:attrNameLst>
                                      </p:cBhvr>
                                      <p:to>
                                        <p:strVal val="visible"/>
                                      </p:to>
                                    </p:set>
                                    <p:animEffect transition="in" filter="circle(in)">
                                      <p:cBhvr>
                                        <p:cTn id="115" dur="2000"/>
                                        <p:tgtEl>
                                          <p:spTgt spid="40"/>
                                        </p:tgtEl>
                                      </p:cBhvr>
                                    </p:animEffect>
                                  </p:childTnLst>
                                </p:cTn>
                              </p:par>
                            </p:childTnLst>
                          </p:cTn>
                        </p:par>
                      </p:childTnLst>
                    </p:cTn>
                  </p:par>
                  <p:par>
                    <p:cTn id="116" fill="hold">
                      <p:stCondLst>
                        <p:cond delay="indefinite"/>
                      </p:stCondLst>
                      <p:childTnLst>
                        <p:par>
                          <p:cTn id="117" fill="hold">
                            <p:stCondLst>
                              <p:cond delay="0"/>
                            </p:stCondLst>
                            <p:childTnLst>
                              <p:par>
                                <p:cTn id="118" presetID="6" presetClass="entr" presetSubtype="16" fill="hold" grpId="0" nodeType="click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circle(in)">
                                      <p:cBhvr>
                                        <p:cTn id="120" dur="2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5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45" y="0"/>
            <a:ext cx="9141823" cy="6858000"/>
          </a:xfrm>
          <a:prstGeom prst="rect">
            <a:avLst/>
          </a:prstGeom>
        </p:spPr>
      </p:pic>
      <p:sp>
        <p:nvSpPr>
          <p:cNvPr id="5" name="TextBox 4"/>
          <p:cNvSpPr txBox="1"/>
          <p:nvPr/>
        </p:nvSpPr>
        <p:spPr>
          <a:xfrm>
            <a:off x="556532" y="1191161"/>
            <a:ext cx="7901668" cy="1323439"/>
          </a:xfrm>
          <a:prstGeom prst="rect">
            <a:avLst/>
          </a:prstGeom>
          <a:noFill/>
        </p:spPr>
        <p:txBody>
          <a:bodyPr wrap="square" rtlCol="0">
            <a:spAutoFit/>
          </a:bodyPr>
          <a:lstStyle/>
          <a:p>
            <a:pPr algn="ctr"/>
            <a:r>
              <a:rPr lang="en-US" sz="4000" b="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Trò </a:t>
            </a:r>
            <a:r>
              <a:rPr lang="en-US" sz="4000" b="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chơi:</a:t>
            </a:r>
          </a:p>
          <a:p>
            <a:pPr algn="ctr"/>
            <a:r>
              <a:rPr lang="en-US" sz="4000" b="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Tìm chữ cái còn thiếu trong từ</a:t>
            </a:r>
            <a:endParaRPr lang="en-US" sz="4000" b="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13" name="TextBox 12"/>
          <p:cNvSpPr txBox="1"/>
          <p:nvPr/>
        </p:nvSpPr>
        <p:spPr>
          <a:xfrm>
            <a:off x="1066800" y="2832318"/>
            <a:ext cx="7010400" cy="1815882"/>
          </a:xfrm>
          <a:prstGeom prst="rect">
            <a:avLst/>
          </a:prstGeom>
          <a:noFill/>
        </p:spPr>
        <p:txBody>
          <a:bodyPr wrap="square" rtlCol="0">
            <a:spAutoFit/>
          </a:bodyPr>
          <a:lstStyle/>
          <a:p>
            <a:pPr algn="ctr"/>
            <a:r>
              <a:rPr lang="en-US" sz="2800" b="1" smtClean="0">
                <a:solidFill>
                  <a:srgbClr val="FF0000"/>
                </a:solidFill>
              </a:rPr>
              <a:t>Cách chơi:</a:t>
            </a:r>
          </a:p>
          <a:p>
            <a:pPr algn="ctr"/>
            <a:r>
              <a:rPr lang="en-US" sz="2800" b="1" smtClean="0">
                <a:solidFill>
                  <a:srgbClr val="FF0000"/>
                </a:solidFill>
              </a:rPr>
              <a:t>Trên màn hình </a:t>
            </a:r>
            <a:r>
              <a:rPr lang="en-US" sz="2800" b="1" smtClean="0">
                <a:solidFill>
                  <a:srgbClr val="FF0000"/>
                </a:solidFill>
              </a:rPr>
              <a:t>có ảnh về các con vật, dưới ảnh có tên con vật tương ứng. Bé hãy tìm những chữ cái còn thiếu trong tên con vật  đó.</a:t>
            </a:r>
            <a:endParaRPr lang="en-US" sz="2800" b="1">
              <a:solidFill>
                <a:srgbClr val="FF0000"/>
              </a:solidFill>
            </a:endParaRPr>
          </a:p>
        </p:txBody>
      </p:sp>
    </p:spTree>
    <p:extLst>
      <p:ext uri="{BB962C8B-B14F-4D97-AF65-F5344CB8AC3E}">
        <p14:creationId xmlns:p14="http://schemas.microsoft.com/office/powerpoint/2010/main" val="2363782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500" fill="hold"/>
                                        <p:tgtEl>
                                          <p:spTgt spid="5"/>
                                        </p:tgtEl>
                                        <p:attrNameLst>
                                          <p:attrName>ppt_w</p:attrName>
                                        </p:attrNameLst>
                                      </p:cBhvr>
                                      <p:tavLst>
                                        <p:tav tm="0">
                                          <p:val>
                                            <p:fltVal val="0"/>
                                          </p:val>
                                        </p:tav>
                                        <p:tav tm="100000">
                                          <p:val>
                                            <p:strVal val="#ppt_w"/>
                                          </p:val>
                                        </p:tav>
                                      </p:tavLst>
                                    </p:anim>
                                    <p:anim calcmode="lin" valueType="num">
                                      <p:cBhvr>
                                        <p:cTn id="8" dur="1500" fill="hold"/>
                                        <p:tgtEl>
                                          <p:spTgt spid="5"/>
                                        </p:tgtEl>
                                        <p:attrNameLst>
                                          <p:attrName>ppt_h</p:attrName>
                                        </p:attrNameLst>
                                      </p:cBhvr>
                                      <p:tavLst>
                                        <p:tav tm="0">
                                          <p:val>
                                            <p:fltVal val="0"/>
                                          </p:val>
                                        </p:tav>
                                        <p:tav tm="100000">
                                          <p:val>
                                            <p:strVal val="#ppt_h"/>
                                          </p:val>
                                        </p:tav>
                                      </p:tavLst>
                                    </p:anim>
                                    <p:animEffect transition="in" filter="fade">
                                      <p:cBhvr>
                                        <p:cTn id="9" dur="1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circle(in)">
                                      <p:cBhvr>
                                        <p:cTn id="14" dur="20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32" presetClass="emph" presetSubtype="0" fill="hold" grpId="1" nodeType="clickEffect">
                                  <p:stCondLst>
                                    <p:cond delay="0"/>
                                  </p:stCondLst>
                                  <p:childTnLst>
                                    <p:animRot by="120000">
                                      <p:cBhvr>
                                        <p:cTn id="18" dur="125" fill="hold">
                                          <p:stCondLst>
                                            <p:cond delay="0"/>
                                          </p:stCondLst>
                                        </p:cTn>
                                        <p:tgtEl>
                                          <p:spTgt spid="13"/>
                                        </p:tgtEl>
                                        <p:attrNameLst>
                                          <p:attrName>r</p:attrName>
                                        </p:attrNameLst>
                                      </p:cBhvr>
                                    </p:animRot>
                                    <p:animRot by="-240000">
                                      <p:cBhvr>
                                        <p:cTn id="19" dur="250" fill="hold">
                                          <p:stCondLst>
                                            <p:cond delay="250"/>
                                          </p:stCondLst>
                                        </p:cTn>
                                        <p:tgtEl>
                                          <p:spTgt spid="13"/>
                                        </p:tgtEl>
                                        <p:attrNameLst>
                                          <p:attrName>r</p:attrName>
                                        </p:attrNameLst>
                                      </p:cBhvr>
                                    </p:animRot>
                                    <p:animRot by="240000">
                                      <p:cBhvr>
                                        <p:cTn id="20" dur="250" fill="hold">
                                          <p:stCondLst>
                                            <p:cond delay="500"/>
                                          </p:stCondLst>
                                        </p:cTn>
                                        <p:tgtEl>
                                          <p:spTgt spid="13"/>
                                        </p:tgtEl>
                                        <p:attrNameLst>
                                          <p:attrName>r</p:attrName>
                                        </p:attrNameLst>
                                      </p:cBhvr>
                                    </p:animRot>
                                    <p:animRot by="-240000">
                                      <p:cBhvr>
                                        <p:cTn id="21" dur="250" fill="hold">
                                          <p:stCondLst>
                                            <p:cond delay="750"/>
                                          </p:stCondLst>
                                        </p:cTn>
                                        <p:tgtEl>
                                          <p:spTgt spid="13"/>
                                        </p:tgtEl>
                                        <p:attrNameLst>
                                          <p:attrName>r</p:attrName>
                                        </p:attrNameLst>
                                      </p:cBhvr>
                                    </p:animRot>
                                    <p:animRot by="120000">
                                      <p:cBhvr>
                                        <p:cTn id="22" dur="250" fill="hold">
                                          <p:stCondLst>
                                            <p:cond delay="100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13"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7" y="0"/>
            <a:ext cx="9141823" cy="6858000"/>
          </a:xfrm>
          <a:prstGeom prst="rect">
            <a:avLst/>
          </a:prstGeom>
        </p:spPr>
      </p:pic>
      <p:sp>
        <p:nvSpPr>
          <p:cNvPr id="26" name="Rectangle 25"/>
          <p:cNvSpPr/>
          <p:nvPr/>
        </p:nvSpPr>
        <p:spPr>
          <a:xfrm>
            <a:off x="9525000" y="1809928"/>
            <a:ext cx="532518" cy="769441"/>
          </a:xfrm>
          <a:prstGeom prst="rect">
            <a:avLst/>
          </a:prstGeom>
        </p:spPr>
        <p:txBody>
          <a:bodyPr wrap="none">
            <a:spAutoFit/>
          </a:bodyPr>
          <a:lstStyle/>
          <a:p>
            <a:r>
              <a:rPr lang="en-US" sz="4400" b="1" spc="50">
                <a:ln w="11430"/>
                <a:solidFill>
                  <a:srgbClr val="C00000"/>
                </a:solidFill>
                <a:effectLst>
                  <a:outerShdw blurRad="76200" dist="50800" dir="5400000" algn="tl" rotWithShape="0">
                    <a:srgbClr val="000000">
                      <a:alpha val="65000"/>
                    </a:srgbClr>
                  </a:outerShdw>
                </a:effectLst>
              </a:rPr>
              <a:t>A</a:t>
            </a:r>
            <a:endParaRPr lang="en-US" sz="4400"/>
          </a:p>
        </p:txBody>
      </p:sp>
      <p:sp>
        <p:nvSpPr>
          <p:cNvPr id="27" name="Rectangle 26"/>
          <p:cNvSpPr/>
          <p:nvPr/>
        </p:nvSpPr>
        <p:spPr>
          <a:xfrm>
            <a:off x="11406540" y="7162800"/>
            <a:ext cx="532518" cy="769441"/>
          </a:xfrm>
          <a:prstGeom prst="rect">
            <a:avLst/>
          </a:prstGeom>
        </p:spPr>
        <p:txBody>
          <a:bodyPr wrap="none">
            <a:spAutoFit/>
          </a:bodyPr>
          <a:lstStyle/>
          <a:p>
            <a:r>
              <a:rPr lang="en-US" sz="4400" b="1" spc="50">
                <a:ln w="11430"/>
                <a:solidFill>
                  <a:srgbClr val="C00000"/>
                </a:solidFill>
                <a:effectLst>
                  <a:outerShdw blurRad="76200" dist="50800" dir="5400000" algn="tl" rotWithShape="0">
                    <a:srgbClr val="000000">
                      <a:alpha val="65000"/>
                    </a:srgbClr>
                  </a:outerShdw>
                </a:effectLst>
              </a:rPr>
              <a:t>A</a:t>
            </a:r>
            <a:endParaRPr lang="en-US" sz="4400"/>
          </a:p>
        </p:txBody>
      </p:sp>
      <p:sp>
        <p:nvSpPr>
          <p:cNvPr id="13" name="Rectangle 12"/>
          <p:cNvSpPr/>
          <p:nvPr/>
        </p:nvSpPr>
        <p:spPr bwMode="auto">
          <a:xfrm>
            <a:off x="381001" y="3683674"/>
            <a:ext cx="5028758" cy="1015663"/>
          </a:xfrm>
          <a:prstGeom prst="rect">
            <a:avLst/>
          </a:prstGeom>
          <a:noFill/>
        </p:spPr>
        <p:txBody>
          <a:bodyPr wrap="square">
            <a:spAutoFit/>
          </a:bodyPr>
          <a:lstStyle/>
          <a:p>
            <a:pPr algn="ctr" eaLnBrk="1" hangingPunct="1">
              <a:defRPr/>
            </a:pPr>
            <a:r>
              <a:rPr lang="en-US" sz="6000" b="1" smtClean="0">
                <a:ln w="10160">
                  <a:solidFill>
                    <a:srgbClr val="0033CC"/>
                  </a:solidFill>
                  <a:prstDash val="solid"/>
                </a:ln>
                <a:solidFill>
                  <a:srgbClr val="00FF00"/>
                </a:solidFill>
                <a:effectLst>
                  <a:outerShdw blurRad="38100" dist="22860" dir="5400000" algn="tl" rotWithShape="0">
                    <a:srgbClr val="000000">
                      <a:alpha val="30000"/>
                    </a:srgbClr>
                  </a:outerShdw>
                </a:effectLst>
                <a:latin typeface=".VnAvant" pitchFamily="34" charset="0"/>
                <a:cs typeface="Arial" panose="020B0604020202020204" pitchFamily="34" charset="0"/>
              </a:rPr>
              <a:t>con thỏ</a:t>
            </a:r>
            <a:endParaRPr lang="en-US" sz="6000" b="1" dirty="0">
              <a:ln w="10160">
                <a:solidFill>
                  <a:srgbClr val="0033CC"/>
                </a:solidFill>
                <a:prstDash val="solid"/>
              </a:ln>
              <a:solidFill>
                <a:srgbClr val="00FF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
        <p:nvSpPr>
          <p:cNvPr id="17" name="Rectangle 16"/>
          <p:cNvSpPr/>
          <p:nvPr/>
        </p:nvSpPr>
        <p:spPr>
          <a:xfrm>
            <a:off x="9625718" y="3962400"/>
            <a:ext cx="532518" cy="769441"/>
          </a:xfrm>
          <a:prstGeom prst="rect">
            <a:avLst/>
          </a:prstGeom>
        </p:spPr>
        <p:txBody>
          <a:bodyPr wrap="none">
            <a:spAutoFit/>
          </a:bodyPr>
          <a:lstStyle/>
          <a:p>
            <a:r>
              <a:rPr lang="en-US" sz="4400" b="1" spc="50">
                <a:ln w="11430"/>
                <a:solidFill>
                  <a:srgbClr val="C00000"/>
                </a:solidFill>
                <a:effectLst>
                  <a:outerShdw blurRad="76200" dist="50800" dir="5400000" algn="tl" rotWithShape="0">
                    <a:srgbClr val="000000">
                      <a:alpha val="65000"/>
                    </a:srgbClr>
                  </a:outerShdw>
                </a:effectLst>
              </a:rPr>
              <a:t>A</a:t>
            </a:r>
            <a:endParaRPr lang="en-US" sz="4400"/>
          </a:p>
        </p:txBody>
      </p:sp>
      <p:sp>
        <p:nvSpPr>
          <p:cNvPr id="20" name="Rectangle 19"/>
          <p:cNvSpPr/>
          <p:nvPr/>
        </p:nvSpPr>
        <p:spPr bwMode="auto">
          <a:xfrm>
            <a:off x="381000" y="4699337"/>
            <a:ext cx="5028758" cy="1015663"/>
          </a:xfrm>
          <a:prstGeom prst="rect">
            <a:avLst/>
          </a:prstGeom>
          <a:noFill/>
        </p:spPr>
        <p:txBody>
          <a:bodyPr wrap="square">
            <a:spAutoFit/>
          </a:bodyPr>
          <a:lstStyle/>
          <a:p>
            <a:pPr algn="ctr" eaLnBrk="1" hangingPunct="1">
              <a:defRPr/>
            </a:pPr>
            <a:r>
              <a:rPr lang="en-US" sz="6000" b="1" smtClean="0">
                <a:ln w="10160">
                  <a:solidFill>
                    <a:srgbClr val="0033CC"/>
                  </a:solidFill>
                  <a:prstDash val="solid"/>
                </a:ln>
                <a:solidFill>
                  <a:srgbClr val="00FF00"/>
                </a:solidFill>
                <a:effectLst>
                  <a:outerShdw blurRad="38100" dist="22860" dir="5400000" algn="tl" rotWithShape="0">
                    <a:srgbClr val="000000">
                      <a:alpha val="30000"/>
                    </a:srgbClr>
                  </a:outerShdw>
                </a:effectLst>
                <a:latin typeface=".VnAvant" pitchFamily="34" charset="0"/>
                <a:cs typeface="Arial" panose="020B0604020202020204" pitchFamily="34" charset="0"/>
              </a:rPr>
              <a:t>con </a:t>
            </a:r>
            <a:r>
              <a:rPr lang="en-US" sz="2000" b="1" smtClean="0">
                <a:ln w="10160">
                  <a:solidFill>
                    <a:srgbClr val="0033CC"/>
                  </a:solidFill>
                  <a:prstDash val="solid"/>
                </a:ln>
                <a:solidFill>
                  <a:srgbClr val="00FF00"/>
                </a:solidFill>
                <a:effectLst>
                  <a:outerShdw blurRad="38100" dist="22860" dir="5400000" algn="tl" rotWithShape="0">
                    <a:srgbClr val="000000">
                      <a:alpha val="30000"/>
                    </a:srgbClr>
                  </a:outerShdw>
                </a:effectLst>
                <a:latin typeface=".VnAvant" pitchFamily="34" charset="0"/>
                <a:cs typeface="Arial" panose="020B0604020202020204" pitchFamily="34" charset="0"/>
              </a:rPr>
              <a:t>..... </a:t>
            </a:r>
            <a:r>
              <a:rPr lang="en-US" sz="6000" b="1" smtClean="0">
                <a:ln w="10160">
                  <a:solidFill>
                    <a:srgbClr val="0033CC"/>
                  </a:solidFill>
                  <a:prstDash val="solid"/>
                </a:ln>
                <a:solidFill>
                  <a:srgbClr val="00FF00"/>
                </a:solidFill>
                <a:effectLst>
                  <a:outerShdw blurRad="38100" dist="22860" dir="5400000" algn="tl" rotWithShape="0">
                    <a:srgbClr val="000000">
                      <a:alpha val="30000"/>
                    </a:srgbClr>
                  </a:outerShdw>
                </a:effectLst>
                <a:latin typeface=".VnAvant" pitchFamily="34" charset="0"/>
                <a:cs typeface="Arial" panose="020B0604020202020204" pitchFamily="34" charset="0"/>
              </a:rPr>
              <a:t>hỏ</a:t>
            </a:r>
            <a:endParaRPr lang="en-US" sz="6000" b="1" dirty="0">
              <a:ln w="10160">
                <a:solidFill>
                  <a:srgbClr val="0033CC"/>
                </a:solidFill>
                <a:prstDash val="solid"/>
              </a:ln>
              <a:solidFill>
                <a:srgbClr val="00FF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pic>
        <p:nvPicPr>
          <p:cNvPr id="1026" name="Picture 2" descr="Hình ảnh Phim Hoạt Hình Cà Rốt Sau Nó, Ghi Chú Cà Rốt, Bản Ghi, Dán miễn  phí tải tập tin PNG PSDComment và Vecto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875" b="95313" l="5000" r="100000"/>
                    </a14:imgEffect>
                  </a14:imgLayer>
                </a14:imgProps>
              </a:ext>
              <a:ext uri="{28A0092B-C50C-407E-A947-70E740481C1C}">
                <a14:useLocalDpi xmlns:a14="http://schemas.microsoft.com/office/drawing/2010/main" val="0"/>
              </a:ext>
            </a:extLst>
          </a:blip>
          <a:srcRect/>
          <a:stretch>
            <a:fillRect/>
          </a:stretch>
        </p:blipFill>
        <p:spPr bwMode="auto">
          <a:xfrm>
            <a:off x="6440714" y="1600200"/>
            <a:ext cx="1752600" cy="1752600"/>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p:cNvSpPr/>
          <p:nvPr/>
        </p:nvSpPr>
        <p:spPr>
          <a:xfrm>
            <a:off x="7103211" y="1905000"/>
            <a:ext cx="442119" cy="1015663"/>
          </a:xfrm>
          <a:prstGeom prst="rect">
            <a:avLst/>
          </a:prstGeom>
          <a:ln>
            <a:noFill/>
          </a:ln>
        </p:spPr>
        <p:txBody>
          <a:bodyPr wrap="square">
            <a:spAutoFit/>
          </a:bodyPr>
          <a:lstStyle/>
          <a:p>
            <a:r>
              <a:rPr lang="en-US" sz="6000" b="1">
                <a:ln w="10160">
                  <a:solidFill>
                    <a:schemeClr val="tx1"/>
                  </a:solidFill>
                  <a:prstDash val="solid"/>
                </a:ln>
                <a:solidFill>
                  <a:srgbClr val="FF0000"/>
                </a:solidFill>
                <a:effectLst>
                  <a:outerShdw blurRad="38100" dist="22860" dir="5400000" algn="tl" rotWithShape="0">
                    <a:srgbClr val="000000">
                      <a:alpha val="30000"/>
                    </a:srgbClr>
                  </a:outerShdw>
                </a:effectLst>
                <a:latin typeface=".VnAvant" pitchFamily="34" charset="0"/>
                <a:cs typeface="Arial" panose="020B0604020202020204" pitchFamily="34" charset="0"/>
              </a:rPr>
              <a:t>t</a:t>
            </a:r>
            <a:endParaRPr lang="en-US" sz="6000">
              <a:ln w="10160">
                <a:solidFill>
                  <a:schemeClr val="tx1"/>
                </a:solidFill>
                <a:prstDash val="solid"/>
              </a:ln>
              <a:solidFill>
                <a:srgbClr val="FF0000"/>
              </a:solidFill>
            </a:endParaRPr>
          </a:p>
        </p:txBody>
      </p:sp>
      <p:pic>
        <p:nvPicPr>
          <p:cNvPr id="24" name="Picture 2" descr="Hình ảnh Phim Hoạt Hình Cà Rốt Sau Nó, Ghi Chú Cà Rốt, Bản Ghi, Dán miễn  phí tải tập tin PNG PSDComment và Vecto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875" b="95313" l="5000" r="100000"/>
                    </a14:imgEffect>
                  </a14:imgLayer>
                </a14:imgProps>
              </a:ext>
              <a:ext uri="{28A0092B-C50C-407E-A947-70E740481C1C}">
                <a14:useLocalDpi xmlns:a14="http://schemas.microsoft.com/office/drawing/2010/main" val="0"/>
              </a:ext>
            </a:extLst>
          </a:blip>
          <a:srcRect/>
          <a:stretch>
            <a:fillRect/>
          </a:stretch>
        </p:blipFill>
        <p:spPr bwMode="auto">
          <a:xfrm>
            <a:off x="6447971" y="2910391"/>
            <a:ext cx="175260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Hình ảnh Phim Hoạt Hình Cà Rốt Sau Nó, Ghi Chú Cà Rốt, Bản Ghi, Dán miễn  phí tải tập tin PNG PSDComment và Vecto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875" b="95313" l="5000" r="100000"/>
                    </a14:imgEffect>
                  </a14:imgLayer>
                </a14:imgProps>
              </a:ext>
              <a:ext uri="{28A0092B-C50C-407E-A947-70E740481C1C}">
                <a14:useLocalDpi xmlns:a14="http://schemas.microsoft.com/office/drawing/2010/main" val="0"/>
              </a:ext>
            </a:extLst>
          </a:blip>
          <a:srcRect/>
          <a:stretch>
            <a:fillRect/>
          </a:stretch>
        </p:blipFill>
        <p:spPr bwMode="auto">
          <a:xfrm>
            <a:off x="6477000" y="4368463"/>
            <a:ext cx="1752600" cy="17526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7086600" y="3276600"/>
            <a:ext cx="442119" cy="1015663"/>
          </a:xfrm>
          <a:prstGeom prst="rect">
            <a:avLst/>
          </a:prstGeom>
          <a:ln>
            <a:noFill/>
          </a:ln>
        </p:spPr>
        <p:txBody>
          <a:bodyPr wrap="square">
            <a:spAutoFit/>
          </a:bodyPr>
          <a:lstStyle/>
          <a:p>
            <a:r>
              <a:rPr lang="en-US" sz="6000" b="1" smtClean="0">
                <a:ln w="10160">
                  <a:solidFill>
                    <a:schemeClr val="tx1"/>
                  </a:solidFill>
                  <a:prstDash val="solid"/>
                </a:ln>
                <a:solidFill>
                  <a:srgbClr val="FF0000"/>
                </a:solidFill>
                <a:effectLst>
                  <a:outerShdw blurRad="38100" dist="22860" dir="5400000" algn="tl" rotWithShape="0">
                    <a:srgbClr val="000000">
                      <a:alpha val="30000"/>
                    </a:srgbClr>
                  </a:outerShdw>
                </a:effectLst>
                <a:latin typeface=".VnAvant" pitchFamily="34" charset="0"/>
                <a:cs typeface="Arial" panose="020B0604020202020204" pitchFamily="34" charset="0"/>
              </a:rPr>
              <a:t>i</a:t>
            </a:r>
            <a:endParaRPr lang="en-US" sz="6000">
              <a:ln w="10160">
                <a:solidFill>
                  <a:schemeClr val="tx1"/>
                </a:solidFill>
                <a:prstDash val="solid"/>
              </a:ln>
              <a:solidFill>
                <a:srgbClr val="FF0000"/>
              </a:solidFill>
            </a:endParaRPr>
          </a:p>
        </p:txBody>
      </p:sp>
      <p:sp>
        <p:nvSpPr>
          <p:cNvPr id="30" name="Rectangle 29"/>
          <p:cNvSpPr/>
          <p:nvPr/>
        </p:nvSpPr>
        <p:spPr>
          <a:xfrm>
            <a:off x="7010400" y="4648200"/>
            <a:ext cx="442119" cy="1015663"/>
          </a:xfrm>
          <a:prstGeom prst="rect">
            <a:avLst/>
          </a:prstGeom>
          <a:ln>
            <a:noFill/>
          </a:ln>
        </p:spPr>
        <p:txBody>
          <a:bodyPr wrap="square">
            <a:spAutoFit/>
          </a:bodyPr>
          <a:lstStyle/>
          <a:p>
            <a:r>
              <a:rPr lang="en-US" sz="6000" b="1" smtClean="0">
                <a:ln w="10160">
                  <a:solidFill>
                    <a:schemeClr val="tx1"/>
                  </a:solidFill>
                  <a:prstDash val="solid"/>
                </a:ln>
                <a:solidFill>
                  <a:srgbClr val="FF0000"/>
                </a:solidFill>
                <a:effectLst>
                  <a:outerShdw blurRad="38100" dist="22860" dir="5400000" algn="tl" rotWithShape="0">
                    <a:srgbClr val="000000">
                      <a:alpha val="30000"/>
                    </a:srgbClr>
                  </a:outerShdw>
                </a:effectLst>
                <a:latin typeface=".VnAvant" pitchFamily="34" charset="0"/>
                <a:cs typeface="Arial" panose="020B0604020202020204" pitchFamily="34" charset="0"/>
              </a:rPr>
              <a:t>c</a:t>
            </a:r>
            <a:endParaRPr lang="en-US" sz="6000">
              <a:ln w="10160">
                <a:solidFill>
                  <a:schemeClr val="tx1"/>
                </a:solidFill>
                <a:prstDash val="solid"/>
              </a:ln>
              <a:solidFill>
                <a:srgbClr val="FF0000"/>
              </a:solidFill>
            </a:endParaRPr>
          </a:p>
        </p:txBody>
      </p:sp>
      <p:sp>
        <p:nvSpPr>
          <p:cNvPr id="6" name="AutoShape 4" descr="Top 2 cách vẽ con thỏ đơn giản dễ thương cực hay cho các bé"/>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Top 2 cách vẽ con thỏ đơn giản dễ thương cực hay cho các bé"/>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8200" y="997311"/>
            <a:ext cx="4607798" cy="2580367"/>
          </a:xfrm>
          <a:prstGeom prst="rect">
            <a:avLst/>
          </a:prstGeom>
        </p:spPr>
      </p:pic>
      <p:sp>
        <p:nvSpPr>
          <p:cNvPr id="31" name="Rectangle 30"/>
          <p:cNvSpPr/>
          <p:nvPr/>
        </p:nvSpPr>
        <p:spPr>
          <a:xfrm>
            <a:off x="9697407" y="4771310"/>
            <a:ext cx="532518" cy="769441"/>
          </a:xfrm>
          <a:prstGeom prst="rect">
            <a:avLst/>
          </a:prstGeom>
        </p:spPr>
        <p:txBody>
          <a:bodyPr wrap="none">
            <a:spAutoFit/>
          </a:bodyPr>
          <a:lstStyle/>
          <a:p>
            <a:r>
              <a:rPr lang="en-US" sz="4400" b="1" spc="50">
                <a:ln w="11430"/>
                <a:solidFill>
                  <a:srgbClr val="C00000"/>
                </a:solidFill>
                <a:effectLst>
                  <a:outerShdw blurRad="76200" dist="50800" dir="5400000" algn="tl" rotWithShape="0">
                    <a:srgbClr val="000000">
                      <a:alpha val="65000"/>
                    </a:srgbClr>
                  </a:outerShdw>
                </a:effectLst>
              </a:rPr>
              <a:t>A</a:t>
            </a:r>
            <a:endParaRPr lang="en-US" sz="4400"/>
          </a:p>
        </p:txBody>
      </p:sp>
      <p:sp>
        <p:nvSpPr>
          <p:cNvPr id="32" name="Rectangle 31"/>
          <p:cNvSpPr/>
          <p:nvPr/>
        </p:nvSpPr>
        <p:spPr>
          <a:xfrm>
            <a:off x="9697407" y="5663863"/>
            <a:ext cx="532518" cy="769441"/>
          </a:xfrm>
          <a:prstGeom prst="rect">
            <a:avLst/>
          </a:prstGeom>
        </p:spPr>
        <p:txBody>
          <a:bodyPr wrap="none">
            <a:spAutoFit/>
          </a:bodyPr>
          <a:lstStyle/>
          <a:p>
            <a:r>
              <a:rPr lang="en-US" sz="4400" b="1" spc="50">
                <a:ln w="11430"/>
                <a:solidFill>
                  <a:srgbClr val="C00000"/>
                </a:solidFill>
                <a:effectLst>
                  <a:outerShdw blurRad="76200" dist="50800" dir="5400000" algn="tl" rotWithShape="0">
                    <a:srgbClr val="000000">
                      <a:alpha val="65000"/>
                    </a:srgbClr>
                  </a:outerShdw>
                </a:effectLst>
              </a:rPr>
              <a:t>A</a:t>
            </a:r>
            <a:endParaRPr lang="en-US" sz="4400"/>
          </a:p>
        </p:txBody>
      </p:sp>
      <p:sp>
        <p:nvSpPr>
          <p:cNvPr id="33" name="Rectangle 32"/>
          <p:cNvSpPr/>
          <p:nvPr/>
        </p:nvSpPr>
        <p:spPr>
          <a:xfrm>
            <a:off x="9790377" y="3017250"/>
            <a:ext cx="532518" cy="769441"/>
          </a:xfrm>
          <a:prstGeom prst="rect">
            <a:avLst/>
          </a:prstGeom>
        </p:spPr>
        <p:txBody>
          <a:bodyPr wrap="none">
            <a:spAutoFit/>
          </a:bodyPr>
          <a:lstStyle/>
          <a:p>
            <a:r>
              <a:rPr lang="en-US" sz="4400" b="1" spc="50">
                <a:ln w="11430"/>
                <a:solidFill>
                  <a:srgbClr val="C00000"/>
                </a:solidFill>
                <a:effectLst>
                  <a:outerShdw blurRad="76200" dist="50800" dir="5400000" algn="tl" rotWithShape="0">
                    <a:srgbClr val="000000">
                      <a:alpha val="65000"/>
                    </a:srgbClr>
                  </a:outerShdw>
                </a:effectLst>
              </a:rPr>
              <a:t>A</a:t>
            </a:r>
            <a:endParaRPr lang="en-US" sz="4400"/>
          </a:p>
        </p:txBody>
      </p:sp>
    </p:spTree>
    <p:extLst>
      <p:ext uri="{BB962C8B-B14F-4D97-AF65-F5344CB8AC3E}">
        <p14:creationId xmlns:p14="http://schemas.microsoft.com/office/powerpoint/2010/main" val="40551055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2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circle(in)">
                                      <p:cBhvr>
                                        <p:cTn id="17" dur="20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circle(in)">
                                      <p:cBhvr>
                                        <p:cTn id="22" dur="20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circle(in)">
                                      <p:cBhvr>
                                        <p:cTn id="27" dur="2000"/>
                                        <p:tgtEl>
                                          <p:spTgt spid="23"/>
                                        </p:tgtEl>
                                      </p:cBhvr>
                                    </p:animEffect>
                                  </p:childTnLst>
                                </p:cTn>
                              </p:par>
                              <p:par>
                                <p:cTn id="28" presetID="6" presetClass="entr" presetSubtype="16" fill="hold" nodeType="withEffect">
                                  <p:stCondLst>
                                    <p:cond delay="0"/>
                                  </p:stCondLst>
                                  <p:childTnLst>
                                    <p:set>
                                      <p:cBhvr>
                                        <p:cTn id="29" dur="1" fill="hold">
                                          <p:stCondLst>
                                            <p:cond delay="0"/>
                                          </p:stCondLst>
                                        </p:cTn>
                                        <p:tgtEl>
                                          <p:spTgt spid="1026"/>
                                        </p:tgtEl>
                                        <p:attrNameLst>
                                          <p:attrName>style.visibility</p:attrName>
                                        </p:attrNameLst>
                                      </p:cBhvr>
                                      <p:to>
                                        <p:strVal val="visible"/>
                                      </p:to>
                                    </p:set>
                                    <p:animEffect transition="in" filter="circle(in)">
                                      <p:cBhvr>
                                        <p:cTn id="30" dur="2000"/>
                                        <p:tgtEl>
                                          <p:spTgt spid="1026"/>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circle(in)">
                                      <p:cBhvr>
                                        <p:cTn id="35" dur="2000"/>
                                        <p:tgtEl>
                                          <p:spTgt spid="29"/>
                                        </p:tgtEl>
                                      </p:cBhvr>
                                    </p:animEffect>
                                  </p:childTnLst>
                                </p:cTn>
                              </p:par>
                              <p:par>
                                <p:cTn id="36" presetID="6" presetClass="entr" presetSubtype="16" fill="hold"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circle(in)">
                                      <p:cBhvr>
                                        <p:cTn id="38" dur="20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circle(in)">
                                      <p:cBhvr>
                                        <p:cTn id="43" dur="2000"/>
                                        <p:tgtEl>
                                          <p:spTgt spid="30"/>
                                        </p:tgtEl>
                                      </p:cBhvr>
                                    </p:animEffect>
                                  </p:childTnLst>
                                </p:cTn>
                              </p:par>
                              <p:par>
                                <p:cTn id="44" presetID="6" presetClass="entr" presetSubtype="16" fill="hold"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circle(in)">
                                      <p:cBhvr>
                                        <p:cTn id="46" dur="2000"/>
                                        <p:tgtEl>
                                          <p:spTgt spid="28"/>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circle(in)">
                                      <p:cBhvr>
                                        <p:cTn id="51" dur="2000"/>
                                        <p:tgtEl>
                                          <p:spTgt spid="31"/>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path" presetSubtype="0" accel="50000" decel="50000" fill="hold" grpId="1" nodeType="clickEffect">
                                  <p:stCondLst>
                                    <p:cond delay="0"/>
                                  </p:stCondLst>
                                  <p:childTnLst>
                                    <p:animMotion origin="layout" path="M 1.94444E-6 4.91329E-6 L -0.44254 0.40323 " pathEditMode="relative" rAng="0" ptsTypes="AA">
                                      <p:cBhvr>
                                        <p:cTn id="55" dur="2000" fill="hold"/>
                                        <p:tgtEl>
                                          <p:spTgt spid="23"/>
                                        </p:tgtEl>
                                        <p:attrNameLst>
                                          <p:attrName>ppt_x</p:attrName>
                                          <p:attrName>ppt_y</p:attrName>
                                        </p:attrNameLst>
                                      </p:cBhvr>
                                      <p:rCtr x="-22135" y="20162"/>
                                    </p:animMotion>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grpId="0" nodeType="click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circle(in)">
                                      <p:cBhvr>
                                        <p:cTn id="60" dur="2000"/>
                                        <p:tgtEl>
                                          <p:spTgt spid="32"/>
                                        </p:tgtEl>
                                      </p:cBhvr>
                                    </p:animEffect>
                                  </p:childTnLst>
                                </p:cTn>
                              </p:par>
                            </p:childTnLst>
                          </p:cTn>
                        </p:par>
                      </p:childTnLst>
                    </p:cTn>
                  </p:par>
                  <p:par>
                    <p:cTn id="61" fill="hold">
                      <p:stCondLst>
                        <p:cond delay="indefinite"/>
                      </p:stCondLst>
                      <p:childTnLst>
                        <p:par>
                          <p:cTn id="62" fill="hold">
                            <p:stCondLst>
                              <p:cond delay="0"/>
                            </p:stCondLst>
                            <p:childTnLst>
                              <p:par>
                                <p:cTn id="63" presetID="6" presetClass="entr" presetSubtype="16" fill="hold" nodeType="clickEffect">
                                  <p:stCondLst>
                                    <p:cond delay="0"/>
                                  </p:stCondLst>
                                  <p:childTnLst>
                                    <p:set>
                                      <p:cBhvr>
                                        <p:cTn id="64" dur="1" fill="hold">
                                          <p:stCondLst>
                                            <p:cond delay="0"/>
                                          </p:stCondLst>
                                        </p:cTn>
                                        <p:tgtEl>
                                          <p:spTgt spid="26">
                                            <p:txEl>
                                              <p:pRg st="0" end="0"/>
                                            </p:txEl>
                                          </p:spTgt>
                                        </p:tgtEl>
                                        <p:attrNameLst>
                                          <p:attrName>style.visibility</p:attrName>
                                        </p:attrNameLst>
                                      </p:cBhvr>
                                      <p:to>
                                        <p:strVal val="visible"/>
                                      </p:to>
                                    </p:set>
                                    <p:animEffect transition="in" filter="circle(in)">
                                      <p:cBhvr>
                                        <p:cTn id="65" dur="20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P spid="20" grpId="0"/>
      <p:bldP spid="23" grpId="0"/>
      <p:bldP spid="23" grpId="1"/>
      <p:bldP spid="29" grpId="0"/>
      <p:bldP spid="30" grpId="0"/>
      <p:bldP spid="31" grpId="0"/>
      <p:bldP spid="32" grpId="0"/>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7" y="0"/>
            <a:ext cx="9141823" cy="6858000"/>
          </a:xfrm>
          <a:prstGeom prst="rect">
            <a:avLst/>
          </a:prstGeom>
        </p:spPr>
      </p:pic>
      <p:sp>
        <p:nvSpPr>
          <p:cNvPr id="26" name="Rectangle 25"/>
          <p:cNvSpPr/>
          <p:nvPr/>
        </p:nvSpPr>
        <p:spPr>
          <a:xfrm>
            <a:off x="9525000" y="1809928"/>
            <a:ext cx="532518" cy="769441"/>
          </a:xfrm>
          <a:prstGeom prst="rect">
            <a:avLst/>
          </a:prstGeom>
        </p:spPr>
        <p:txBody>
          <a:bodyPr wrap="none">
            <a:spAutoFit/>
          </a:bodyPr>
          <a:lstStyle/>
          <a:p>
            <a:r>
              <a:rPr lang="en-US" sz="4400" b="1" spc="50">
                <a:ln w="11430"/>
                <a:solidFill>
                  <a:srgbClr val="C00000"/>
                </a:solidFill>
                <a:effectLst>
                  <a:outerShdw blurRad="76200" dist="50800" dir="5400000" algn="tl" rotWithShape="0">
                    <a:srgbClr val="000000">
                      <a:alpha val="65000"/>
                    </a:srgbClr>
                  </a:outerShdw>
                </a:effectLst>
              </a:rPr>
              <a:t>A</a:t>
            </a:r>
            <a:endParaRPr lang="en-US" sz="4400"/>
          </a:p>
        </p:txBody>
      </p:sp>
      <p:sp>
        <p:nvSpPr>
          <p:cNvPr id="27" name="Rectangle 26"/>
          <p:cNvSpPr/>
          <p:nvPr/>
        </p:nvSpPr>
        <p:spPr>
          <a:xfrm>
            <a:off x="11406540" y="7162800"/>
            <a:ext cx="532518" cy="769441"/>
          </a:xfrm>
          <a:prstGeom prst="rect">
            <a:avLst/>
          </a:prstGeom>
        </p:spPr>
        <p:txBody>
          <a:bodyPr wrap="none">
            <a:spAutoFit/>
          </a:bodyPr>
          <a:lstStyle/>
          <a:p>
            <a:r>
              <a:rPr lang="en-US" sz="4400" b="1" spc="50">
                <a:ln w="11430"/>
                <a:solidFill>
                  <a:srgbClr val="C00000"/>
                </a:solidFill>
                <a:effectLst>
                  <a:outerShdw blurRad="76200" dist="50800" dir="5400000" algn="tl" rotWithShape="0">
                    <a:srgbClr val="000000">
                      <a:alpha val="65000"/>
                    </a:srgbClr>
                  </a:outerShdw>
                </a:effectLst>
              </a:rPr>
              <a:t>A</a:t>
            </a:r>
            <a:endParaRPr lang="en-US" sz="4400"/>
          </a:p>
        </p:txBody>
      </p:sp>
      <p:sp>
        <p:nvSpPr>
          <p:cNvPr id="13" name="Rectangle 12"/>
          <p:cNvSpPr/>
          <p:nvPr/>
        </p:nvSpPr>
        <p:spPr bwMode="auto">
          <a:xfrm>
            <a:off x="381001" y="3683674"/>
            <a:ext cx="5028758" cy="1015663"/>
          </a:xfrm>
          <a:prstGeom prst="rect">
            <a:avLst/>
          </a:prstGeom>
          <a:noFill/>
        </p:spPr>
        <p:txBody>
          <a:bodyPr wrap="square">
            <a:spAutoFit/>
          </a:bodyPr>
          <a:lstStyle/>
          <a:p>
            <a:pPr algn="ctr" eaLnBrk="1" hangingPunct="1">
              <a:defRPr/>
            </a:pPr>
            <a:r>
              <a:rPr lang="en-US" sz="6000" b="1" smtClean="0">
                <a:ln w="10160">
                  <a:solidFill>
                    <a:srgbClr val="0033CC"/>
                  </a:solidFill>
                  <a:prstDash val="solid"/>
                </a:ln>
                <a:solidFill>
                  <a:srgbClr val="00FF00"/>
                </a:solidFill>
                <a:effectLst>
                  <a:outerShdw blurRad="38100" dist="22860" dir="5400000" algn="tl" rotWithShape="0">
                    <a:srgbClr val="000000">
                      <a:alpha val="30000"/>
                    </a:srgbClr>
                  </a:outerShdw>
                </a:effectLst>
                <a:latin typeface=".VnAvant" pitchFamily="34" charset="0"/>
                <a:cs typeface="Arial" panose="020B0604020202020204" pitchFamily="34" charset="0"/>
              </a:rPr>
              <a:t>con </a:t>
            </a:r>
            <a:r>
              <a:rPr lang="en-US" sz="6000" b="1" smtClean="0">
                <a:ln w="10160">
                  <a:solidFill>
                    <a:srgbClr val="0033CC"/>
                  </a:solidFill>
                  <a:prstDash val="solid"/>
                </a:ln>
                <a:solidFill>
                  <a:srgbClr val="00FF00"/>
                </a:solidFill>
                <a:effectLst>
                  <a:outerShdw blurRad="38100" dist="22860" dir="5400000" algn="tl" rotWithShape="0">
                    <a:srgbClr val="000000">
                      <a:alpha val="30000"/>
                    </a:srgbClr>
                  </a:outerShdw>
                </a:effectLst>
                <a:latin typeface=".VnArial" pitchFamily="34" charset="0"/>
                <a:cs typeface="Arial" panose="020B0604020202020204" pitchFamily="34" charset="0"/>
              </a:rPr>
              <a:t>sãc</a:t>
            </a:r>
            <a:endParaRPr lang="en-US" sz="6000" b="1" dirty="0">
              <a:ln w="10160">
                <a:solidFill>
                  <a:srgbClr val="0033CC"/>
                </a:solidFill>
                <a:prstDash val="solid"/>
              </a:ln>
              <a:solidFill>
                <a:srgbClr val="00FF00"/>
              </a:solidFill>
              <a:effectLst>
                <a:outerShdw blurRad="38100" dist="22860" dir="5400000" algn="tl" rotWithShape="0">
                  <a:srgbClr val="000000">
                    <a:alpha val="30000"/>
                  </a:srgbClr>
                </a:outerShdw>
              </a:effectLst>
              <a:latin typeface=".VnArial" pitchFamily="34" charset="0"/>
              <a:cs typeface="Arial" panose="020B0604020202020204" pitchFamily="34" charset="0"/>
            </a:endParaRPr>
          </a:p>
        </p:txBody>
      </p:sp>
      <p:sp>
        <p:nvSpPr>
          <p:cNvPr id="15" name="Rectangle 14"/>
          <p:cNvSpPr/>
          <p:nvPr/>
        </p:nvSpPr>
        <p:spPr>
          <a:xfrm>
            <a:off x="9625718" y="3192959"/>
            <a:ext cx="532518" cy="769441"/>
          </a:xfrm>
          <a:prstGeom prst="rect">
            <a:avLst/>
          </a:prstGeom>
        </p:spPr>
        <p:txBody>
          <a:bodyPr wrap="none">
            <a:spAutoFit/>
          </a:bodyPr>
          <a:lstStyle/>
          <a:p>
            <a:r>
              <a:rPr lang="en-US" sz="4400" b="1" spc="50">
                <a:ln w="11430"/>
                <a:solidFill>
                  <a:srgbClr val="C00000"/>
                </a:solidFill>
                <a:effectLst>
                  <a:outerShdw blurRad="76200" dist="50800" dir="5400000" algn="tl" rotWithShape="0">
                    <a:srgbClr val="000000">
                      <a:alpha val="65000"/>
                    </a:srgbClr>
                  </a:outerShdw>
                </a:effectLst>
              </a:rPr>
              <a:t>A</a:t>
            </a:r>
            <a:endParaRPr lang="en-US" sz="4400"/>
          </a:p>
        </p:txBody>
      </p:sp>
      <p:sp>
        <p:nvSpPr>
          <p:cNvPr id="17" name="Rectangle 16"/>
          <p:cNvSpPr/>
          <p:nvPr/>
        </p:nvSpPr>
        <p:spPr>
          <a:xfrm>
            <a:off x="9625718" y="3962400"/>
            <a:ext cx="532518" cy="769441"/>
          </a:xfrm>
          <a:prstGeom prst="rect">
            <a:avLst/>
          </a:prstGeom>
        </p:spPr>
        <p:txBody>
          <a:bodyPr wrap="none">
            <a:spAutoFit/>
          </a:bodyPr>
          <a:lstStyle/>
          <a:p>
            <a:r>
              <a:rPr lang="en-US" sz="4400" b="1" spc="50">
                <a:ln w="11430"/>
                <a:solidFill>
                  <a:srgbClr val="C00000"/>
                </a:solidFill>
                <a:effectLst>
                  <a:outerShdw blurRad="76200" dist="50800" dir="5400000" algn="tl" rotWithShape="0">
                    <a:srgbClr val="000000">
                      <a:alpha val="65000"/>
                    </a:srgbClr>
                  </a:outerShdw>
                </a:effectLst>
              </a:rPr>
              <a:t>A</a:t>
            </a:r>
            <a:endParaRPr lang="en-US" sz="4400"/>
          </a:p>
        </p:txBody>
      </p:sp>
      <p:sp>
        <p:nvSpPr>
          <p:cNvPr id="20" name="Rectangle 19"/>
          <p:cNvSpPr/>
          <p:nvPr/>
        </p:nvSpPr>
        <p:spPr bwMode="auto">
          <a:xfrm>
            <a:off x="381000" y="4699337"/>
            <a:ext cx="5028758" cy="1015663"/>
          </a:xfrm>
          <a:prstGeom prst="rect">
            <a:avLst/>
          </a:prstGeom>
          <a:noFill/>
        </p:spPr>
        <p:txBody>
          <a:bodyPr wrap="square">
            <a:spAutoFit/>
          </a:bodyPr>
          <a:lstStyle/>
          <a:p>
            <a:pPr algn="ctr" eaLnBrk="1" hangingPunct="1">
              <a:defRPr/>
            </a:pPr>
            <a:r>
              <a:rPr lang="en-US" sz="6000" b="1" smtClean="0">
                <a:ln w="10160">
                  <a:solidFill>
                    <a:srgbClr val="0033CC"/>
                  </a:solidFill>
                  <a:prstDash val="solid"/>
                </a:ln>
                <a:solidFill>
                  <a:srgbClr val="00FF00"/>
                </a:solidFill>
                <a:effectLst>
                  <a:outerShdw blurRad="38100" dist="22860" dir="5400000" algn="tl" rotWithShape="0">
                    <a:srgbClr val="000000">
                      <a:alpha val="30000"/>
                    </a:srgbClr>
                  </a:outerShdw>
                </a:effectLst>
                <a:latin typeface=".VnAvant" pitchFamily="34" charset="0"/>
                <a:cs typeface="Arial" panose="020B0604020202020204" pitchFamily="34" charset="0"/>
              </a:rPr>
              <a:t>con sã</a:t>
            </a:r>
            <a:r>
              <a:rPr lang="en-US" sz="2000" b="1" smtClean="0">
                <a:ln w="10160">
                  <a:solidFill>
                    <a:srgbClr val="0033CC"/>
                  </a:solidFill>
                  <a:prstDash val="solid"/>
                </a:ln>
                <a:solidFill>
                  <a:srgbClr val="00FF00"/>
                </a:solidFill>
                <a:effectLst>
                  <a:outerShdw blurRad="38100" dist="22860" dir="5400000" algn="tl" rotWithShape="0">
                    <a:srgbClr val="000000">
                      <a:alpha val="30000"/>
                    </a:srgbClr>
                  </a:outerShdw>
                </a:effectLst>
                <a:latin typeface=".VnAvant" pitchFamily="34" charset="0"/>
                <a:cs typeface="Arial" panose="020B0604020202020204" pitchFamily="34" charset="0"/>
              </a:rPr>
              <a:t>..... </a:t>
            </a:r>
            <a:endParaRPr lang="en-US" sz="6000" b="1" dirty="0">
              <a:ln w="10160">
                <a:solidFill>
                  <a:srgbClr val="0033CC"/>
                </a:solidFill>
                <a:prstDash val="solid"/>
              </a:ln>
              <a:solidFill>
                <a:srgbClr val="00FF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
        <p:nvSpPr>
          <p:cNvPr id="6" name="AutoShape 4" descr="Top 2 cách vẽ con thỏ đơn giản dễ thương cực hay cho các bé"/>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Top 2 cách vẽ con thỏ đơn giản dễ thương cực hay cho các bé"/>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Rectangle 30"/>
          <p:cNvSpPr/>
          <p:nvPr/>
        </p:nvSpPr>
        <p:spPr>
          <a:xfrm>
            <a:off x="9697407" y="4771310"/>
            <a:ext cx="532518" cy="769441"/>
          </a:xfrm>
          <a:prstGeom prst="rect">
            <a:avLst/>
          </a:prstGeom>
        </p:spPr>
        <p:txBody>
          <a:bodyPr wrap="none">
            <a:spAutoFit/>
          </a:bodyPr>
          <a:lstStyle/>
          <a:p>
            <a:r>
              <a:rPr lang="en-US" sz="4400" b="1" spc="50">
                <a:ln w="11430"/>
                <a:solidFill>
                  <a:srgbClr val="C00000"/>
                </a:solidFill>
                <a:effectLst>
                  <a:outerShdw blurRad="76200" dist="50800" dir="5400000" algn="tl" rotWithShape="0">
                    <a:srgbClr val="000000">
                      <a:alpha val="65000"/>
                    </a:srgbClr>
                  </a:outerShdw>
                </a:effectLst>
              </a:rPr>
              <a:t>A</a:t>
            </a:r>
            <a:endParaRPr lang="en-US" sz="4400"/>
          </a:p>
        </p:txBody>
      </p:sp>
      <p:sp>
        <p:nvSpPr>
          <p:cNvPr id="32" name="Rectangle 31"/>
          <p:cNvSpPr/>
          <p:nvPr/>
        </p:nvSpPr>
        <p:spPr>
          <a:xfrm>
            <a:off x="9697407" y="5663863"/>
            <a:ext cx="532518" cy="769441"/>
          </a:xfrm>
          <a:prstGeom prst="rect">
            <a:avLst/>
          </a:prstGeom>
        </p:spPr>
        <p:txBody>
          <a:bodyPr wrap="none">
            <a:spAutoFit/>
          </a:bodyPr>
          <a:lstStyle/>
          <a:p>
            <a:r>
              <a:rPr lang="en-US" sz="4400" b="1" spc="50">
                <a:ln w="11430"/>
                <a:solidFill>
                  <a:srgbClr val="C00000"/>
                </a:solidFill>
                <a:effectLst>
                  <a:outerShdw blurRad="76200" dist="50800" dir="5400000" algn="tl" rotWithShape="0">
                    <a:srgbClr val="000000">
                      <a:alpha val="65000"/>
                    </a:srgbClr>
                  </a:outerShdw>
                </a:effectLst>
              </a:rPr>
              <a:t>A</a:t>
            </a:r>
            <a:endParaRPr lang="en-US" sz="4400"/>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6825" y="416065"/>
            <a:ext cx="3914775" cy="3464403"/>
          </a:xfrm>
          <a:prstGeom prst="rect">
            <a:avLst/>
          </a:prstGeom>
        </p:spPr>
      </p:pic>
      <p:pic>
        <p:nvPicPr>
          <p:cNvPr id="4098" name="Picture 2" descr="Acorn Vector Illustration In Cartoon Style, Acorn, Oak, Brown PNG and  Vector with Transparent Background for Free Download"/>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126759">
            <a:off x="6505515" y="1095315"/>
            <a:ext cx="2124473" cy="2124473"/>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7103211" y="1905000"/>
            <a:ext cx="442119" cy="1015663"/>
          </a:xfrm>
          <a:prstGeom prst="rect">
            <a:avLst/>
          </a:prstGeom>
          <a:ln>
            <a:noFill/>
          </a:ln>
        </p:spPr>
        <p:txBody>
          <a:bodyPr wrap="square">
            <a:spAutoFit/>
          </a:bodyPr>
          <a:lstStyle/>
          <a:p>
            <a:r>
              <a:rPr lang="en-US" sz="6000" b="1">
                <a:ln w="10160">
                  <a:solidFill>
                    <a:schemeClr val="tx1"/>
                  </a:solidFill>
                  <a:prstDash val="solid"/>
                </a:ln>
                <a:solidFill>
                  <a:srgbClr val="FF0000"/>
                </a:solidFill>
                <a:effectLst>
                  <a:outerShdw blurRad="38100" dist="22860" dir="5400000" algn="tl" rotWithShape="0">
                    <a:srgbClr val="000000">
                      <a:alpha val="30000"/>
                    </a:srgbClr>
                  </a:outerShdw>
                </a:effectLst>
                <a:latin typeface=".VnAvant" pitchFamily="34" charset="0"/>
                <a:cs typeface="Arial" panose="020B0604020202020204" pitchFamily="34" charset="0"/>
              </a:rPr>
              <a:t>t</a:t>
            </a:r>
            <a:endParaRPr lang="en-US" sz="6000">
              <a:ln w="10160">
                <a:solidFill>
                  <a:schemeClr val="tx1"/>
                </a:solidFill>
                <a:prstDash val="solid"/>
              </a:ln>
              <a:solidFill>
                <a:srgbClr val="FF0000"/>
              </a:solidFill>
            </a:endParaRPr>
          </a:p>
        </p:txBody>
      </p:sp>
      <p:pic>
        <p:nvPicPr>
          <p:cNvPr id="35" name="Picture 2" descr="Acorn Vector Illustration In Cartoon Style, Acorn, Oak, Brown PNG and  Vector with Transparent Background for Free Download"/>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126759">
            <a:off x="6483093" y="2419012"/>
            <a:ext cx="2124473" cy="212447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Acorn Vector Illustration In Cartoon Style, Acorn, Oak, Brown PNG and  Vector with Transparent Background for Free Download"/>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126759">
            <a:off x="6581715" y="3914715"/>
            <a:ext cx="2124473" cy="2124473"/>
          </a:xfrm>
          <a:prstGeom prst="rect">
            <a:avLst/>
          </a:prstGeom>
          <a:noFill/>
          <a:extLst>
            <a:ext uri="{909E8E84-426E-40DD-AFC4-6F175D3DCCD1}">
              <a14:hiddenFill xmlns:a14="http://schemas.microsoft.com/office/drawing/2010/main">
                <a:solidFill>
                  <a:srgbClr val="FFFFFF"/>
                </a:solidFill>
              </a14:hiddenFill>
            </a:ext>
          </a:extLst>
        </p:spPr>
      </p:pic>
      <p:sp>
        <p:nvSpPr>
          <p:cNvPr id="37" name="Rectangle 36"/>
          <p:cNvSpPr/>
          <p:nvPr/>
        </p:nvSpPr>
        <p:spPr>
          <a:xfrm>
            <a:off x="7010400" y="3200400"/>
            <a:ext cx="442119" cy="1015663"/>
          </a:xfrm>
          <a:prstGeom prst="rect">
            <a:avLst/>
          </a:prstGeom>
          <a:ln>
            <a:noFill/>
          </a:ln>
        </p:spPr>
        <p:txBody>
          <a:bodyPr wrap="square">
            <a:spAutoFit/>
          </a:bodyPr>
          <a:lstStyle/>
          <a:p>
            <a:r>
              <a:rPr lang="en-US" sz="6000" b="1">
                <a:ln w="10160">
                  <a:solidFill>
                    <a:schemeClr val="tx1"/>
                  </a:solidFill>
                  <a:prstDash val="solid"/>
                </a:ln>
                <a:solidFill>
                  <a:srgbClr val="FF0000"/>
                </a:solidFill>
                <a:effectLst>
                  <a:outerShdw blurRad="38100" dist="22860" dir="5400000" algn="tl" rotWithShape="0">
                    <a:srgbClr val="000000">
                      <a:alpha val="30000"/>
                    </a:srgbClr>
                  </a:outerShdw>
                </a:effectLst>
                <a:latin typeface=".VnAvant" pitchFamily="34" charset="0"/>
                <a:cs typeface="Arial" panose="020B0604020202020204" pitchFamily="34" charset="0"/>
              </a:rPr>
              <a:t>c</a:t>
            </a:r>
            <a:endParaRPr lang="en-US" sz="6000">
              <a:ln w="10160">
                <a:solidFill>
                  <a:schemeClr val="tx1"/>
                </a:solidFill>
                <a:prstDash val="solid"/>
              </a:ln>
              <a:solidFill>
                <a:srgbClr val="FF0000"/>
              </a:solidFill>
            </a:endParaRPr>
          </a:p>
        </p:txBody>
      </p:sp>
      <p:sp>
        <p:nvSpPr>
          <p:cNvPr id="38" name="Rectangle 37"/>
          <p:cNvSpPr/>
          <p:nvPr/>
        </p:nvSpPr>
        <p:spPr>
          <a:xfrm>
            <a:off x="7177881" y="4699337"/>
            <a:ext cx="442119" cy="1015663"/>
          </a:xfrm>
          <a:prstGeom prst="rect">
            <a:avLst/>
          </a:prstGeom>
          <a:ln>
            <a:noFill/>
          </a:ln>
        </p:spPr>
        <p:txBody>
          <a:bodyPr wrap="square">
            <a:spAutoFit/>
          </a:bodyPr>
          <a:lstStyle/>
          <a:p>
            <a:r>
              <a:rPr lang="en-US" sz="6000" b="1" smtClean="0">
                <a:ln w="10160">
                  <a:solidFill>
                    <a:schemeClr val="tx1"/>
                  </a:solidFill>
                  <a:prstDash val="solid"/>
                </a:ln>
                <a:solidFill>
                  <a:srgbClr val="FF0000"/>
                </a:solidFill>
                <a:effectLst>
                  <a:outerShdw blurRad="38100" dist="22860" dir="5400000" algn="tl" rotWithShape="0">
                    <a:srgbClr val="000000">
                      <a:alpha val="30000"/>
                    </a:srgbClr>
                  </a:outerShdw>
                </a:effectLst>
                <a:latin typeface=".VnAvant" pitchFamily="34" charset="0"/>
                <a:cs typeface="Arial" panose="020B0604020202020204" pitchFamily="34" charset="0"/>
              </a:rPr>
              <a:t>i</a:t>
            </a:r>
            <a:endParaRPr lang="en-US" sz="6000">
              <a:ln w="10160">
                <a:solidFill>
                  <a:schemeClr val="tx1"/>
                </a:solidFill>
                <a:prstDash val="solid"/>
              </a:ln>
              <a:solidFill>
                <a:srgbClr val="FF0000"/>
              </a:solidFill>
            </a:endParaRPr>
          </a:p>
        </p:txBody>
      </p:sp>
    </p:spTree>
    <p:extLst>
      <p:ext uri="{BB962C8B-B14F-4D97-AF65-F5344CB8AC3E}">
        <p14:creationId xmlns:p14="http://schemas.microsoft.com/office/powerpoint/2010/main" val="9552012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in)">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circle(in)">
                                      <p:cBhvr>
                                        <p:cTn id="17" dur="20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circle(in)">
                                      <p:cBhvr>
                                        <p:cTn id="22" dur="20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circle(in)">
                                      <p:cBhvr>
                                        <p:cTn id="27" dur="2000"/>
                                        <p:tgtEl>
                                          <p:spTgt spid="25"/>
                                        </p:tgtEl>
                                      </p:cBhvr>
                                    </p:animEffect>
                                  </p:childTnLst>
                                </p:cTn>
                              </p:par>
                              <p:par>
                                <p:cTn id="28" presetID="6" presetClass="entr" presetSubtype="16" fill="hold" nodeType="withEffect">
                                  <p:stCondLst>
                                    <p:cond delay="0"/>
                                  </p:stCondLst>
                                  <p:childTnLst>
                                    <p:set>
                                      <p:cBhvr>
                                        <p:cTn id="29" dur="1" fill="hold">
                                          <p:stCondLst>
                                            <p:cond delay="0"/>
                                          </p:stCondLst>
                                        </p:cTn>
                                        <p:tgtEl>
                                          <p:spTgt spid="4098"/>
                                        </p:tgtEl>
                                        <p:attrNameLst>
                                          <p:attrName>style.visibility</p:attrName>
                                        </p:attrNameLst>
                                      </p:cBhvr>
                                      <p:to>
                                        <p:strVal val="visible"/>
                                      </p:to>
                                    </p:set>
                                    <p:animEffect transition="in" filter="circle(in)">
                                      <p:cBhvr>
                                        <p:cTn id="30" dur="2000"/>
                                        <p:tgtEl>
                                          <p:spTgt spid="4098"/>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1" nodeType="click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circle(in)">
                                      <p:cBhvr>
                                        <p:cTn id="35" dur="2000"/>
                                        <p:tgtEl>
                                          <p:spTgt spid="37"/>
                                        </p:tgtEl>
                                      </p:cBhvr>
                                    </p:animEffect>
                                  </p:childTnLst>
                                </p:cTn>
                              </p:par>
                              <p:par>
                                <p:cTn id="36" presetID="6" presetClass="entr" presetSubtype="16" fill="hold" nodeType="with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circle(in)">
                                      <p:cBhvr>
                                        <p:cTn id="38" dur="2000"/>
                                        <p:tgtEl>
                                          <p:spTgt spid="35"/>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circle(in)">
                                      <p:cBhvr>
                                        <p:cTn id="43" dur="2000"/>
                                        <p:tgtEl>
                                          <p:spTgt spid="38"/>
                                        </p:tgtEl>
                                      </p:cBhvr>
                                    </p:animEffect>
                                  </p:childTnLst>
                                </p:cTn>
                              </p:par>
                              <p:par>
                                <p:cTn id="44" presetID="6" presetClass="entr" presetSubtype="16" fill="hold" nodeType="with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circle(in)">
                                      <p:cBhvr>
                                        <p:cTn id="46" dur="2000"/>
                                        <p:tgtEl>
                                          <p:spTgt spid="36"/>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circle(in)">
                                      <p:cBhvr>
                                        <p:cTn id="51" dur="2000"/>
                                        <p:tgtEl>
                                          <p:spTgt spid="32"/>
                                        </p:tgtEl>
                                      </p:cBhvr>
                                    </p:animEffect>
                                  </p:childTnLst>
                                </p:cTn>
                              </p:par>
                            </p:childTnLst>
                          </p:cTn>
                        </p:par>
                      </p:childTnLst>
                    </p:cTn>
                  </p:par>
                  <p:par>
                    <p:cTn id="52" fill="hold">
                      <p:stCondLst>
                        <p:cond delay="indefinite"/>
                      </p:stCondLst>
                      <p:childTnLst>
                        <p:par>
                          <p:cTn id="53" fill="hold">
                            <p:stCondLst>
                              <p:cond delay="0"/>
                            </p:stCondLst>
                            <p:childTnLst>
                              <p:par>
                                <p:cTn id="54" presetID="35" presetClass="path" presetSubtype="0" accel="50000" decel="50000" fill="hold" grpId="0" nodeType="clickEffect">
                                  <p:stCondLst>
                                    <p:cond delay="0"/>
                                  </p:stCondLst>
                                  <p:childTnLst>
                                    <p:animMotion origin="layout" path="M 2.22222E-6 4.39306E-6 L -0.33403 0.21456 " pathEditMode="relative" rAng="0" ptsTypes="AA">
                                      <p:cBhvr>
                                        <p:cTn id="55" dur="2000" fill="hold"/>
                                        <p:tgtEl>
                                          <p:spTgt spid="37"/>
                                        </p:tgtEl>
                                        <p:attrNameLst>
                                          <p:attrName>ppt_x</p:attrName>
                                          <p:attrName>ppt_y</p:attrName>
                                        </p:attrNameLst>
                                      </p:cBhvr>
                                      <p:rCtr x="-16701" y="10728"/>
                                    </p:animMotion>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grpId="0" nodeType="click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circle(in)">
                                      <p:cBhvr>
                                        <p:cTn id="60" dur="2000"/>
                                        <p:tgtEl>
                                          <p:spTgt spid="17"/>
                                        </p:tgtEl>
                                      </p:cBhvr>
                                    </p:animEffect>
                                  </p:childTnLst>
                                </p:cTn>
                              </p:par>
                            </p:childTnLst>
                          </p:cTn>
                        </p:par>
                      </p:childTnLst>
                    </p:cTn>
                  </p:par>
                  <p:par>
                    <p:cTn id="61" fill="hold">
                      <p:stCondLst>
                        <p:cond delay="indefinite"/>
                      </p:stCondLst>
                      <p:childTnLst>
                        <p:par>
                          <p:cTn id="62" fill="hold">
                            <p:stCondLst>
                              <p:cond delay="0"/>
                            </p:stCondLst>
                            <p:childTnLst>
                              <p:par>
                                <p:cTn id="63" presetID="6" presetClass="entr" presetSubtype="16" fill="hold" nodeType="clickEffect">
                                  <p:stCondLst>
                                    <p:cond delay="0"/>
                                  </p:stCondLst>
                                  <p:childTnLst>
                                    <p:set>
                                      <p:cBhvr>
                                        <p:cTn id="64" dur="1" fill="hold">
                                          <p:stCondLst>
                                            <p:cond delay="0"/>
                                          </p:stCondLst>
                                        </p:cTn>
                                        <p:tgtEl>
                                          <p:spTgt spid="26">
                                            <p:txEl>
                                              <p:pRg st="0" end="0"/>
                                            </p:txEl>
                                          </p:spTgt>
                                        </p:tgtEl>
                                        <p:attrNameLst>
                                          <p:attrName>style.visibility</p:attrName>
                                        </p:attrNameLst>
                                      </p:cBhvr>
                                      <p:to>
                                        <p:strVal val="visible"/>
                                      </p:to>
                                    </p:set>
                                    <p:animEffect transition="in" filter="circle(in)">
                                      <p:cBhvr>
                                        <p:cTn id="65" dur="20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7" grpId="0"/>
      <p:bldP spid="20" grpId="0"/>
      <p:bldP spid="31" grpId="0"/>
      <p:bldP spid="32" grpId="0"/>
      <p:bldP spid="25" grpId="0"/>
      <p:bldP spid="37" grpId="0"/>
      <p:bldP spid="37" grpId="1"/>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7" y="0"/>
            <a:ext cx="9141823" cy="6858000"/>
          </a:xfrm>
          <a:prstGeom prst="rect">
            <a:avLst/>
          </a:prstGeom>
        </p:spPr>
      </p:pic>
      <p:sp>
        <p:nvSpPr>
          <p:cNvPr id="26" name="Rectangle 25"/>
          <p:cNvSpPr/>
          <p:nvPr/>
        </p:nvSpPr>
        <p:spPr>
          <a:xfrm>
            <a:off x="9525000" y="1809928"/>
            <a:ext cx="532518" cy="769441"/>
          </a:xfrm>
          <a:prstGeom prst="rect">
            <a:avLst/>
          </a:prstGeom>
        </p:spPr>
        <p:txBody>
          <a:bodyPr wrap="none">
            <a:spAutoFit/>
          </a:bodyPr>
          <a:lstStyle/>
          <a:p>
            <a:r>
              <a:rPr lang="en-US" sz="4400" b="1" spc="50">
                <a:ln w="11430"/>
                <a:solidFill>
                  <a:srgbClr val="C00000"/>
                </a:solidFill>
                <a:effectLst>
                  <a:outerShdw blurRad="76200" dist="50800" dir="5400000" algn="tl" rotWithShape="0">
                    <a:srgbClr val="000000">
                      <a:alpha val="65000"/>
                    </a:srgbClr>
                  </a:outerShdw>
                </a:effectLst>
              </a:rPr>
              <a:t>A</a:t>
            </a:r>
            <a:endParaRPr lang="en-US" sz="4400"/>
          </a:p>
        </p:txBody>
      </p:sp>
      <p:sp>
        <p:nvSpPr>
          <p:cNvPr id="27" name="Rectangle 26"/>
          <p:cNvSpPr/>
          <p:nvPr/>
        </p:nvSpPr>
        <p:spPr>
          <a:xfrm>
            <a:off x="11406540" y="7162800"/>
            <a:ext cx="532518" cy="769441"/>
          </a:xfrm>
          <a:prstGeom prst="rect">
            <a:avLst/>
          </a:prstGeom>
        </p:spPr>
        <p:txBody>
          <a:bodyPr wrap="none">
            <a:spAutoFit/>
          </a:bodyPr>
          <a:lstStyle/>
          <a:p>
            <a:r>
              <a:rPr lang="en-US" sz="4400" b="1" spc="50">
                <a:ln w="11430"/>
                <a:solidFill>
                  <a:srgbClr val="C00000"/>
                </a:solidFill>
                <a:effectLst>
                  <a:outerShdw blurRad="76200" dist="50800" dir="5400000" algn="tl" rotWithShape="0">
                    <a:srgbClr val="000000">
                      <a:alpha val="65000"/>
                    </a:srgbClr>
                  </a:outerShdw>
                </a:effectLst>
              </a:rPr>
              <a:t>A</a:t>
            </a:r>
            <a:endParaRPr lang="en-US" sz="4400"/>
          </a:p>
        </p:txBody>
      </p:sp>
      <p:sp>
        <p:nvSpPr>
          <p:cNvPr id="13" name="Rectangle 12"/>
          <p:cNvSpPr/>
          <p:nvPr/>
        </p:nvSpPr>
        <p:spPr bwMode="auto">
          <a:xfrm>
            <a:off x="381001" y="3683674"/>
            <a:ext cx="5028758" cy="1015663"/>
          </a:xfrm>
          <a:prstGeom prst="rect">
            <a:avLst/>
          </a:prstGeom>
          <a:noFill/>
        </p:spPr>
        <p:txBody>
          <a:bodyPr wrap="square">
            <a:spAutoFit/>
          </a:bodyPr>
          <a:lstStyle/>
          <a:p>
            <a:pPr algn="ctr" eaLnBrk="1" hangingPunct="1">
              <a:defRPr/>
            </a:pPr>
            <a:r>
              <a:rPr lang="en-US" sz="6000" b="1" smtClean="0">
                <a:ln w="10160">
                  <a:solidFill>
                    <a:srgbClr val="0033CC"/>
                  </a:solidFill>
                  <a:prstDash val="solid"/>
                </a:ln>
                <a:solidFill>
                  <a:srgbClr val="00FF00"/>
                </a:solidFill>
                <a:effectLst>
                  <a:outerShdw blurRad="38100" dist="22860" dir="5400000" algn="tl" rotWithShape="0">
                    <a:srgbClr val="000000">
                      <a:alpha val="30000"/>
                    </a:srgbClr>
                  </a:outerShdw>
                </a:effectLst>
                <a:latin typeface=".VnAvant" pitchFamily="34" charset="0"/>
                <a:cs typeface="Arial" panose="020B0604020202020204" pitchFamily="34" charset="0"/>
              </a:rPr>
              <a:t>con </a:t>
            </a:r>
            <a:r>
              <a:rPr lang="en-US" sz="6000" b="1" smtClean="0">
                <a:ln w="10160">
                  <a:solidFill>
                    <a:srgbClr val="0033CC"/>
                  </a:solidFill>
                  <a:prstDash val="solid"/>
                </a:ln>
                <a:solidFill>
                  <a:srgbClr val="00FF00"/>
                </a:solidFill>
                <a:effectLst>
                  <a:outerShdw blurRad="38100" dist="22860" dir="5400000" algn="tl" rotWithShape="0">
                    <a:srgbClr val="000000">
                      <a:alpha val="30000"/>
                    </a:srgbClr>
                  </a:outerShdw>
                </a:effectLst>
                <a:latin typeface=".VnArial" pitchFamily="34" charset="0"/>
                <a:cs typeface="Arial" panose="020B0604020202020204" pitchFamily="34" charset="0"/>
              </a:rPr>
              <a:t>voi</a:t>
            </a:r>
            <a:endParaRPr lang="en-US" sz="6000" b="1" dirty="0">
              <a:ln w="10160">
                <a:solidFill>
                  <a:srgbClr val="0033CC"/>
                </a:solidFill>
                <a:prstDash val="solid"/>
              </a:ln>
              <a:solidFill>
                <a:srgbClr val="00FF00"/>
              </a:solidFill>
              <a:effectLst>
                <a:outerShdw blurRad="38100" dist="22860" dir="5400000" algn="tl" rotWithShape="0">
                  <a:srgbClr val="000000">
                    <a:alpha val="30000"/>
                  </a:srgbClr>
                </a:outerShdw>
              </a:effectLst>
              <a:latin typeface=".VnArial" pitchFamily="34" charset="0"/>
              <a:cs typeface="Arial" panose="020B0604020202020204" pitchFamily="34" charset="0"/>
            </a:endParaRPr>
          </a:p>
        </p:txBody>
      </p:sp>
      <p:sp>
        <p:nvSpPr>
          <p:cNvPr id="15" name="Rectangle 14"/>
          <p:cNvSpPr/>
          <p:nvPr/>
        </p:nvSpPr>
        <p:spPr>
          <a:xfrm>
            <a:off x="9625718" y="3192959"/>
            <a:ext cx="532518" cy="769441"/>
          </a:xfrm>
          <a:prstGeom prst="rect">
            <a:avLst/>
          </a:prstGeom>
        </p:spPr>
        <p:txBody>
          <a:bodyPr wrap="none">
            <a:spAutoFit/>
          </a:bodyPr>
          <a:lstStyle/>
          <a:p>
            <a:r>
              <a:rPr lang="en-US" sz="4400" b="1" spc="50">
                <a:ln w="11430"/>
                <a:solidFill>
                  <a:srgbClr val="C00000"/>
                </a:solidFill>
                <a:effectLst>
                  <a:outerShdw blurRad="76200" dist="50800" dir="5400000" algn="tl" rotWithShape="0">
                    <a:srgbClr val="000000">
                      <a:alpha val="65000"/>
                    </a:srgbClr>
                  </a:outerShdw>
                </a:effectLst>
              </a:rPr>
              <a:t>A</a:t>
            </a:r>
            <a:endParaRPr lang="en-US" sz="4400"/>
          </a:p>
        </p:txBody>
      </p:sp>
      <p:sp>
        <p:nvSpPr>
          <p:cNvPr id="17" name="Rectangle 16"/>
          <p:cNvSpPr/>
          <p:nvPr/>
        </p:nvSpPr>
        <p:spPr>
          <a:xfrm>
            <a:off x="9625718" y="3962400"/>
            <a:ext cx="532518" cy="769441"/>
          </a:xfrm>
          <a:prstGeom prst="rect">
            <a:avLst/>
          </a:prstGeom>
        </p:spPr>
        <p:txBody>
          <a:bodyPr wrap="none">
            <a:spAutoFit/>
          </a:bodyPr>
          <a:lstStyle/>
          <a:p>
            <a:r>
              <a:rPr lang="en-US" sz="4400" b="1" spc="50">
                <a:ln w="11430"/>
                <a:solidFill>
                  <a:srgbClr val="C00000"/>
                </a:solidFill>
                <a:effectLst>
                  <a:outerShdw blurRad="76200" dist="50800" dir="5400000" algn="tl" rotWithShape="0">
                    <a:srgbClr val="000000">
                      <a:alpha val="65000"/>
                    </a:srgbClr>
                  </a:outerShdw>
                </a:effectLst>
              </a:rPr>
              <a:t>A</a:t>
            </a:r>
            <a:endParaRPr lang="en-US" sz="4400"/>
          </a:p>
        </p:txBody>
      </p:sp>
      <p:sp>
        <p:nvSpPr>
          <p:cNvPr id="20" name="Rectangle 19"/>
          <p:cNvSpPr/>
          <p:nvPr/>
        </p:nvSpPr>
        <p:spPr bwMode="auto">
          <a:xfrm>
            <a:off x="381000" y="4699337"/>
            <a:ext cx="5028758" cy="1015663"/>
          </a:xfrm>
          <a:prstGeom prst="rect">
            <a:avLst/>
          </a:prstGeom>
          <a:noFill/>
        </p:spPr>
        <p:txBody>
          <a:bodyPr wrap="square">
            <a:spAutoFit/>
          </a:bodyPr>
          <a:lstStyle/>
          <a:p>
            <a:pPr algn="ctr">
              <a:defRPr/>
            </a:pPr>
            <a:r>
              <a:rPr lang="en-US" sz="2000" b="1" smtClean="0">
                <a:ln w="10160">
                  <a:solidFill>
                    <a:srgbClr val="0033CC"/>
                  </a:solidFill>
                  <a:prstDash val="solid"/>
                </a:ln>
                <a:solidFill>
                  <a:srgbClr val="00FF00"/>
                </a:solidFill>
                <a:effectLst>
                  <a:outerShdw blurRad="38100" dist="22860" dir="5400000" algn="tl" rotWithShape="0">
                    <a:srgbClr val="000000">
                      <a:alpha val="30000"/>
                    </a:srgbClr>
                  </a:outerShdw>
                </a:effectLst>
                <a:latin typeface=".VnAvant" pitchFamily="34" charset="0"/>
                <a:cs typeface="Arial" panose="020B0604020202020204" pitchFamily="34" charset="0"/>
              </a:rPr>
              <a:t>.....</a:t>
            </a:r>
            <a:r>
              <a:rPr lang="en-US" sz="6000" b="1" smtClean="0">
                <a:ln w="10160">
                  <a:solidFill>
                    <a:srgbClr val="0033CC"/>
                  </a:solidFill>
                  <a:prstDash val="solid"/>
                </a:ln>
                <a:solidFill>
                  <a:srgbClr val="00FF00"/>
                </a:solidFill>
                <a:effectLst>
                  <a:outerShdw blurRad="38100" dist="22860" dir="5400000" algn="tl" rotWithShape="0">
                    <a:srgbClr val="000000">
                      <a:alpha val="30000"/>
                    </a:srgbClr>
                  </a:outerShdw>
                </a:effectLst>
                <a:latin typeface=".VnAvant" pitchFamily="34" charset="0"/>
                <a:cs typeface="Arial" panose="020B0604020202020204" pitchFamily="34" charset="0"/>
              </a:rPr>
              <a:t>on vo</a:t>
            </a:r>
            <a:r>
              <a:rPr lang="en-US" sz="2000" b="1" smtClean="0">
                <a:ln w="10160">
                  <a:solidFill>
                    <a:srgbClr val="0033CC"/>
                  </a:solidFill>
                  <a:prstDash val="solid"/>
                </a:ln>
                <a:solidFill>
                  <a:srgbClr val="00FF00"/>
                </a:solidFill>
                <a:effectLst>
                  <a:outerShdw blurRad="38100" dist="22860" dir="5400000" algn="tl" rotWithShape="0">
                    <a:srgbClr val="000000">
                      <a:alpha val="30000"/>
                    </a:srgbClr>
                  </a:outerShdw>
                </a:effectLst>
                <a:latin typeface=".VnAvant" pitchFamily="34" charset="0"/>
                <a:cs typeface="Arial" panose="020B0604020202020204" pitchFamily="34" charset="0"/>
              </a:rPr>
              <a:t>..... </a:t>
            </a:r>
            <a:endParaRPr lang="en-US" sz="6000" b="1" dirty="0">
              <a:ln w="10160">
                <a:solidFill>
                  <a:srgbClr val="0033CC"/>
                </a:solidFill>
                <a:prstDash val="solid"/>
              </a:ln>
              <a:solidFill>
                <a:srgbClr val="00FF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
        <p:nvSpPr>
          <p:cNvPr id="6" name="AutoShape 4" descr="Top 2 cách vẽ con thỏ đơn giản dễ thương cực hay cho các bé"/>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Top 2 cách vẽ con thỏ đơn giản dễ thương cực hay cho các bé"/>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Rectangle 30"/>
          <p:cNvSpPr/>
          <p:nvPr/>
        </p:nvSpPr>
        <p:spPr>
          <a:xfrm>
            <a:off x="9697407" y="4771310"/>
            <a:ext cx="532518" cy="769441"/>
          </a:xfrm>
          <a:prstGeom prst="rect">
            <a:avLst/>
          </a:prstGeom>
        </p:spPr>
        <p:txBody>
          <a:bodyPr wrap="none">
            <a:spAutoFit/>
          </a:bodyPr>
          <a:lstStyle/>
          <a:p>
            <a:r>
              <a:rPr lang="en-US" sz="4400" b="1" spc="50">
                <a:ln w="11430"/>
                <a:solidFill>
                  <a:srgbClr val="C00000"/>
                </a:solidFill>
                <a:effectLst>
                  <a:outerShdw blurRad="76200" dist="50800" dir="5400000" algn="tl" rotWithShape="0">
                    <a:srgbClr val="000000">
                      <a:alpha val="65000"/>
                    </a:srgbClr>
                  </a:outerShdw>
                </a:effectLst>
              </a:rPr>
              <a:t>A</a:t>
            </a:r>
            <a:endParaRPr lang="en-US" sz="4400"/>
          </a:p>
        </p:txBody>
      </p:sp>
      <p:sp>
        <p:nvSpPr>
          <p:cNvPr id="32" name="Rectangle 31"/>
          <p:cNvSpPr/>
          <p:nvPr/>
        </p:nvSpPr>
        <p:spPr>
          <a:xfrm>
            <a:off x="9697407" y="5663863"/>
            <a:ext cx="532518" cy="769441"/>
          </a:xfrm>
          <a:prstGeom prst="rect">
            <a:avLst/>
          </a:prstGeom>
        </p:spPr>
        <p:txBody>
          <a:bodyPr wrap="none">
            <a:spAutoFit/>
          </a:bodyPr>
          <a:lstStyle/>
          <a:p>
            <a:r>
              <a:rPr lang="en-US" sz="4400" b="1" spc="50">
                <a:ln w="11430"/>
                <a:solidFill>
                  <a:srgbClr val="C00000"/>
                </a:solidFill>
                <a:effectLst>
                  <a:outerShdw blurRad="76200" dist="50800" dir="5400000" algn="tl" rotWithShape="0">
                    <a:srgbClr val="000000">
                      <a:alpha val="65000"/>
                    </a:srgbClr>
                  </a:outerShdw>
                </a:effectLst>
              </a:rPr>
              <a:t>A</a:t>
            </a:r>
            <a:endParaRPr lang="en-US" sz="4400"/>
          </a:p>
        </p:txBody>
      </p:sp>
      <p:pic>
        <p:nvPicPr>
          <p:cNvPr id="6146" name="Picture 2" descr="Voi, voi nhỏ, voi xám minh họa, voi châu Phi, nghệ thuật png | PNGEg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98628" l="556" r="100000">
                        <a14:foregroundMark x1="27000" y1="18756" x2="34222" y2="21409"/>
                        <a14:foregroundMark x1="45222" y1="21500" x2="54556" y2="26349"/>
                        <a14:foregroundMark x1="49444" y1="81976" x2="55222" y2="84538"/>
                        <a14:foregroundMark x1="73222" y1="85178" x2="88778" y2="85910"/>
                        <a14:foregroundMark x1="30667" y1="87283" x2="37444" y2="91400"/>
                        <a14:foregroundMark x1="53889" y1="95700" x2="68333" y2="95700"/>
                      </a14:backgroundRemoval>
                    </a14:imgEffect>
                  </a14:imgLayer>
                </a14:imgProps>
              </a:ext>
              <a:ext uri="{28A0092B-C50C-407E-A947-70E740481C1C}">
                <a14:useLocalDpi xmlns:a14="http://schemas.microsoft.com/office/drawing/2010/main" val="0"/>
              </a:ext>
            </a:extLst>
          </a:blip>
          <a:srcRect/>
          <a:stretch>
            <a:fillRect/>
          </a:stretch>
        </p:blipFill>
        <p:spPr bwMode="auto">
          <a:xfrm>
            <a:off x="1219199" y="533400"/>
            <a:ext cx="3352359" cy="338904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ình ảnh Quả Mía Mía Dài Mía Ngắn, Mía Dài, Mía, ăn miễn phí tải tập tin  PNG PSDComment và Vecto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flipH="1">
            <a:off x="6662531" y="1459185"/>
            <a:ext cx="1676400" cy="146139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Hình ảnh Quả Mía Mía Dài Mía Ngắn, Mía Dài, Mía, ăn miễn phí tải tập tin  PNG PSDComment và Vecto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flipH="1">
            <a:off x="6692348" y="2931062"/>
            <a:ext cx="1676400" cy="146139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Hình ảnh Quả Mía Mía Dài Mía Ngắn, Mía Dài, Mía, ăn miễn phí tải tập tin  PNG PSDComment và Vecto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flipH="1">
            <a:off x="6705600" y="4543198"/>
            <a:ext cx="1676400" cy="1461396"/>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6477000" y="1905000"/>
            <a:ext cx="442119" cy="1015663"/>
          </a:xfrm>
          <a:prstGeom prst="rect">
            <a:avLst/>
          </a:prstGeom>
          <a:ln>
            <a:noFill/>
          </a:ln>
        </p:spPr>
        <p:txBody>
          <a:bodyPr wrap="square">
            <a:spAutoFit/>
          </a:bodyPr>
          <a:lstStyle/>
          <a:p>
            <a:r>
              <a:rPr lang="en-US" sz="6000" b="1">
                <a:ln w="10160">
                  <a:solidFill>
                    <a:schemeClr val="tx1"/>
                  </a:solidFill>
                  <a:prstDash val="solid"/>
                </a:ln>
                <a:solidFill>
                  <a:srgbClr val="FF0000"/>
                </a:solidFill>
                <a:effectLst>
                  <a:outerShdw blurRad="38100" dist="22860" dir="5400000" algn="tl" rotWithShape="0">
                    <a:srgbClr val="000000">
                      <a:alpha val="30000"/>
                    </a:srgbClr>
                  </a:outerShdw>
                </a:effectLst>
                <a:latin typeface=".VnAvant" pitchFamily="34" charset="0"/>
                <a:cs typeface="Arial" panose="020B0604020202020204" pitchFamily="34" charset="0"/>
              </a:rPr>
              <a:t>t</a:t>
            </a:r>
            <a:endParaRPr lang="en-US" sz="6000">
              <a:ln w="10160">
                <a:solidFill>
                  <a:schemeClr val="tx1"/>
                </a:solidFill>
                <a:prstDash val="solid"/>
              </a:ln>
              <a:solidFill>
                <a:srgbClr val="FF0000"/>
              </a:solidFill>
            </a:endParaRPr>
          </a:p>
        </p:txBody>
      </p:sp>
      <p:sp>
        <p:nvSpPr>
          <p:cNvPr id="30" name="Rectangle 29"/>
          <p:cNvSpPr/>
          <p:nvPr/>
        </p:nvSpPr>
        <p:spPr>
          <a:xfrm>
            <a:off x="6477000" y="3200400"/>
            <a:ext cx="442119" cy="1015663"/>
          </a:xfrm>
          <a:prstGeom prst="rect">
            <a:avLst/>
          </a:prstGeom>
          <a:ln>
            <a:noFill/>
          </a:ln>
        </p:spPr>
        <p:txBody>
          <a:bodyPr wrap="square">
            <a:spAutoFit/>
          </a:bodyPr>
          <a:lstStyle/>
          <a:p>
            <a:r>
              <a:rPr lang="en-US" sz="6000" b="1" smtClean="0">
                <a:ln w="10160">
                  <a:solidFill>
                    <a:schemeClr val="tx1"/>
                  </a:solidFill>
                  <a:prstDash val="solid"/>
                </a:ln>
                <a:solidFill>
                  <a:srgbClr val="FF0000"/>
                </a:solidFill>
                <a:effectLst>
                  <a:outerShdw blurRad="38100" dist="22860" dir="5400000" algn="tl" rotWithShape="0">
                    <a:srgbClr val="000000">
                      <a:alpha val="30000"/>
                    </a:srgbClr>
                  </a:outerShdw>
                </a:effectLst>
                <a:latin typeface=".VnAvant" pitchFamily="34" charset="0"/>
                <a:cs typeface="Arial" panose="020B0604020202020204" pitchFamily="34" charset="0"/>
              </a:rPr>
              <a:t>i</a:t>
            </a:r>
            <a:endParaRPr lang="en-US" sz="6000">
              <a:ln w="10160">
                <a:solidFill>
                  <a:schemeClr val="tx1"/>
                </a:solidFill>
                <a:prstDash val="solid"/>
              </a:ln>
              <a:solidFill>
                <a:srgbClr val="FF0000"/>
              </a:solidFill>
            </a:endParaRPr>
          </a:p>
        </p:txBody>
      </p:sp>
      <p:sp>
        <p:nvSpPr>
          <p:cNvPr id="33" name="Rectangle 32"/>
          <p:cNvSpPr/>
          <p:nvPr/>
        </p:nvSpPr>
        <p:spPr>
          <a:xfrm>
            <a:off x="6339681" y="4731841"/>
            <a:ext cx="442119" cy="1015663"/>
          </a:xfrm>
          <a:prstGeom prst="rect">
            <a:avLst/>
          </a:prstGeom>
          <a:ln>
            <a:noFill/>
          </a:ln>
        </p:spPr>
        <p:txBody>
          <a:bodyPr wrap="square">
            <a:spAutoFit/>
          </a:bodyPr>
          <a:lstStyle/>
          <a:p>
            <a:r>
              <a:rPr lang="en-US" sz="6000" b="1" smtClean="0">
                <a:ln w="10160">
                  <a:solidFill>
                    <a:schemeClr val="tx1"/>
                  </a:solidFill>
                  <a:prstDash val="solid"/>
                </a:ln>
                <a:solidFill>
                  <a:srgbClr val="FF0000"/>
                </a:solidFill>
                <a:effectLst>
                  <a:outerShdw blurRad="38100" dist="22860" dir="5400000" algn="tl" rotWithShape="0">
                    <a:srgbClr val="000000">
                      <a:alpha val="30000"/>
                    </a:srgbClr>
                  </a:outerShdw>
                </a:effectLst>
                <a:latin typeface=".VnAvant" pitchFamily="34" charset="0"/>
                <a:cs typeface="Arial" panose="020B0604020202020204" pitchFamily="34" charset="0"/>
              </a:rPr>
              <a:t>c</a:t>
            </a:r>
            <a:endParaRPr lang="en-US" sz="6000">
              <a:ln w="10160">
                <a:solidFill>
                  <a:schemeClr val="tx1"/>
                </a:solidFill>
                <a:prstDash val="solid"/>
              </a:ln>
              <a:solidFill>
                <a:srgbClr val="FF0000"/>
              </a:solidFill>
            </a:endParaRPr>
          </a:p>
        </p:txBody>
      </p:sp>
    </p:spTree>
    <p:extLst>
      <p:ext uri="{BB962C8B-B14F-4D97-AF65-F5344CB8AC3E}">
        <p14:creationId xmlns:p14="http://schemas.microsoft.com/office/powerpoint/2010/main" val="108603706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circle(in)">
                                      <p:cBhvr>
                                        <p:cTn id="12" dur="20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circle(in)">
                                      <p:cBhvr>
                                        <p:cTn id="24" dur="20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circle(in)">
                                      <p:cBhvr>
                                        <p:cTn id="29" dur="20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6148"/>
                                        </p:tgtEl>
                                        <p:attrNameLst>
                                          <p:attrName>style.visibility</p:attrName>
                                        </p:attrNameLst>
                                      </p:cBhvr>
                                      <p:to>
                                        <p:strVal val="visible"/>
                                      </p:to>
                                    </p:set>
                                    <p:animEffect transition="in" filter="barn(inVertical)">
                                      <p:cBhvr>
                                        <p:cTn id="34" dur="1000"/>
                                        <p:tgtEl>
                                          <p:spTgt spid="6148"/>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barn(inVertical)">
                                      <p:cBhvr>
                                        <p:cTn id="37" dur="10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barn(inVertical)">
                                      <p:cBhvr>
                                        <p:cTn id="42" dur="1000"/>
                                        <p:tgtEl>
                                          <p:spTgt spid="30"/>
                                        </p:tgtEl>
                                      </p:cBhvr>
                                    </p:animEffect>
                                  </p:childTnLst>
                                </p:cTn>
                              </p:par>
                              <p:par>
                                <p:cTn id="43" presetID="16" presetClass="entr" presetSubtype="21" fill="hold"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barn(inVertical)">
                                      <p:cBhvr>
                                        <p:cTn id="45" dur="1000"/>
                                        <p:tgtEl>
                                          <p:spTgt spid="24"/>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barn(inVertical)">
                                      <p:cBhvr>
                                        <p:cTn id="50" dur="1000"/>
                                        <p:tgtEl>
                                          <p:spTgt spid="33"/>
                                        </p:tgtEl>
                                      </p:cBhvr>
                                    </p:animEffect>
                                  </p:childTnLst>
                                </p:cTn>
                              </p:par>
                              <p:par>
                                <p:cTn id="51" presetID="16" presetClass="entr" presetSubtype="21"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barn(inVertical)">
                                      <p:cBhvr>
                                        <p:cTn id="53" dur="1000"/>
                                        <p:tgtEl>
                                          <p:spTgt spid="28"/>
                                        </p:tgtEl>
                                      </p:cBhvr>
                                    </p:animEffect>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grpId="0" nodeType="click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circle(in)">
                                      <p:cBhvr>
                                        <p:cTn id="58" dur="2000"/>
                                        <p:tgtEl>
                                          <p:spTgt spid="31"/>
                                        </p:tgtEl>
                                      </p:cBhvr>
                                    </p:animEffect>
                                  </p:childTnLst>
                                </p:cTn>
                              </p:par>
                            </p:childTnLst>
                          </p:cTn>
                        </p:par>
                      </p:childTnLst>
                    </p:cTn>
                  </p:par>
                  <p:par>
                    <p:cTn id="59" fill="hold">
                      <p:stCondLst>
                        <p:cond delay="indefinite"/>
                      </p:stCondLst>
                      <p:childTnLst>
                        <p:par>
                          <p:cTn id="60" fill="hold">
                            <p:stCondLst>
                              <p:cond delay="0"/>
                            </p:stCondLst>
                            <p:childTnLst>
                              <p:par>
                                <p:cTn id="61" presetID="35" presetClass="path" presetSubtype="0" accel="50000" decel="50000" fill="hold" grpId="1" nodeType="clickEffect">
                                  <p:stCondLst>
                                    <p:cond delay="0"/>
                                  </p:stCondLst>
                                  <p:childTnLst>
                                    <p:animMotion origin="layout" path="M -1.11111E-6 -2.23867E-6 L -0.55069 0.00278 " pathEditMode="relative" rAng="0" ptsTypes="AA">
                                      <p:cBhvr>
                                        <p:cTn id="62" dur="2000" fill="hold"/>
                                        <p:tgtEl>
                                          <p:spTgt spid="33"/>
                                        </p:tgtEl>
                                        <p:attrNameLst>
                                          <p:attrName>ppt_x</p:attrName>
                                          <p:attrName>ppt_y</p:attrName>
                                        </p:attrNameLst>
                                      </p:cBhvr>
                                      <p:rCtr x="-27535" y="139"/>
                                    </p:animMotion>
                                  </p:childTnLst>
                                </p:cTn>
                              </p:par>
                            </p:childTnLst>
                          </p:cTn>
                        </p:par>
                      </p:childTnLst>
                    </p:cTn>
                  </p:par>
                  <p:par>
                    <p:cTn id="63" fill="hold">
                      <p:stCondLst>
                        <p:cond delay="indefinite"/>
                      </p:stCondLst>
                      <p:childTnLst>
                        <p:par>
                          <p:cTn id="64" fill="hold">
                            <p:stCondLst>
                              <p:cond delay="0"/>
                            </p:stCondLst>
                            <p:childTnLst>
                              <p:par>
                                <p:cTn id="65" presetID="35" presetClass="path" presetSubtype="0" accel="50000" decel="50000" fill="hold" grpId="1" nodeType="clickEffect">
                                  <p:stCondLst>
                                    <p:cond delay="0"/>
                                  </p:stCondLst>
                                  <p:childTnLst>
                                    <p:animMotion origin="layout" path="M 4.72222E-6 -5.18039E-7 L -0.28247 0.22572 " pathEditMode="relative" rAng="0" ptsTypes="AA">
                                      <p:cBhvr>
                                        <p:cTn id="66" dur="2000" fill="hold"/>
                                        <p:tgtEl>
                                          <p:spTgt spid="30"/>
                                        </p:tgtEl>
                                        <p:attrNameLst>
                                          <p:attrName>ppt_x</p:attrName>
                                          <p:attrName>ppt_y</p:attrName>
                                        </p:attrNameLst>
                                      </p:cBhvr>
                                      <p:rCtr x="-14132" y="11286"/>
                                    </p:animMotion>
                                  </p:childTnLst>
                                </p:cTn>
                              </p:par>
                            </p:childTnLst>
                          </p:cTn>
                        </p:par>
                      </p:childTnLst>
                    </p:cTn>
                  </p:par>
                  <p:par>
                    <p:cTn id="67" fill="hold">
                      <p:stCondLst>
                        <p:cond delay="indefinite"/>
                      </p:stCondLst>
                      <p:childTnLst>
                        <p:par>
                          <p:cTn id="68" fill="hold">
                            <p:stCondLst>
                              <p:cond delay="0"/>
                            </p:stCondLst>
                            <p:childTnLst>
                              <p:par>
                                <p:cTn id="69" presetID="6" presetClass="entr" presetSubtype="16" fill="hold" grpId="0" nodeType="click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circle(in)">
                                      <p:cBhvr>
                                        <p:cTn id="71"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3" grpId="0"/>
      <p:bldP spid="15" grpId="0"/>
      <p:bldP spid="17" grpId="0"/>
      <p:bldP spid="20" grpId="0"/>
      <p:bldP spid="31" grpId="0"/>
      <p:bldP spid="32" grpId="0"/>
      <p:bldP spid="29" grpId="0"/>
      <p:bldP spid="30" grpId="0"/>
      <p:bldP spid="30" grpId="1"/>
      <p:bldP spid="33" grpId="0"/>
      <p:bldP spid="33"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7" y="0"/>
            <a:ext cx="9141823" cy="6858000"/>
          </a:xfrm>
          <a:prstGeom prst="rect">
            <a:avLst/>
          </a:prstGeom>
        </p:spPr>
      </p:pic>
      <p:sp>
        <p:nvSpPr>
          <p:cNvPr id="26" name="Rectangle 25"/>
          <p:cNvSpPr/>
          <p:nvPr/>
        </p:nvSpPr>
        <p:spPr>
          <a:xfrm>
            <a:off x="9525000" y="1809928"/>
            <a:ext cx="532518" cy="769441"/>
          </a:xfrm>
          <a:prstGeom prst="rect">
            <a:avLst/>
          </a:prstGeom>
        </p:spPr>
        <p:txBody>
          <a:bodyPr wrap="none">
            <a:spAutoFit/>
          </a:bodyPr>
          <a:lstStyle/>
          <a:p>
            <a:r>
              <a:rPr lang="en-US" sz="4400" b="1" spc="50">
                <a:ln w="11430"/>
                <a:solidFill>
                  <a:srgbClr val="C00000"/>
                </a:solidFill>
                <a:effectLst>
                  <a:outerShdw blurRad="76200" dist="50800" dir="5400000" algn="tl" rotWithShape="0">
                    <a:srgbClr val="000000">
                      <a:alpha val="65000"/>
                    </a:srgbClr>
                  </a:outerShdw>
                </a:effectLst>
              </a:rPr>
              <a:t>A</a:t>
            </a:r>
            <a:endParaRPr lang="en-US" sz="4400"/>
          </a:p>
        </p:txBody>
      </p:sp>
      <p:sp>
        <p:nvSpPr>
          <p:cNvPr id="27" name="Rectangle 26"/>
          <p:cNvSpPr/>
          <p:nvPr/>
        </p:nvSpPr>
        <p:spPr>
          <a:xfrm>
            <a:off x="11406540" y="7162800"/>
            <a:ext cx="532518" cy="769441"/>
          </a:xfrm>
          <a:prstGeom prst="rect">
            <a:avLst/>
          </a:prstGeom>
        </p:spPr>
        <p:txBody>
          <a:bodyPr wrap="none">
            <a:spAutoFit/>
          </a:bodyPr>
          <a:lstStyle/>
          <a:p>
            <a:r>
              <a:rPr lang="en-US" sz="4400" b="1" spc="50">
                <a:ln w="11430"/>
                <a:solidFill>
                  <a:srgbClr val="C00000"/>
                </a:solidFill>
                <a:effectLst>
                  <a:outerShdw blurRad="76200" dist="50800" dir="5400000" algn="tl" rotWithShape="0">
                    <a:srgbClr val="000000">
                      <a:alpha val="65000"/>
                    </a:srgbClr>
                  </a:outerShdw>
                </a:effectLst>
              </a:rPr>
              <a:t>A</a:t>
            </a:r>
            <a:endParaRPr lang="en-US" sz="4400"/>
          </a:p>
        </p:txBody>
      </p:sp>
      <p:sp>
        <p:nvSpPr>
          <p:cNvPr id="13" name="Rectangle 12"/>
          <p:cNvSpPr/>
          <p:nvPr/>
        </p:nvSpPr>
        <p:spPr bwMode="auto">
          <a:xfrm>
            <a:off x="381001" y="3683674"/>
            <a:ext cx="5028758" cy="1015663"/>
          </a:xfrm>
          <a:prstGeom prst="rect">
            <a:avLst/>
          </a:prstGeom>
          <a:noFill/>
        </p:spPr>
        <p:txBody>
          <a:bodyPr wrap="square">
            <a:spAutoFit/>
          </a:bodyPr>
          <a:lstStyle/>
          <a:p>
            <a:pPr algn="ctr" eaLnBrk="1" hangingPunct="1">
              <a:defRPr/>
            </a:pPr>
            <a:r>
              <a:rPr lang="en-US" sz="6000" b="1" smtClean="0">
                <a:ln w="10160">
                  <a:solidFill>
                    <a:srgbClr val="0033CC"/>
                  </a:solidFill>
                  <a:prstDash val="solid"/>
                </a:ln>
                <a:solidFill>
                  <a:srgbClr val="00FF00"/>
                </a:solidFill>
                <a:effectLst>
                  <a:outerShdw blurRad="38100" dist="22860" dir="5400000" algn="tl" rotWithShape="0">
                    <a:srgbClr val="000000">
                      <a:alpha val="30000"/>
                    </a:srgbClr>
                  </a:outerShdw>
                </a:effectLst>
                <a:latin typeface=".VnAvant" pitchFamily="34" charset="0"/>
                <a:cs typeface="Arial" panose="020B0604020202020204" pitchFamily="34" charset="0"/>
              </a:rPr>
              <a:t>gÊu tróc</a:t>
            </a:r>
            <a:endParaRPr lang="en-US" sz="6000" b="1" dirty="0">
              <a:ln w="10160">
                <a:solidFill>
                  <a:srgbClr val="0033CC"/>
                </a:solidFill>
                <a:prstDash val="solid"/>
              </a:ln>
              <a:solidFill>
                <a:srgbClr val="00FF00"/>
              </a:solidFill>
              <a:effectLst>
                <a:outerShdw blurRad="38100" dist="22860" dir="5400000" algn="tl" rotWithShape="0">
                  <a:srgbClr val="000000">
                    <a:alpha val="30000"/>
                  </a:srgbClr>
                </a:outerShdw>
              </a:effectLst>
              <a:latin typeface=".VnArial" pitchFamily="34" charset="0"/>
              <a:cs typeface="Arial" panose="020B0604020202020204" pitchFamily="34" charset="0"/>
            </a:endParaRPr>
          </a:p>
        </p:txBody>
      </p:sp>
      <p:sp>
        <p:nvSpPr>
          <p:cNvPr id="15" name="Rectangle 14"/>
          <p:cNvSpPr/>
          <p:nvPr/>
        </p:nvSpPr>
        <p:spPr>
          <a:xfrm>
            <a:off x="9625718" y="3192959"/>
            <a:ext cx="532518" cy="769441"/>
          </a:xfrm>
          <a:prstGeom prst="rect">
            <a:avLst/>
          </a:prstGeom>
        </p:spPr>
        <p:txBody>
          <a:bodyPr wrap="none">
            <a:spAutoFit/>
          </a:bodyPr>
          <a:lstStyle/>
          <a:p>
            <a:r>
              <a:rPr lang="en-US" sz="4400" b="1" spc="50">
                <a:ln w="11430"/>
                <a:solidFill>
                  <a:srgbClr val="C00000"/>
                </a:solidFill>
                <a:effectLst>
                  <a:outerShdw blurRad="76200" dist="50800" dir="5400000" algn="tl" rotWithShape="0">
                    <a:srgbClr val="000000">
                      <a:alpha val="65000"/>
                    </a:srgbClr>
                  </a:outerShdw>
                </a:effectLst>
              </a:rPr>
              <a:t>A</a:t>
            </a:r>
            <a:endParaRPr lang="en-US" sz="4400"/>
          </a:p>
        </p:txBody>
      </p:sp>
      <p:sp>
        <p:nvSpPr>
          <p:cNvPr id="17" name="Rectangle 16"/>
          <p:cNvSpPr/>
          <p:nvPr/>
        </p:nvSpPr>
        <p:spPr>
          <a:xfrm>
            <a:off x="9625718" y="3962400"/>
            <a:ext cx="532518" cy="769441"/>
          </a:xfrm>
          <a:prstGeom prst="rect">
            <a:avLst/>
          </a:prstGeom>
        </p:spPr>
        <p:txBody>
          <a:bodyPr wrap="none">
            <a:spAutoFit/>
          </a:bodyPr>
          <a:lstStyle/>
          <a:p>
            <a:r>
              <a:rPr lang="en-US" sz="4400" b="1" spc="50">
                <a:ln w="11430"/>
                <a:solidFill>
                  <a:srgbClr val="C00000"/>
                </a:solidFill>
                <a:effectLst>
                  <a:outerShdw blurRad="76200" dist="50800" dir="5400000" algn="tl" rotWithShape="0">
                    <a:srgbClr val="000000">
                      <a:alpha val="65000"/>
                    </a:srgbClr>
                  </a:outerShdw>
                </a:effectLst>
              </a:rPr>
              <a:t>A</a:t>
            </a:r>
            <a:endParaRPr lang="en-US" sz="4400"/>
          </a:p>
        </p:txBody>
      </p:sp>
      <p:sp>
        <p:nvSpPr>
          <p:cNvPr id="20" name="Rectangle 19"/>
          <p:cNvSpPr/>
          <p:nvPr/>
        </p:nvSpPr>
        <p:spPr bwMode="auto">
          <a:xfrm>
            <a:off x="381000" y="4699337"/>
            <a:ext cx="5028758" cy="1015663"/>
          </a:xfrm>
          <a:prstGeom prst="rect">
            <a:avLst/>
          </a:prstGeom>
          <a:noFill/>
        </p:spPr>
        <p:txBody>
          <a:bodyPr wrap="square">
            <a:spAutoFit/>
          </a:bodyPr>
          <a:lstStyle/>
          <a:p>
            <a:pPr algn="ctr">
              <a:defRPr/>
            </a:pPr>
            <a:r>
              <a:rPr lang="en-US" sz="6000" b="1" smtClean="0">
                <a:ln w="10160">
                  <a:solidFill>
                    <a:srgbClr val="0033CC"/>
                  </a:solidFill>
                  <a:prstDash val="solid"/>
                </a:ln>
                <a:solidFill>
                  <a:srgbClr val="00FF00"/>
                </a:solidFill>
                <a:effectLst>
                  <a:outerShdw blurRad="38100" dist="22860" dir="5400000" algn="tl" rotWithShape="0">
                    <a:srgbClr val="000000">
                      <a:alpha val="30000"/>
                    </a:srgbClr>
                  </a:outerShdw>
                </a:effectLst>
                <a:latin typeface=".VnAvant" pitchFamily="34" charset="0"/>
                <a:cs typeface="Arial" panose="020B0604020202020204" pitchFamily="34" charset="0"/>
              </a:rPr>
              <a:t>gÊu </a:t>
            </a:r>
            <a:r>
              <a:rPr lang="en-US" sz="2000" b="1" smtClean="0">
                <a:ln w="10160">
                  <a:solidFill>
                    <a:srgbClr val="0033CC"/>
                  </a:solidFill>
                  <a:prstDash val="solid"/>
                </a:ln>
                <a:solidFill>
                  <a:srgbClr val="00FF00"/>
                </a:solidFill>
                <a:effectLst>
                  <a:outerShdw blurRad="38100" dist="22860" dir="5400000" algn="tl" rotWithShape="0">
                    <a:srgbClr val="000000">
                      <a:alpha val="30000"/>
                    </a:srgbClr>
                  </a:outerShdw>
                </a:effectLst>
                <a:latin typeface=".VnAvant" pitchFamily="34" charset="0"/>
                <a:cs typeface="Arial" panose="020B0604020202020204" pitchFamily="34" charset="0"/>
              </a:rPr>
              <a:t>…..</a:t>
            </a:r>
            <a:r>
              <a:rPr lang="en-US" sz="6000" b="1" smtClean="0">
                <a:ln w="10160">
                  <a:solidFill>
                    <a:srgbClr val="0033CC"/>
                  </a:solidFill>
                  <a:prstDash val="solid"/>
                </a:ln>
                <a:solidFill>
                  <a:srgbClr val="00FF00"/>
                </a:solidFill>
                <a:effectLst>
                  <a:outerShdw blurRad="38100" dist="22860" dir="5400000" algn="tl" rotWithShape="0">
                    <a:srgbClr val="000000">
                      <a:alpha val="30000"/>
                    </a:srgbClr>
                  </a:outerShdw>
                </a:effectLst>
                <a:latin typeface=".VnAvant" pitchFamily="34" charset="0"/>
                <a:cs typeface="Arial" panose="020B0604020202020204" pitchFamily="34" charset="0"/>
              </a:rPr>
              <a:t>ró</a:t>
            </a:r>
            <a:r>
              <a:rPr lang="en-US" sz="2000" b="1" smtClean="0">
                <a:ln w="10160">
                  <a:solidFill>
                    <a:srgbClr val="0033CC"/>
                  </a:solidFill>
                  <a:prstDash val="solid"/>
                </a:ln>
                <a:solidFill>
                  <a:srgbClr val="00FF00"/>
                </a:solidFill>
                <a:effectLst>
                  <a:outerShdw blurRad="38100" dist="22860" dir="5400000" algn="tl" rotWithShape="0">
                    <a:srgbClr val="000000">
                      <a:alpha val="30000"/>
                    </a:srgbClr>
                  </a:outerShdw>
                </a:effectLst>
                <a:latin typeface=".VnAvant" pitchFamily="34" charset="0"/>
                <a:cs typeface="Arial" panose="020B0604020202020204" pitchFamily="34" charset="0"/>
              </a:rPr>
              <a:t>..... </a:t>
            </a:r>
            <a:endParaRPr lang="en-US" sz="6000" b="1" dirty="0">
              <a:ln w="10160">
                <a:solidFill>
                  <a:srgbClr val="0033CC"/>
                </a:solidFill>
                <a:prstDash val="solid"/>
              </a:ln>
              <a:solidFill>
                <a:srgbClr val="00FF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
        <p:nvSpPr>
          <p:cNvPr id="6" name="AutoShape 4" descr="Top 2 cách vẽ con thỏ đơn giản dễ thương cực hay cho các bé"/>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Top 2 cách vẽ con thỏ đơn giản dễ thương cực hay cho các bé"/>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Rectangle 30"/>
          <p:cNvSpPr/>
          <p:nvPr/>
        </p:nvSpPr>
        <p:spPr>
          <a:xfrm>
            <a:off x="9697407" y="4771310"/>
            <a:ext cx="532518" cy="769441"/>
          </a:xfrm>
          <a:prstGeom prst="rect">
            <a:avLst/>
          </a:prstGeom>
        </p:spPr>
        <p:txBody>
          <a:bodyPr wrap="none">
            <a:spAutoFit/>
          </a:bodyPr>
          <a:lstStyle/>
          <a:p>
            <a:r>
              <a:rPr lang="en-US" sz="4400" b="1" spc="50">
                <a:ln w="11430"/>
                <a:solidFill>
                  <a:srgbClr val="C00000"/>
                </a:solidFill>
                <a:effectLst>
                  <a:outerShdw blurRad="76200" dist="50800" dir="5400000" algn="tl" rotWithShape="0">
                    <a:srgbClr val="000000">
                      <a:alpha val="65000"/>
                    </a:srgbClr>
                  </a:outerShdw>
                </a:effectLst>
              </a:rPr>
              <a:t>A</a:t>
            </a:r>
            <a:endParaRPr lang="en-US" sz="4400"/>
          </a:p>
        </p:txBody>
      </p:sp>
      <p:sp>
        <p:nvSpPr>
          <p:cNvPr id="32" name="Rectangle 31"/>
          <p:cNvSpPr/>
          <p:nvPr/>
        </p:nvSpPr>
        <p:spPr>
          <a:xfrm>
            <a:off x="9697407" y="5663863"/>
            <a:ext cx="532518" cy="769441"/>
          </a:xfrm>
          <a:prstGeom prst="rect">
            <a:avLst/>
          </a:prstGeom>
        </p:spPr>
        <p:txBody>
          <a:bodyPr wrap="none">
            <a:spAutoFit/>
          </a:bodyPr>
          <a:lstStyle/>
          <a:p>
            <a:r>
              <a:rPr lang="en-US" sz="4400" b="1" spc="50">
                <a:ln w="11430"/>
                <a:solidFill>
                  <a:srgbClr val="C00000"/>
                </a:solidFill>
                <a:effectLst>
                  <a:outerShdw blurRad="76200" dist="50800" dir="5400000" algn="tl" rotWithShape="0">
                    <a:srgbClr val="000000">
                      <a:alpha val="65000"/>
                    </a:srgbClr>
                  </a:outerShdw>
                </a:effectLst>
              </a:rPr>
              <a:t>A</a:t>
            </a:r>
            <a:endParaRPr lang="en-US" sz="4400"/>
          </a:p>
        </p:txBody>
      </p:sp>
      <p:pic>
        <p:nvPicPr>
          <p:cNvPr id="8194" name="Picture 2" descr="panda : loài gấu trúc (pén-đơ)"/>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33400"/>
            <a:ext cx="2743200" cy="315468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Hình ảnh Cây Tre tải xuống miễn phí - Pikbes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198" name="Picture 6" descr="Phi Trieu: 03 bài học từ cây tr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3200" y="1600200"/>
            <a:ext cx="1154423" cy="1307206"/>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6" descr="Phi Trieu: 03 bài học từ cây tr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92387" y="3127633"/>
            <a:ext cx="1154423" cy="130720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6" descr="Phi Trieu: 03 bài học từ cây tr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17977" y="4648200"/>
            <a:ext cx="1154423" cy="1307206"/>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35"/>
          <p:cNvSpPr/>
          <p:nvPr/>
        </p:nvSpPr>
        <p:spPr>
          <a:xfrm>
            <a:off x="6400800" y="1828800"/>
            <a:ext cx="442119" cy="1015663"/>
          </a:xfrm>
          <a:prstGeom prst="rect">
            <a:avLst/>
          </a:prstGeom>
          <a:ln>
            <a:noFill/>
          </a:ln>
        </p:spPr>
        <p:txBody>
          <a:bodyPr wrap="square">
            <a:spAutoFit/>
          </a:bodyPr>
          <a:lstStyle/>
          <a:p>
            <a:r>
              <a:rPr lang="en-US" sz="6000" b="1" smtClean="0">
                <a:ln w="10160">
                  <a:solidFill>
                    <a:schemeClr val="tx1"/>
                  </a:solidFill>
                  <a:prstDash val="solid"/>
                </a:ln>
                <a:solidFill>
                  <a:srgbClr val="FF0000"/>
                </a:solidFill>
                <a:effectLst>
                  <a:outerShdw blurRad="38100" dist="22860" dir="5400000" algn="tl" rotWithShape="0">
                    <a:srgbClr val="000000">
                      <a:alpha val="30000"/>
                    </a:srgbClr>
                  </a:outerShdw>
                </a:effectLst>
                <a:latin typeface=".VnAvant" pitchFamily="34" charset="0"/>
                <a:cs typeface="Arial" panose="020B0604020202020204" pitchFamily="34" charset="0"/>
              </a:rPr>
              <a:t>c</a:t>
            </a:r>
            <a:endParaRPr lang="en-US" sz="6000">
              <a:ln w="10160">
                <a:solidFill>
                  <a:schemeClr val="tx1"/>
                </a:solidFill>
                <a:prstDash val="solid"/>
              </a:ln>
              <a:solidFill>
                <a:srgbClr val="FF0000"/>
              </a:solidFill>
            </a:endParaRPr>
          </a:p>
        </p:txBody>
      </p:sp>
      <p:sp>
        <p:nvSpPr>
          <p:cNvPr id="37" name="Rectangle 36"/>
          <p:cNvSpPr/>
          <p:nvPr/>
        </p:nvSpPr>
        <p:spPr>
          <a:xfrm>
            <a:off x="6553200" y="3327737"/>
            <a:ext cx="442119" cy="1015663"/>
          </a:xfrm>
          <a:prstGeom prst="rect">
            <a:avLst/>
          </a:prstGeom>
          <a:ln>
            <a:noFill/>
          </a:ln>
        </p:spPr>
        <p:txBody>
          <a:bodyPr wrap="square">
            <a:spAutoFit/>
          </a:bodyPr>
          <a:lstStyle/>
          <a:p>
            <a:r>
              <a:rPr lang="en-US" sz="6000" b="1" smtClean="0">
                <a:ln w="10160">
                  <a:solidFill>
                    <a:schemeClr val="tx1"/>
                  </a:solidFill>
                  <a:prstDash val="solid"/>
                </a:ln>
                <a:solidFill>
                  <a:srgbClr val="FF0000"/>
                </a:solidFill>
                <a:effectLst>
                  <a:outerShdw blurRad="38100" dist="22860" dir="5400000" algn="tl" rotWithShape="0">
                    <a:srgbClr val="000000">
                      <a:alpha val="30000"/>
                    </a:srgbClr>
                  </a:outerShdw>
                </a:effectLst>
                <a:latin typeface=".VnAvant" pitchFamily="34" charset="0"/>
                <a:cs typeface="Arial" panose="020B0604020202020204" pitchFamily="34" charset="0"/>
              </a:rPr>
              <a:t>i</a:t>
            </a:r>
            <a:endParaRPr lang="en-US" sz="6000">
              <a:ln w="10160">
                <a:solidFill>
                  <a:schemeClr val="tx1"/>
                </a:solidFill>
                <a:prstDash val="solid"/>
              </a:ln>
              <a:solidFill>
                <a:srgbClr val="FF0000"/>
              </a:solidFill>
            </a:endParaRPr>
          </a:p>
        </p:txBody>
      </p:sp>
      <p:sp>
        <p:nvSpPr>
          <p:cNvPr id="38" name="Rectangle 37"/>
          <p:cNvSpPr/>
          <p:nvPr/>
        </p:nvSpPr>
        <p:spPr>
          <a:xfrm>
            <a:off x="6507162" y="4731841"/>
            <a:ext cx="442119" cy="1015663"/>
          </a:xfrm>
          <a:prstGeom prst="rect">
            <a:avLst/>
          </a:prstGeom>
          <a:ln>
            <a:noFill/>
          </a:ln>
        </p:spPr>
        <p:txBody>
          <a:bodyPr wrap="square">
            <a:spAutoFit/>
          </a:bodyPr>
          <a:lstStyle/>
          <a:p>
            <a:r>
              <a:rPr lang="en-US" sz="6000" b="1" smtClean="0">
                <a:ln w="10160">
                  <a:solidFill>
                    <a:schemeClr val="tx1"/>
                  </a:solidFill>
                  <a:prstDash val="solid"/>
                </a:ln>
                <a:solidFill>
                  <a:srgbClr val="FF0000"/>
                </a:solidFill>
                <a:effectLst>
                  <a:outerShdw blurRad="38100" dist="22860" dir="5400000" algn="tl" rotWithShape="0">
                    <a:srgbClr val="000000">
                      <a:alpha val="30000"/>
                    </a:srgbClr>
                  </a:outerShdw>
                </a:effectLst>
                <a:latin typeface=".VnAvant" pitchFamily="34" charset="0"/>
                <a:cs typeface="Arial" panose="020B0604020202020204" pitchFamily="34" charset="0"/>
              </a:rPr>
              <a:t>t</a:t>
            </a:r>
            <a:endParaRPr lang="en-US" sz="6000">
              <a:ln w="10160">
                <a:solidFill>
                  <a:schemeClr val="tx1"/>
                </a:solidFill>
                <a:prstDash val="solid"/>
              </a:ln>
              <a:solidFill>
                <a:srgbClr val="FF0000"/>
              </a:solidFill>
            </a:endParaRPr>
          </a:p>
        </p:txBody>
      </p:sp>
    </p:spTree>
    <p:extLst>
      <p:ext uri="{BB962C8B-B14F-4D97-AF65-F5344CB8AC3E}">
        <p14:creationId xmlns:p14="http://schemas.microsoft.com/office/powerpoint/2010/main" val="110834375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125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circle(in)">
                                      <p:cBhvr>
                                        <p:cTn id="12" dur="125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0">
                                            <p:txEl>
                                              <p:pRg st="0" end="0"/>
                                            </p:txEl>
                                          </p:spTgt>
                                        </p:tgtEl>
                                        <p:attrNameLst>
                                          <p:attrName>style.visibility</p:attrName>
                                        </p:attrNameLst>
                                      </p:cBhvr>
                                      <p:to>
                                        <p:strVal val="visible"/>
                                      </p:to>
                                    </p:set>
                                    <p:animEffect transition="in" filter="randombar(horizontal)">
                                      <p:cBhvr>
                                        <p:cTn id="17" dur="1250"/>
                                        <p:tgtEl>
                                          <p:spTgt spid="2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circle(in)">
                                      <p:cBhvr>
                                        <p:cTn id="22" dur="125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p:cTn id="27" dur="1250" fill="hold"/>
                                        <p:tgtEl>
                                          <p:spTgt spid="36"/>
                                        </p:tgtEl>
                                        <p:attrNameLst>
                                          <p:attrName>ppt_w</p:attrName>
                                        </p:attrNameLst>
                                      </p:cBhvr>
                                      <p:tavLst>
                                        <p:tav tm="0">
                                          <p:val>
                                            <p:fltVal val="0"/>
                                          </p:val>
                                        </p:tav>
                                        <p:tav tm="100000">
                                          <p:val>
                                            <p:strVal val="#ppt_w"/>
                                          </p:val>
                                        </p:tav>
                                      </p:tavLst>
                                    </p:anim>
                                    <p:anim calcmode="lin" valueType="num">
                                      <p:cBhvr>
                                        <p:cTn id="28" dur="1250" fill="hold"/>
                                        <p:tgtEl>
                                          <p:spTgt spid="36"/>
                                        </p:tgtEl>
                                        <p:attrNameLst>
                                          <p:attrName>ppt_h</p:attrName>
                                        </p:attrNameLst>
                                      </p:cBhvr>
                                      <p:tavLst>
                                        <p:tav tm="0">
                                          <p:val>
                                            <p:fltVal val="0"/>
                                          </p:val>
                                        </p:tav>
                                        <p:tav tm="100000">
                                          <p:val>
                                            <p:strVal val="#ppt_h"/>
                                          </p:val>
                                        </p:tav>
                                      </p:tavLst>
                                    </p:anim>
                                    <p:animEffect transition="in" filter="fade">
                                      <p:cBhvr>
                                        <p:cTn id="29" dur="1250"/>
                                        <p:tgtEl>
                                          <p:spTgt spid="36"/>
                                        </p:tgtEl>
                                      </p:cBhvr>
                                    </p:animEffect>
                                  </p:childTnLst>
                                </p:cTn>
                              </p:par>
                              <p:par>
                                <p:cTn id="30" presetID="53" presetClass="entr" presetSubtype="16" fill="hold" nodeType="withEffect">
                                  <p:stCondLst>
                                    <p:cond delay="0"/>
                                  </p:stCondLst>
                                  <p:childTnLst>
                                    <p:set>
                                      <p:cBhvr>
                                        <p:cTn id="31" dur="1" fill="hold">
                                          <p:stCondLst>
                                            <p:cond delay="0"/>
                                          </p:stCondLst>
                                        </p:cTn>
                                        <p:tgtEl>
                                          <p:spTgt spid="8198"/>
                                        </p:tgtEl>
                                        <p:attrNameLst>
                                          <p:attrName>style.visibility</p:attrName>
                                        </p:attrNameLst>
                                      </p:cBhvr>
                                      <p:to>
                                        <p:strVal val="visible"/>
                                      </p:to>
                                    </p:set>
                                    <p:anim calcmode="lin" valueType="num">
                                      <p:cBhvr>
                                        <p:cTn id="32" dur="1250" fill="hold"/>
                                        <p:tgtEl>
                                          <p:spTgt spid="8198"/>
                                        </p:tgtEl>
                                        <p:attrNameLst>
                                          <p:attrName>ppt_w</p:attrName>
                                        </p:attrNameLst>
                                      </p:cBhvr>
                                      <p:tavLst>
                                        <p:tav tm="0">
                                          <p:val>
                                            <p:fltVal val="0"/>
                                          </p:val>
                                        </p:tav>
                                        <p:tav tm="100000">
                                          <p:val>
                                            <p:strVal val="#ppt_w"/>
                                          </p:val>
                                        </p:tav>
                                      </p:tavLst>
                                    </p:anim>
                                    <p:anim calcmode="lin" valueType="num">
                                      <p:cBhvr>
                                        <p:cTn id="33" dur="1250" fill="hold"/>
                                        <p:tgtEl>
                                          <p:spTgt spid="8198"/>
                                        </p:tgtEl>
                                        <p:attrNameLst>
                                          <p:attrName>ppt_h</p:attrName>
                                        </p:attrNameLst>
                                      </p:cBhvr>
                                      <p:tavLst>
                                        <p:tav tm="0">
                                          <p:val>
                                            <p:fltVal val="0"/>
                                          </p:val>
                                        </p:tav>
                                        <p:tav tm="100000">
                                          <p:val>
                                            <p:strVal val="#ppt_h"/>
                                          </p:val>
                                        </p:tav>
                                      </p:tavLst>
                                    </p:anim>
                                    <p:animEffect transition="in" filter="fade">
                                      <p:cBhvr>
                                        <p:cTn id="34" dur="1250"/>
                                        <p:tgtEl>
                                          <p:spTgt spid="8198"/>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1250" fill="hold"/>
                                        <p:tgtEl>
                                          <p:spTgt spid="37"/>
                                        </p:tgtEl>
                                        <p:attrNameLst>
                                          <p:attrName>ppt_w</p:attrName>
                                        </p:attrNameLst>
                                      </p:cBhvr>
                                      <p:tavLst>
                                        <p:tav tm="0">
                                          <p:val>
                                            <p:fltVal val="0"/>
                                          </p:val>
                                        </p:tav>
                                        <p:tav tm="100000">
                                          <p:val>
                                            <p:strVal val="#ppt_w"/>
                                          </p:val>
                                        </p:tav>
                                      </p:tavLst>
                                    </p:anim>
                                    <p:anim calcmode="lin" valueType="num">
                                      <p:cBhvr>
                                        <p:cTn id="40" dur="1250" fill="hold"/>
                                        <p:tgtEl>
                                          <p:spTgt spid="37"/>
                                        </p:tgtEl>
                                        <p:attrNameLst>
                                          <p:attrName>ppt_h</p:attrName>
                                        </p:attrNameLst>
                                      </p:cBhvr>
                                      <p:tavLst>
                                        <p:tav tm="0">
                                          <p:val>
                                            <p:fltVal val="0"/>
                                          </p:val>
                                        </p:tav>
                                        <p:tav tm="100000">
                                          <p:val>
                                            <p:strVal val="#ppt_h"/>
                                          </p:val>
                                        </p:tav>
                                      </p:tavLst>
                                    </p:anim>
                                    <p:animEffect transition="in" filter="fade">
                                      <p:cBhvr>
                                        <p:cTn id="41" dur="1250"/>
                                        <p:tgtEl>
                                          <p:spTgt spid="37"/>
                                        </p:tgtEl>
                                      </p:cBhvr>
                                    </p:animEffect>
                                  </p:childTnLst>
                                </p:cTn>
                              </p:par>
                              <p:par>
                                <p:cTn id="42" presetID="53" presetClass="entr" presetSubtype="16" fill="hold" nodeType="with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p:cTn id="44" dur="1250" fill="hold"/>
                                        <p:tgtEl>
                                          <p:spTgt spid="34"/>
                                        </p:tgtEl>
                                        <p:attrNameLst>
                                          <p:attrName>ppt_w</p:attrName>
                                        </p:attrNameLst>
                                      </p:cBhvr>
                                      <p:tavLst>
                                        <p:tav tm="0">
                                          <p:val>
                                            <p:fltVal val="0"/>
                                          </p:val>
                                        </p:tav>
                                        <p:tav tm="100000">
                                          <p:val>
                                            <p:strVal val="#ppt_w"/>
                                          </p:val>
                                        </p:tav>
                                      </p:tavLst>
                                    </p:anim>
                                    <p:anim calcmode="lin" valueType="num">
                                      <p:cBhvr>
                                        <p:cTn id="45" dur="1250" fill="hold"/>
                                        <p:tgtEl>
                                          <p:spTgt spid="34"/>
                                        </p:tgtEl>
                                        <p:attrNameLst>
                                          <p:attrName>ppt_h</p:attrName>
                                        </p:attrNameLst>
                                      </p:cBhvr>
                                      <p:tavLst>
                                        <p:tav tm="0">
                                          <p:val>
                                            <p:fltVal val="0"/>
                                          </p:val>
                                        </p:tav>
                                        <p:tav tm="100000">
                                          <p:val>
                                            <p:strVal val="#ppt_h"/>
                                          </p:val>
                                        </p:tav>
                                      </p:tavLst>
                                    </p:anim>
                                    <p:animEffect transition="in" filter="fade">
                                      <p:cBhvr>
                                        <p:cTn id="46" dur="1250"/>
                                        <p:tgtEl>
                                          <p:spTgt spid="34"/>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1250" fill="hold"/>
                                        <p:tgtEl>
                                          <p:spTgt spid="38"/>
                                        </p:tgtEl>
                                        <p:attrNameLst>
                                          <p:attrName>ppt_w</p:attrName>
                                        </p:attrNameLst>
                                      </p:cBhvr>
                                      <p:tavLst>
                                        <p:tav tm="0">
                                          <p:val>
                                            <p:fltVal val="0"/>
                                          </p:val>
                                        </p:tav>
                                        <p:tav tm="100000">
                                          <p:val>
                                            <p:strVal val="#ppt_w"/>
                                          </p:val>
                                        </p:tav>
                                      </p:tavLst>
                                    </p:anim>
                                    <p:anim calcmode="lin" valueType="num">
                                      <p:cBhvr>
                                        <p:cTn id="52" dur="1250" fill="hold"/>
                                        <p:tgtEl>
                                          <p:spTgt spid="38"/>
                                        </p:tgtEl>
                                        <p:attrNameLst>
                                          <p:attrName>ppt_h</p:attrName>
                                        </p:attrNameLst>
                                      </p:cBhvr>
                                      <p:tavLst>
                                        <p:tav tm="0">
                                          <p:val>
                                            <p:fltVal val="0"/>
                                          </p:val>
                                        </p:tav>
                                        <p:tav tm="100000">
                                          <p:val>
                                            <p:strVal val="#ppt_h"/>
                                          </p:val>
                                        </p:tav>
                                      </p:tavLst>
                                    </p:anim>
                                    <p:animEffect transition="in" filter="fade">
                                      <p:cBhvr>
                                        <p:cTn id="53" dur="1250"/>
                                        <p:tgtEl>
                                          <p:spTgt spid="38"/>
                                        </p:tgtEl>
                                      </p:cBhvr>
                                    </p:animEffect>
                                  </p:childTnLst>
                                </p:cTn>
                              </p:par>
                              <p:par>
                                <p:cTn id="54" presetID="53" presetClass="entr" presetSubtype="16" fill="hold" nodeType="with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1250" fill="hold"/>
                                        <p:tgtEl>
                                          <p:spTgt spid="35"/>
                                        </p:tgtEl>
                                        <p:attrNameLst>
                                          <p:attrName>ppt_w</p:attrName>
                                        </p:attrNameLst>
                                      </p:cBhvr>
                                      <p:tavLst>
                                        <p:tav tm="0">
                                          <p:val>
                                            <p:fltVal val="0"/>
                                          </p:val>
                                        </p:tav>
                                        <p:tav tm="100000">
                                          <p:val>
                                            <p:strVal val="#ppt_w"/>
                                          </p:val>
                                        </p:tav>
                                      </p:tavLst>
                                    </p:anim>
                                    <p:anim calcmode="lin" valueType="num">
                                      <p:cBhvr>
                                        <p:cTn id="57" dur="1250" fill="hold"/>
                                        <p:tgtEl>
                                          <p:spTgt spid="35"/>
                                        </p:tgtEl>
                                        <p:attrNameLst>
                                          <p:attrName>ppt_h</p:attrName>
                                        </p:attrNameLst>
                                      </p:cBhvr>
                                      <p:tavLst>
                                        <p:tav tm="0">
                                          <p:val>
                                            <p:fltVal val="0"/>
                                          </p:val>
                                        </p:tav>
                                        <p:tav tm="100000">
                                          <p:val>
                                            <p:strVal val="#ppt_h"/>
                                          </p:val>
                                        </p:tav>
                                      </p:tavLst>
                                    </p:anim>
                                    <p:animEffect transition="in" filter="fade">
                                      <p:cBhvr>
                                        <p:cTn id="58" dur="1250"/>
                                        <p:tgtEl>
                                          <p:spTgt spid="35"/>
                                        </p:tgtEl>
                                      </p:cBhvr>
                                    </p:animEffect>
                                  </p:childTnLst>
                                </p:cTn>
                              </p:par>
                            </p:childTnLst>
                          </p:cTn>
                        </p:par>
                      </p:childTnLst>
                    </p:cTn>
                  </p:par>
                  <p:par>
                    <p:cTn id="59" fill="hold">
                      <p:stCondLst>
                        <p:cond delay="indefinite"/>
                      </p:stCondLst>
                      <p:childTnLst>
                        <p:par>
                          <p:cTn id="60" fill="hold">
                            <p:stCondLst>
                              <p:cond delay="0"/>
                            </p:stCondLst>
                            <p:childTnLst>
                              <p:par>
                                <p:cTn id="61" presetID="6" presetClass="entr" presetSubtype="16"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circle(in)">
                                      <p:cBhvr>
                                        <p:cTn id="63" dur="2000"/>
                                        <p:tgtEl>
                                          <p:spTgt spid="17"/>
                                        </p:tgtEl>
                                      </p:cBhvr>
                                    </p:animEffect>
                                  </p:childTnLst>
                                </p:cTn>
                              </p:par>
                            </p:childTnLst>
                          </p:cTn>
                        </p:par>
                      </p:childTnLst>
                    </p:cTn>
                  </p:par>
                  <p:par>
                    <p:cTn id="64" fill="hold">
                      <p:stCondLst>
                        <p:cond delay="indefinite"/>
                      </p:stCondLst>
                      <p:childTnLst>
                        <p:par>
                          <p:cTn id="65" fill="hold">
                            <p:stCondLst>
                              <p:cond delay="0"/>
                            </p:stCondLst>
                            <p:childTnLst>
                              <p:par>
                                <p:cTn id="66" presetID="35" presetClass="path" presetSubtype="0" accel="50000" decel="50000" fill="hold" grpId="1" nodeType="clickEffect">
                                  <p:stCondLst>
                                    <p:cond delay="0"/>
                                  </p:stCondLst>
                                  <p:childTnLst>
                                    <p:animMotion origin="layout" path="M -3.88889E-6 -2.23867E-6 L -0.38576 0.00278 " pathEditMode="relative" rAng="0" ptsTypes="AA">
                                      <p:cBhvr>
                                        <p:cTn id="67" dur="2000" fill="hold"/>
                                        <p:tgtEl>
                                          <p:spTgt spid="38"/>
                                        </p:tgtEl>
                                        <p:attrNameLst>
                                          <p:attrName>ppt_x</p:attrName>
                                          <p:attrName>ppt_y</p:attrName>
                                        </p:attrNameLst>
                                      </p:cBhvr>
                                      <p:rCtr x="-19288" y="139"/>
                                    </p:animMotion>
                                  </p:childTnLst>
                                </p:cTn>
                              </p:par>
                            </p:childTnLst>
                          </p:cTn>
                        </p:par>
                      </p:childTnLst>
                    </p:cTn>
                  </p:par>
                  <p:par>
                    <p:cTn id="68" fill="hold">
                      <p:stCondLst>
                        <p:cond delay="indefinite"/>
                      </p:stCondLst>
                      <p:childTnLst>
                        <p:par>
                          <p:cTn id="69" fill="hold">
                            <p:stCondLst>
                              <p:cond delay="0"/>
                            </p:stCondLst>
                            <p:childTnLst>
                              <p:par>
                                <p:cTn id="70" presetID="35" presetClass="path" presetSubtype="0" accel="50000" decel="50000" fill="hold" grpId="1" nodeType="clickEffect">
                                  <p:stCondLst>
                                    <p:cond delay="0"/>
                                  </p:stCondLst>
                                  <p:childTnLst>
                                    <p:animMotion origin="layout" path="M -1.94444E-6 4.46809E-6 L -0.25746 0.42553 " pathEditMode="relative" rAng="0" ptsTypes="AA">
                                      <p:cBhvr>
                                        <p:cTn id="71" dur="2000" fill="hold"/>
                                        <p:tgtEl>
                                          <p:spTgt spid="36"/>
                                        </p:tgtEl>
                                        <p:attrNameLst>
                                          <p:attrName>ppt_x</p:attrName>
                                          <p:attrName>ppt_y</p:attrName>
                                        </p:attrNameLst>
                                      </p:cBhvr>
                                      <p:rCtr x="-12882" y="21277"/>
                                    </p:animMotion>
                                  </p:childTnLst>
                                </p:cTn>
                              </p:par>
                            </p:childTnLst>
                          </p:cTn>
                        </p:par>
                      </p:childTnLst>
                    </p:cTn>
                  </p:par>
                  <p:par>
                    <p:cTn id="72" fill="hold">
                      <p:stCondLst>
                        <p:cond delay="indefinite"/>
                      </p:stCondLst>
                      <p:childTnLst>
                        <p:par>
                          <p:cTn id="73" fill="hold">
                            <p:stCondLst>
                              <p:cond delay="0"/>
                            </p:stCondLst>
                            <p:childTnLst>
                              <p:par>
                                <p:cTn id="74" presetID="6" presetClass="entr" presetSubtype="16" fill="hold" grpId="0" nodeType="click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circle(in)">
                                      <p:cBhvr>
                                        <p:cTn id="76"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3" grpId="0"/>
      <p:bldP spid="15" grpId="0"/>
      <p:bldP spid="17" grpId="0"/>
      <p:bldP spid="31" grpId="0"/>
      <p:bldP spid="36" grpId="0"/>
      <p:bldP spid="36" grpId="1"/>
      <p:bldP spid="37" grpId="0"/>
      <p:bldP spid="38" grpId="0"/>
      <p:bldP spid="38"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3" y="20431"/>
            <a:ext cx="9141823" cy="6858000"/>
          </a:xfrm>
          <a:prstGeom prst="rect">
            <a:avLst/>
          </a:prstGeom>
        </p:spPr>
      </p:pic>
      <p:sp>
        <p:nvSpPr>
          <p:cNvPr id="26" name="Rectangle 25"/>
          <p:cNvSpPr/>
          <p:nvPr/>
        </p:nvSpPr>
        <p:spPr>
          <a:xfrm>
            <a:off x="9525000" y="1809928"/>
            <a:ext cx="532518" cy="769441"/>
          </a:xfrm>
          <a:prstGeom prst="rect">
            <a:avLst/>
          </a:prstGeom>
        </p:spPr>
        <p:txBody>
          <a:bodyPr wrap="none">
            <a:spAutoFit/>
          </a:bodyPr>
          <a:lstStyle/>
          <a:p>
            <a:r>
              <a:rPr lang="en-US" sz="4400" b="1" spc="50">
                <a:ln w="11430"/>
                <a:solidFill>
                  <a:srgbClr val="C00000"/>
                </a:solidFill>
                <a:effectLst>
                  <a:outerShdw blurRad="76200" dist="50800" dir="5400000" algn="tl" rotWithShape="0">
                    <a:srgbClr val="000000">
                      <a:alpha val="65000"/>
                    </a:srgbClr>
                  </a:outerShdw>
                </a:effectLst>
              </a:rPr>
              <a:t>A</a:t>
            </a:r>
            <a:endParaRPr lang="en-US" sz="4400"/>
          </a:p>
        </p:txBody>
      </p:sp>
      <p:sp>
        <p:nvSpPr>
          <p:cNvPr id="27" name="Rectangle 26"/>
          <p:cNvSpPr/>
          <p:nvPr/>
        </p:nvSpPr>
        <p:spPr>
          <a:xfrm>
            <a:off x="11406540" y="7162800"/>
            <a:ext cx="532518" cy="769441"/>
          </a:xfrm>
          <a:prstGeom prst="rect">
            <a:avLst/>
          </a:prstGeom>
        </p:spPr>
        <p:txBody>
          <a:bodyPr wrap="none">
            <a:spAutoFit/>
          </a:bodyPr>
          <a:lstStyle/>
          <a:p>
            <a:r>
              <a:rPr lang="en-US" sz="4400" b="1" spc="50">
                <a:ln w="11430"/>
                <a:solidFill>
                  <a:srgbClr val="C00000"/>
                </a:solidFill>
                <a:effectLst>
                  <a:outerShdw blurRad="76200" dist="50800" dir="5400000" algn="tl" rotWithShape="0">
                    <a:srgbClr val="000000">
                      <a:alpha val="65000"/>
                    </a:srgbClr>
                  </a:outerShdw>
                </a:effectLst>
              </a:rPr>
              <a:t>A</a:t>
            </a:r>
            <a:endParaRPr lang="en-US" sz="4400"/>
          </a:p>
        </p:txBody>
      </p:sp>
      <p:sp>
        <p:nvSpPr>
          <p:cNvPr id="13" name="Rectangle 12"/>
          <p:cNvSpPr/>
          <p:nvPr/>
        </p:nvSpPr>
        <p:spPr bwMode="auto">
          <a:xfrm>
            <a:off x="381001" y="3683674"/>
            <a:ext cx="5028758" cy="1015663"/>
          </a:xfrm>
          <a:prstGeom prst="rect">
            <a:avLst/>
          </a:prstGeom>
          <a:noFill/>
        </p:spPr>
        <p:txBody>
          <a:bodyPr wrap="square">
            <a:spAutoFit/>
          </a:bodyPr>
          <a:lstStyle/>
          <a:p>
            <a:pPr algn="ctr" eaLnBrk="1" hangingPunct="1">
              <a:defRPr/>
            </a:pPr>
            <a:r>
              <a:rPr lang="en-US" sz="6000" b="1" smtClean="0">
                <a:ln w="10160">
                  <a:solidFill>
                    <a:srgbClr val="0033CC"/>
                  </a:solidFill>
                  <a:prstDash val="solid"/>
                </a:ln>
                <a:solidFill>
                  <a:srgbClr val="00FF00"/>
                </a:solidFill>
                <a:effectLst>
                  <a:outerShdw blurRad="38100" dist="22860" dir="5400000" algn="tl" rotWithShape="0">
                    <a:srgbClr val="000000">
                      <a:alpha val="30000"/>
                    </a:srgbClr>
                  </a:outerShdw>
                </a:effectLst>
                <a:latin typeface=".VnAvant" pitchFamily="34" charset="0"/>
                <a:cs typeface="Arial" panose="020B0604020202020204" pitchFamily="34" charset="0"/>
              </a:rPr>
              <a:t>con </a:t>
            </a:r>
            <a:r>
              <a:rPr lang="en-US" sz="6000" b="1" smtClean="0">
                <a:ln w="10160">
                  <a:solidFill>
                    <a:srgbClr val="0033CC"/>
                  </a:solidFill>
                  <a:prstDash val="solid"/>
                </a:ln>
                <a:solidFill>
                  <a:srgbClr val="00FF00"/>
                </a:solidFill>
                <a:effectLst>
                  <a:outerShdw blurRad="38100" dist="22860" dir="5400000" algn="tl" rotWithShape="0">
                    <a:srgbClr val="000000">
                      <a:alpha val="30000"/>
                    </a:srgbClr>
                  </a:outerShdw>
                </a:effectLst>
                <a:latin typeface=".VnArial" pitchFamily="34" charset="0"/>
                <a:cs typeface="Arial" panose="020B0604020202020204" pitchFamily="34" charset="0"/>
              </a:rPr>
              <a:t>n</a:t>
            </a:r>
            <a:r>
              <a:rPr lang="en-US" sz="6000" b="1" smtClean="0">
                <a:ln w="10160">
                  <a:solidFill>
                    <a:srgbClr val="0033CC"/>
                  </a:solidFill>
                  <a:prstDash val="solid"/>
                </a:ln>
                <a:solidFill>
                  <a:srgbClr val="00FF00"/>
                </a:solidFill>
                <a:effectLst>
                  <a:outerShdw blurRad="38100" dist="22860" dir="5400000" algn="tl" rotWithShape="0">
                    <a:srgbClr val="000000">
                      <a:alpha val="30000"/>
                    </a:srgbClr>
                  </a:outerShdw>
                </a:effectLst>
                <a:latin typeface=".VnAvant" pitchFamily="34" charset="0"/>
                <a:cs typeface="Arial" panose="020B0604020202020204" pitchFamily="34" charset="0"/>
              </a:rPr>
              <a:t>ai</a:t>
            </a:r>
            <a:endParaRPr lang="en-US" sz="6000" b="1" dirty="0">
              <a:ln w="10160">
                <a:solidFill>
                  <a:srgbClr val="0033CC"/>
                </a:solidFill>
                <a:prstDash val="solid"/>
              </a:ln>
              <a:solidFill>
                <a:srgbClr val="00FF00"/>
              </a:solidFill>
              <a:effectLst>
                <a:outerShdw blurRad="38100" dist="22860" dir="5400000" algn="tl" rotWithShape="0">
                  <a:srgbClr val="000000">
                    <a:alpha val="30000"/>
                  </a:srgbClr>
                </a:outerShdw>
              </a:effectLst>
              <a:latin typeface=".VnArial" pitchFamily="34" charset="0"/>
              <a:cs typeface="Arial" panose="020B0604020202020204" pitchFamily="34" charset="0"/>
            </a:endParaRPr>
          </a:p>
        </p:txBody>
      </p:sp>
      <p:sp>
        <p:nvSpPr>
          <p:cNvPr id="15" name="Rectangle 14"/>
          <p:cNvSpPr/>
          <p:nvPr/>
        </p:nvSpPr>
        <p:spPr>
          <a:xfrm>
            <a:off x="9625718" y="3192959"/>
            <a:ext cx="532518" cy="769441"/>
          </a:xfrm>
          <a:prstGeom prst="rect">
            <a:avLst/>
          </a:prstGeom>
        </p:spPr>
        <p:txBody>
          <a:bodyPr wrap="none">
            <a:spAutoFit/>
          </a:bodyPr>
          <a:lstStyle/>
          <a:p>
            <a:r>
              <a:rPr lang="en-US" sz="4400" b="1" spc="50">
                <a:ln w="11430"/>
                <a:solidFill>
                  <a:srgbClr val="C00000"/>
                </a:solidFill>
                <a:effectLst>
                  <a:outerShdw blurRad="76200" dist="50800" dir="5400000" algn="tl" rotWithShape="0">
                    <a:srgbClr val="000000">
                      <a:alpha val="65000"/>
                    </a:srgbClr>
                  </a:outerShdw>
                </a:effectLst>
              </a:rPr>
              <a:t>A</a:t>
            </a:r>
            <a:endParaRPr lang="en-US" sz="4400"/>
          </a:p>
        </p:txBody>
      </p:sp>
      <p:sp>
        <p:nvSpPr>
          <p:cNvPr id="17" name="Rectangle 16"/>
          <p:cNvSpPr/>
          <p:nvPr/>
        </p:nvSpPr>
        <p:spPr>
          <a:xfrm>
            <a:off x="9625718" y="3962400"/>
            <a:ext cx="532518" cy="769441"/>
          </a:xfrm>
          <a:prstGeom prst="rect">
            <a:avLst/>
          </a:prstGeom>
        </p:spPr>
        <p:txBody>
          <a:bodyPr wrap="none">
            <a:spAutoFit/>
          </a:bodyPr>
          <a:lstStyle/>
          <a:p>
            <a:r>
              <a:rPr lang="en-US" sz="4400" b="1" spc="50">
                <a:ln w="11430"/>
                <a:solidFill>
                  <a:srgbClr val="C00000"/>
                </a:solidFill>
                <a:effectLst>
                  <a:outerShdw blurRad="76200" dist="50800" dir="5400000" algn="tl" rotWithShape="0">
                    <a:srgbClr val="000000">
                      <a:alpha val="65000"/>
                    </a:srgbClr>
                  </a:outerShdw>
                </a:effectLst>
              </a:rPr>
              <a:t>A</a:t>
            </a:r>
            <a:endParaRPr lang="en-US" sz="4400"/>
          </a:p>
        </p:txBody>
      </p:sp>
      <p:sp>
        <p:nvSpPr>
          <p:cNvPr id="20" name="Rectangle 19"/>
          <p:cNvSpPr/>
          <p:nvPr/>
        </p:nvSpPr>
        <p:spPr bwMode="auto">
          <a:xfrm>
            <a:off x="381000" y="4699337"/>
            <a:ext cx="5028758" cy="1015663"/>
          </a:xfrm>
          <a:prstGeom prst="rect">
            <a:avLst/>
          </a:prstGeom>
          <a:noFill/>
        </p:spPr>
        <p:txBody>
          <a:bodyPr wrap="square">
            <a:spAutoFit/>
          </a:bodyPr>
          <a:lstStyle/>
          <a:p>
            <a:pPr algn="ctr">
              <a:defRPr/>
            </a:pPr>
            <a:r>
              <a:rPr lang="en-US" sz="2000" b="1" smtClean="0">
                <a:ln w="10160">
                  <a:solidFill>
                    <a:srgbClr val="0033CC"/>
                  </a:solidFill>
                  <a:prstDash val="solid"/>
                </a:ln>
                <a:solidFill>
                  <a:srgbClr val="00FF00"/>
                </a:solidFill>
                <a:effectLst>
                  <a:outerShdw blurRad="38100" dist="22860" dir="5400000" algn="tl" rotWithShape="0">
                    <a:srgbClr val="000000">
                      <a:alpha val="30000"/>
                    </a:srgbClr>
                  </a:outerShdw>
                </a:effectLst>
                <a:latin typeface=".VnAvant" pitchFamily="34" charset="0"/>
                <a:cs typeface="Arial" panose="020B0604020202020204" pitchFamily="34" charset="0"/>
              </a:rPr>
              <a:t>.....</a:t>
            </a:r>
            <a:r>
              <a:rPr lang="en-US" sz="6000" b="1" smtClean="0">
                <a:ln w="10160">
                  <a:solidFill>
                    <a:srgbClr val="0033CC"/>
                  </a:solidFill>
                  <a:prstDash val="solid"/>
                </a:ln>
                <a:solidFill>
                  <a:srgbClr val="00FF00"/>
                </a:solidFill>
                <a:effectLst>
                  <a:outerShdw blurRad="38100" dist="22860" dir="5400000" algn="tl" rotWithShape="0">
                    <a:srgbClr val="000000">
                      <a:alpha val="30000"/>
                    </a:srgbClr>
                  </a:outerShdw>
                </a:effectLst>
                <a:latin typeface=".VnAvant" pitchFamily="34" charset="0"/>
                <a:cs typeface="Arial" panose="020B0604020202020204" pitchFamily="34" charset="0"/>
              </a:rPr>
              <a:t>on na</a:t>
            </a:r>
            <a:r>
              <a:rPr lang="en-US" sz="2000" b="1" smtClean="0">
                <a:ln w="10160">
                  <a:solidFill>
                    <a:srgbClr val="0033CC"/>
                  </a:solidFill>
                  <a:prstDash val="solid"/>
                </a:ln>
                <a:solidFill>
                  <a:srgbClr val="00FF00"/>
                </a:solidFill>
                <a:effectLst>
                  <a:outerShdw blurRad="38100" dist="22860" dir="5400000" algn="tl" rotWithShape="0">
                    <a:srgbClr val="000000">
                      <a:alpha val="30000"/>
                    </a:srgbClr>
                  </a:outerShdw>
                </a:effectLst>
                <a:latin typeface=".VnAvant" pitchFamily="34" charset="0"/>
                <a:cs typeface="Arial" panose="020B0604020202020204" pitchFamily="34" charset="0"/>
              </a:rPr>
              <a:t>..... </a:t>
            </a:r>
            <a:endParaRPr lang="en-US" sz="6000" b="1" dirty="0">
              <a:ln w="10160">
                <a:solidFill>
                  <a:srgbClr val="0033CC"/>
                </a:solidFill>
                <a:prstDash val="solid"/>
              </a:ln>
              <a:solidFill>
                <a:srgbClr val="00FF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
        <p:nvSpPr>
          <p:cNvPr id="6" name="AutoShape 4" descr="Top 2 cách vẽ con thỏ đơn giản dễ thương cực hay cho các bé"/>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Top 2 cách vẽ con thỏ đơn giản dễ thương cực hay cho các bé"/>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Rectangle 30"/>
          <p:cNvSpPr/>
          <p:nvPr/>
        </p:nvSpPr>
        <p:spPr>
          <a:xfrm>
            <a:off x="9697407" y="4771310"/>
            <a:ext cx="532518" cy="769441"/>
          </a:xfrm>
          <a:prstGeom prst="rect">
            <a:avLst/>
          </a:prstGeom>
        </p:spPr>
        <p:txBody>
          <a:bodyPr wrap="none">
            <a:spAutoFit/>
          </a:bodyPr>
          <a:lstStyle/>
          <a:p>
            <a:r>
              <a:rPr lang="en-US" sz="4400" b="1" spc="50">
                <a:ln w="11430"/>
                <a:solidFill>
                  <a:srgbClr val="C00000"/>
                </a:solidFill>
                <a:effectLst>
                  <a:outerShdw blurRad="76200" dist="50800" dir="5400000" algn="tl" rotWithShape="0">
                    <a:srgbClr val="000000">
                      <a:alpha val="65000"/>
                    </a:srgbClr>
                  </a:outerShdw>
                </a:effectLst>
              </a:rPr>
              <a:t>A</a:t>
            </a:r>
            <a:endParaRPr lang="en-US" sz="4400"/>
          </a:p>
        </p:txBody>
      </p:sp>
      <p:sp>
        <p:nvSpPr>
          <p:cNvPr id="32" name="Rectangle 31"/>
          <p:cNvSpPr/>
          <p:nvPr/>
        </p:nvSpPr>
        <p:spPr>
          <a:xfrm>
            <a:off x="9697407" y="5663863"/>
            <a:ext cx="532518" cy="769441"/>
          </a:xfrm>
          <a:prstGeom prst="rect">
            <a:avLst/>
          </a:prstGeom>
        </p:spPr>
        <p:txBody>
          <a:bodyPr wrap="none">
            <a:spAutoFit/>
          </a:bodyPr>
          <a:lstStyle/>
          <a:p>
            <a:r>
              <a:rPr lang="en-US" sz="4400" b="1" spc="50">
                <a:ln w="11430"/>
                <a:solidFill>
                  <a:srgbClr val="C00000"/>
                </a:solidFill>
                <a:effectLst>
                  <a:outerShdw blurRad="76200" dist="50800" dir="5400000" algn="tl" rotWithShape="0">
                    <a:srgbClr val="000000">
                      <a:alpha val="65000"/>
                    </a:srgbClr>
                  </a:outerShdw>
                </a:effectLst>
              </a:rPr>
              <a:t>A</a:t>
            </a:r>
            <a:endParaRPr lang="en-US" sz="4400"/>
          </a:p>
        </p:txBody>
      </p:sp>
      <p:pic>
        <p:nvPicPr>
          <p:cNvPr id="7172" name="Picture 4" descr="Cách vẽ một con nai con mới nhất 2021 - Vẽ.vn"/>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6875" l="9778" r="91556"/>
                    </a14:imgEffect>
                  </a14:imgLayer>
                </a14:imgProps>
              </a:ext>
              <a:ext uri="{28A0092B-C50C-407E-A947-70E740481C1C}">
                <a14:useLocalDpi xmlns:a14="http://schemas.microsoft.com/office/drawing/2010/main" val="0"/>
              </a:ext>
            </a:extLst>
          </a:blip>
          <a:srcRect/>
          <a:stretch>
            <a:fillRect/>
          </a:stretch>
        </p:blipFill>
        <p:spPr bwMode="auto">
          <a:xfrm>
            <a:off x="1104680" y="396916"/>
            <a:ext cx="3581400" cy="3565484"/>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Phim hoạt hình cỏ png | PNGEg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5791200" y="990600"/>
            <a:ext cx="2133600" cy="178793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Phim hoạt hình cỏ png | PNGEg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5804452" y="2555463"/>
            <a:ext cx="2133600" cy="178793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6" descr="Phim hoạt hình cỏ png | PNGEg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5806281" y="4079463"/>
            <a:ext cx="2133600" cy="1787937"/>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p:cNvSpPr/>
          <p:nvPr/>
        </p:nvSpPr>
        <p:spPr>
          <a:xfrm>
            <a:off x="6644481" y="1879937"/>
            <a:ext cx="442119" cy="1015663"/>
          </a:xfrm>
          <a:prstGeom prst="rect">
            <a:avLst/>
          </a:prstGeom>
          <a:ln>
            <a:noFill/>
          </a:ln>
        </p:spPr>
        <p:txBody>
          <a:bodyPr wrap="square">
            <a:spAutoFit/>
          </a:bodyPr>
          <a:lstStyle/>
          <a:p>
            <a:r>
              <a:rPr lang="en-US" sz="6000" b="1">
                <a:ln w="10160">
                  <a:solidFill>
                    <a:schemeClr val="tx1"/>
                  </a:solidFill>
                  <a:prstDash val="solid"/>
                </a:ln>
                <a:solidFill>
                  <a:srgbClr val="FF0000"/>
                </a:solidFill>
                <a:effectLst>
                  <a:outerShdw blurRad="38100" dist="22860" dir="5400000" algn="tl" rotWithShape="0">
                    <a:srgbClr val="000000">
                      <a:alpha val="30000"/>
                    </a:srgbClr>
                  </a:outerShdw>
                </a:effectLst>
                <a:latin typeface=".VnAvant" pitchFamily="34" charset="0"/>
                <a:cs typeface="Arial" panose="020B0604020202020204" pitchFamily="34" charset="0"/>
              </a:rPr>
              <a:t>t</a:t>
            </a:r>
            <a:endParaRPr lang="en-US" sz="6000">
              <a:ln w="10160">
                <a:solidFill>
                  <a:schemeClr val="tx1"/>
                </a:solidFill>
                <a:prstDash val="solid"/>
              </a:ln>
              <a:solidFill>
                <a:srgbClr val="FF0000"/>
              </a:solidFill>
            </a:endParaRPr>
          </a:p>
        </p:txBody>
      </p:sp>
      <p:sp>
        <p:nvSpPr>
          <p:cNvPr id="36" name="Rectangle 35"/>
          <p:cNvSpPr/>
          <p:nvPr/>
        </p:nvSpPr>
        <p:spPr>
          <a:xfrm>
            <a:off x="6644481" y="3480137"/>
            <a:ext cx="442119" cy="1015663"/>
          </a:xfrm>
          <a:prstGeom prst="rect">
            <a:avLst/>
          </a:prstGeom>
          <a:ln>
            <a:noFill/>
          </a:ln>
        </p:spPr>
        <p:txBody>
          <a:bodyPr wrap="square">
            <a:spAutoFit/>
          </a:bodyPr>
          <a:lstStyle/>
          <a:p>
            <a:r>
              <a:rPr lang="en-US" sz="6000" b="1" smtClean="0">
                <a:ln w="10160">
                  <a:solidFill>
                    <a:schemeClr val="tx1"/>
                  </a:solidFill>
                  <a:prstDash val="solid"/>
                </a:ln>
                <a:solidFill>
                  <a:srgbClr val="FF0000"/>
                </a:solidFill>
                <a:effectLst>
                  <a:outerShdw blurRad="38100" dist="22860" dir="5400000" algn="tl" rotWithShape="0">
                    <a:srgbClr val="000000">
                      <a:alpha val="30000"/>
                    </a:srgbClr>
                  </a:outerShdw>
                </a:effectLst>
                <a:latin typeface=".VnAvant" pitchFamily="34" charset="0"/>
                <a:cs typeface="Arial" panose="020B0604020202020204" pitchFamily="34" charset="0"/>
              </a:rPr>
              <a:t>i</a:t>
            </a:r>
            <a:endParaRPr lang="en-US" sz="6000">
              <a:ln w="10160">
                <a:solidFill>
                  <a:schemeClr val="tx1"/>
                </a:solidFill>
                <a:prstDash val="solid"/>
              </a:ln>
              <a:solidFill>
                <a:srgbClr val="FF0000"/>
              </a:solidFill>
            </a:endParaRPr>
          </a:p>
        </p:txBody>
      </p:sp>
      <p:sp>
        <p:nvSpPr>
          <p:cNvPr id="37" name="Rectangle 36"/>
          <p:cNvSpPr/>
          <p:nvPr/>
        </p:nvSpPr>
        <p:spPr>
          <a:xfrm>
            <a:off x="6492081" y="5004137"/>
            <a:ext cx="442119" cy="1015663"/>
          </a:xfrm>
          <a:prstGeom prst="rect">
            <a:avLst/>
          </a:prstGeom>
          <a:ln>
            <a:noFill/>
          </a:ln>
        </p:spPr>
        <p:txBody>
          <a:bodyPr wrap="square">
            <a:spAutoFit/>
          </a:bodyPr>
          <a:lstStyle/>
          <a:p>
            <a:r>
              <a:rPr lang="en-US" sz="6000" b="1" smtClean="0">
                <a:ln w="10160">
                  <a:solidFill>
                    <a:schemeClr val="tx1"/>
                  </a:solidFill>
                  <a:prstDash val="solid"/>
                </a:ln>
                <a:solidFill>
                  <a:srgbClr val="FF0000"/>
                </a:solidFill>
                <a:effectLst>
                  <a:outerShdw blurRad="38100" dist="22860" dir="5400000" algn="tl" rotWithShape="0">
                    <a:srgbClr val="000000">
                      <a:alpha val="30000"/>
                    </a:srgbClr>
                  </a:outerShdw>
                </a:effectLst>
                <a:latin typeface=".VnAvant" pitchFamily="34" charset="0"/>
                <a:cs typeface="Arial" panose="020B0604020202020204" pitchFamily="34" charset="0"/>
              </a:rPr>
              <a:t>c</a:t>
            </a:r>
            <a:endParaRPr lang="en-US" sz="6000">
              <a:ln w="10160">
                <a:solidFill>
                  <a:schemeClr val="tx1"/>
                </a:solidFill>
                <a:prstDash val="solid"/>
              </a:ln>
              <a:solidFill>
                <a:srgbClr val="FF0000"/>
              </a:solidFill>
            </a:endParaRPr>
          </a:p>
        </p:txBody>
      </p:sp>
    </p:spTree>
    <p:extLst>
      <p:ext uri="{BB962C8B-B14F-4D97-AF65-F5344CB8AC3E}">
        <p14:creationId xmlns:p14="http://schemas.microsoft.com/office/powerpoint/2010/main" val="1413328743"/>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circle(in)">
                                      <p:cBhvr>
                                        <p:cTn id="14" dur="2000"/>
                                        <p:tgtEl>
                                          <p:spTgt spid="2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circle(in)">
                                      <p:cBhvr>
                                        <p:cTn id="26" dur="20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circle(in)">
                                      <p:cBhvr>
                                        <p:cTn id="31" dur="2000"/>
                                        <p:tgtEl>
                                          <p:spTgt spid="35"/>
                                        </p:tgtEl>
                                      </p:cBhvr>
                                    </p:animEffect>
                                  </p:childTnLst>
                                </p:cTn>
                              </p:par>
                              <p:par>
                                <p:cTn id="32" presetID="6" presetClass="entr" presetSubtype="16" fill="hold" nodeType="withEffect">
                                  <p:stCondLst>
                                    <p:cond delay="0"/>
                                  </p:stCondLst>
                                  <p:childTnLst>
                                    <p:set>
                                      <p:cBhvr>
                                        <p:cTn id="33" dur="1" fill="hold">
                                          <p:stCondLst>
                                            <p:cond delay="0"/>
                                          </p:stCondLst>
                                        </p:cTn>
                                        <p:tgtEl>
                                          <p:spTgt spid="7174"/>
                                        </p:tgtEl>
                                        <p:attrNameLst>
                                          <p:attrName>style.visibility</p:attrName>
                                        </p:attrNameLst>
                                      </p:cBhvr>
                                      <p:to>
                                        <p:strVal val="visible"/>
                                      </p:to>
                                    </p:set>
                                    <p:animEffect transition="in" filter="circle(in)">
                                      <p:cBhvr>
                                        <p:cTn id="34" dur="2000"/>
                                        <p:tgtEl>
                                          <p:spTgt spid="7174"/>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2" nodeType="click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circle(in)">
                                      <p:cBhvr>
                                        <p:cTn id="39" dur="2000"/>
                                        <p:tgtEl>
                                          <p:spTgt spid="36"/>
                                        </p:tgtEl>
                                      </p:cBhvr>
                                    </p:animEffect>
                                  </p:childTnLst>
                                </p:cTn>
                              </p:par>
                              <p:par>
                                <p:cTn id="40" presetID="6" presetClass="entr" presetSubtype="16" fill="hold"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circle(in)">
                                      <p:cBhvr>
                                        <p:cTn id="42" dur="20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2" nodeType="click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circle(in)">
                                      <p:cBhvr>
                                        <p:cTn id="47" dur="2000"/>
                                        <p:tgtEl>
                                          <p:spTgt spid="37"/>
                                        </p:tgtEl>
                                      </p:cBhvr>
                                    </p:animEffect>
                                  </p:childTnLst>
                                </p:cTn>
                              </p:par>
                              <p:par>
                                <p:cTn id="48" presetID="6" presetClass="entr" presetSubtype="16" fill="hold"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circle(in)">
                                      <p:cBhvr>
                                        <p:cTn id="50" dur="2000"/>
                                        <p:tgtEl>
                                          <p:spTgt spid="34"/>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circle(in)">
                                      <p:cBhvr>
                                        <p:cTn id="55" dur="2000"/>
                                        <p:tgtEl>
                                          <p:spTgt spid="17"/>
                                        </p:tgtEl>
                                      </p:cBhvr>
                                    </p:animEffect>
                                  </p:childTnLst>
                                </p:cTn>
                              </p:par>
                            </p:childTnLst>
                          </p:cTn>
                        </p:par>
                      </p:childTnLst>
                    </p:cTn>
                  </p:par>
                  <p:par>
                    <p:cTn id="56" fill="hold">
                      <p:stCondLst>
                        <p:cond delay="indefinite"/>
                      </p:stCondLst>
                      <p:childTnLst>
                        <p:par>
                          <p:cTn id="57" fill="hold">
                            <p:stCondLst>
                              <p:cond delay="0"/>
                            </p:stCondLst>
                            <p:childTnLst>
                              <p:par>
                                <p:cTn id="58" presetID="35" presetClass="path" presetSubtype="0" accel="50000" decel="50000" fill="hold" grpId="1" nodeType="clickEffect">
                                  <p:stCondLst>
                                    <p:cond delay="0"/>
                                  </p:stCondLst>
                                  <p:childTnLst>
                                    <p:animMotion origin="layout" path="M 2.22222E-6 -2.22017E-7 L -0.5757 -0.037 " pathEditMode="relative" rAng="0" ptsTypes="AA">
                                      <p:cBhvr>
                                        <p:cTn id="59" dur="2000" fill="hold"/>
                                        <p:tgtEl>
                                          <p:spTgt spid="37"/>
                                        </p:tgtEl>
                                        <p:attrNameLst>
                                          <p:attrName>ppt_x</p:attrName>
                                          <p:attrName>ppt_y</p:attrName>
                                        </p:attrNameLst>
                                      </p:cBhvr>
                                      <p:rCtr x="-28785" y="-1850"/>
                                    </p:animMotion>
                                  </p:childTnLst>
                                </p:cTn>
                              </p:par>
                            </p:childTnLst>
                          </p:cTn>
                        </p:par>
                      </p:childTnLst>
                    </p:cTn>
                  </p:par>
                  <p:par>
                    <p:cTn id="60" fill="hold">
                      <p:stCondLst>
                        <p:cond delay="indefinite"/>
                      </p:stCondLst>
                      <p:childTnLst>
                        <p:par>
                          <p:cTn id="61" fill="hold">
                            <p:stCondLst>
                              <p:cond delay="0"/>
                            </p:stCondLst>
                            <p:childTnLst>
                              <p:par>
                                <p:cTn id="62" presetID="35" presetClass="path" presetSubtype="0" accel="50000" decel="50000" fill="hold" grpId="1" nodeType="clickEffect">
                                  <p:stCondLst>
                                    <p:cond delay="0"/>
                                  </p:stCondLst>
                                  <p:childTnLst>
                                    <p:animMotion origin="layout" path="M -4.44444E-6 -3.57077E-6 L -0.30069 0.18502 " pathEditMode="relative" rAng="0" ptsTypes="AA">
                                      <p:cBhvr>
                                        <p:cTn id="63" dur="2000" fill="hold"/>
                                        <p:tgtEl>
                                          <p:spTgt spid="36"/>
                                        </p:tgtEl>
                                        <p:attrNameLst>
                                          <p:attrName>ppt_x</p:attrName>
                                          <p:attrName>ppt_y</p:attrName>
                                        </p:attrNameLst>
                                      </p:cBhvr>
                                      <p:rCtr x="-15035" y="9251"/>
                                    </p:animMotion>
                                  </p:childTnLst>
                                </p:cTn>
                              </p:par>
                            </p:childTnLst>
                          </p:cTn>
                        </p:par>
                      </p:childTnLst>
                    </p:cTn>
                  </p:par>
                  <p:par>
                    <p:cTn id="64" fill="hold">
                      <p:stCondLst>
                        <p:cond delay="indefinite"/>
                      </p:stCondLst>
                      <p:childTnLst>
                        <p:par>
                          <p:cTn id="65" fill="hold">
                            <p:stCondLst>
                              <p:cond delay="0"/>
                            </p:stCondLst>
                            <p:childTnLst>
                              <p:par>
                                <p:cTn id="66" presetID="6" presetClass="entr" presetSubtype="16" fill="hold" grpId="0" nodeType="click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circle(in)">
                                      <p:cBhvr>
                                        <p:cTn id="68"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3" grpId="0"/>
      <p:bldP spid="15" grpId="0"/>
      <p:bldP spid="17" grpId="0"/>
      <p:bldP spid="20" grpId="0"/>
      <p:bldP spid="31" grpId="0"/>
      <p:bldP spid="35" grpId="0"/>
      <p:bldP spid="36" grpId="1"/>
      <p:bldP spid="36" grpId="2"/>
      <p:bldP spid="37" grpId="1"/>
      <p:bldP spid="37" grpId="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7" y="0"/>
            <a:ext cx="9141823" cy="6858000"/>
          </a:xfrm>
          <a:prstGeom prst="rect">
            <a:avLst/>
          </a:prstGeom>
        </p:spPr>
      </p:pic>
      <p:sp>
        <p:nvSpPr>
          <p:cNvPr id="5" name="TextBox 4"/>
          <p:cNvSpPr txBox="1"/>
          <p:nvPr/>
        </p:nvSpPr>
        <p:spPr>
          <a:xfrm>
            <a:off x="622254" y="762000"/>
            <a:ext cx="7901668" cy="1323439"/>
          </a:xfrm>
          <a:prstGeom prst="rect">
            <a:avLst/>
          </a:prstGeom>
          <a:noFill/>
        </p:spPr>
        <p:txBody>
          <a:bodyPr wrap="square" rtlCol="0">
            <a:spAutoFit/>
          </a:bodyPr>
          <a:lstStyle/>
          <a:p>
            <a:pPr algn="ctr"/>
            <a:r>
              <a:rPr lang="en-US" sz="4000" b="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Trò </a:t>
            </a:r>
            <a:r>
              <a:rPr lang="en-US" sz="4000" b="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chơi:</a:t>
            </a:r>
          </a:p>
          <a:p>
            <a:pPr algn="ctr"/>
            <a:r>
              <a:rPr lang="en-US" sz="4000" b="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Con đường về nhà</a:t>
            </a:r>
            <a:endParaRPr lang="en-US" sz="4000" b="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13" name="TextBox 12"/>
          <p:cNvSpPr txBox="1"/>
          <p:nvPr/>
        </p:nvSpPr>
        <p:spPr>
          <a:xfrm>
            <a:off x="1371600" y="2209800"/>
            <a:ext cx="6400801" cy="2677656"/>
          </a:xfrm>
          <a:prstGeom prst="rect">
            <a:avLst/>
          </a:prstGeom>
          <a:noFill/>
        </p:spPr>
        <p:txBody>
          <a:bodyPr wrap="square" rtlCol="0">
            <a:spAutoFit/>
          </a:bodyPr>
          <a:lstStyle/>
          <a:p>
            <a:pPr algn="ctr"/>
            <a:r>
              <a:rPr lang="en-US" sz="2800" b="1" smtClean="0">
                <a:solidFill>
                  <a:srgbClr val="FF0000"/>
                </a:solidFill>
              </a:rPr>
              <a:t>Cách chơi:</a:t>
            </a:r>
          </a:p>
          <a:p>
            <a:pPr algn="ctr"/>
            <a:r>
              <a:rPr lang="en-US" sz="2800" b="1" smtClean="0">
                <a:solidFill>
                  <a:srgbClr val="FF0000"/>
                </a:solidFill>
              </a:rPr>
              <a:t>Các chú ếch con mải đi chơi quên đường về nhà rồi. Bé hãy giúp các chú ếch con tìm đường về nhà bằng cách đọc đúng các chữ cái trên lá sen mà ếch con nhảy vào nhé.</a:t>
            </a:r>
            <a:endParaRPr lang="en-US" sz="2800" b="1">
              <a:solidFill>
                <a:srgbClr val="FF0000"/>
              </a:solidFill>
            </a:endParaRPr>
          </a:p>
        </p:txBody>
      </p:sp>
    </p:spTree>
    <p:extLst>
      <p:ext uri="{BB962C8B-B14F-4D97-AF65-F5344CB8AC3E}">
        <p14:creationId xmlns:p14="http://schemas.microsoft.com/office/powerpoint/2010/main" val="763415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500" fill="hold"/>
                                        <p:tgtEl>
                                          <p:spTgt spid="5"/>
                                        </p:tgtEl>
                                        <p:attrNameLst>
                                          <p:attrName>ppt_w</p:attrName>
                                        </p:attrNameLst>
                                      </p:cBhvr>
                                      <p:tavLst>
                                        <p:tav tm="0">
                                          <p:val>
                                            <p:fltVal val="0"/>
                                          </p:val>
                                        </p:tav>
                                        <p:tav tm="100000">
                                          <p:val>
                                            <p:strVal val="#ppt_w"/>
                                          </p:val>
                                        </p:tav>
                                      </p:tavLst>
                                    </p:anim>
                                    <p:anim calcmode="lin" valueType="num">
                                      <p:cBhvr>
                                        <p:cTn id="8" dur="1500" fill="hold"/>
                                        <p:tgtEl>
                                          <p:spTgt spid="5"/>
                                        </p:tgtEl>
                                        <p:attrNameLst>
                                          <p:attrName>ppt_h</p:attrName>
                                        </p:attrNameLst>
                                      </p:cBhvr>
                                      <p:tavLst>
                                        <p:tav tm="0">
                                          <p:val>
                                            <p:fltVal val="0"/>
                                          </p:val>
                                        </p:tav>
                                        <p:tav tm="100000">
                                          <p:val>
                                            <p:strVal val="#ppt_h"/>
                                          </p:val>
                                        </p:tav>
                                      </p:tavLst>
                                    </p:anim>
                                    <p:animEffect transition="in" filter="fade">
                                      <p:cBhvr>
                                        <p:cTn id="9" dur="1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circle(in)">
                                      <p:cBhvr>
                                        <p:cTn id="14" dur="20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32" presetClass="emph" presetSubtype="0" fill="hold" grpId="1" nodeType="clickEffect">
                                  <p:stCondLst>
                                    <p:cond delay="0"/>
                                  </p:stCondLst>
                                  <p:childTnLst>
                                    <p:animRot by="120000">
                                      <p:cBhvr>
                                        <p:cTn id="18" dur="125" fill="hold">
                                          <p:stCondLst>
                                            <p:cond delay="0"/>
                                          </p:stCondLst>
                                        </p:cTn>
                                        <p:tgtEl>
                                          <p:spTgt spid="13"/>
                                        </p:tgtEl>
                                        <p:attrNameLst>
                                          <p:attrName>r</p:attrName>
                                        </p:attrNameLst>
                                      </p:cBhvr>
                                    </p:animRot>
                                    <p:animRot by="-240000">
                                      <p:cBhvr>
                                        <p:cTn id="19" dur="250" fill="hold">
                                          <p:stCondLst>
                                            <p:cond delay="250"/>
                                          </p:stCondLst>
                                        </p:cTn>
                                        <p:tgtEl>
                                          <p:spTgt spid="13"/>
                                        </p:tgtEl>
                                        <p:attrNameLst>
                                          <p:attrName>r</p:attrName>
                                        </p:attrNameLst>
                                      </p:cBhvr>
                                    </p:animRot>
                                    <p:animRot by="240000">
                                      <p:cBhvr>
                                        <p:cTn id="20" dur="250" fill="hold">
                                          <p:stCondLst>
                                            <p:cond delay="500"/>
                                          </p:stCondLst>
                                        </p:cTn>
                                        <p:tgtEl>
                                          <p:spTgt spid="13"/>
                                        </p:tgtEl>
                                        <p:attrNameLst>
                                          <p:attrName>r</p:attrName>
                                        </p:attrNameLst>
                                      </p:cBhvr>
                                    </p:animRot>
                                    <p:animRot by="-240000">
                                      <p:cBhvr>
                                        <p:cTn id="21" dur="250" fill="hold">
                                          <p:stCondLst>
                                            <p:cond delay="750"/>
                                          </p:stCondLst>
                                        </p:cTn>
                                        <p:tgtEl>
                                          <p:spTgt spid="13"/>
                                        </p:tgtEl>
                                        <p:attrNameLst>
                                          <p:attrName>r</p:attrName>
                                        </p:attrNameLst>
                                      </p:cBhvr>
                                    </p:animRot>
                                    <p:animRot by="120000">
                                      <p:cBhvr>
                                        <p:cTn id="22" dur="250" fill="hold">
                                          <p:stCondLst>
                                            <p:cond delay="100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13"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7" y="816"/>
            <a:ext cx="9141823" cy="6856367"/>
          </a:xfrm>
          <a:prstGeom prst="rect">
            <a:avLst/>
          </a:prstGeom>
        </p:spPr>
      </p:pic>
      <p:sp>
        <p:nvSpPr>
          <p:cNvPr id="6" name="AutoShape 8" descr="Buffet Spa 4 Combo 100 Phút - Massage Body Đá Nóng + Bấm Huyệt/ Foot  Massage/ Trị Liệu Đông Y Cổ + Nhấn Huyệt Vai, Gáy Giúp Lưu Thông Máu Huyết/  Gộ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Lá sen - 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Hạt sen mùa hè sen lá sen | Công cụ đồ họa PSD Tải xuống miễn phí - Pikbes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30" name="Picture 14" descr="Top 100 Hình Hoa Sen Đẹp Ngất Ngây Lòng Người - Hình Ảnh Đẹp HD"/>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1778" r="100000"/>
                    </a14:imgEffect>
                  </a14:imgLayer>
                </a14:imgProps>
              </a:ext>
              <a:ext uri="{28A0092B-C50C-407E-A947-70E740481C1C}">
                <a14:useLocalDpi xmlns:a14="http://schemas.microsoft.com/office/drawing/2010/main" val="0"/>
              </a:ext>
            </a:extLst>
          </a:blip>
          <a:srcRect/>
          <a:stretch>
            <a:fillRect/>
          </a:stretch>
        </p:blipFill>
        <p:spPr bwMode="auto">
          <a:xfrm>
            <a:off x="7391400" y="1612220"/>
            <a:ext cx="2197780" cy="2197780"/>
          </a:xfrm>
          <a:prstGeom prst="rect">
            <a:avLst/>
          </a:prstGeom>
          <a:noFill/>
          <a:extLst>
            <a:ext uri="{909E8E84-426E-40DD-AFC4-6F175D3DCCD1}">
              <a14:hiddenFill xmlns:a14="http://schemas.microsoft.com/office/drawing/2010/main">
                <a:solidFill>
                  <a:srgbClr val="FFFFFF"/>
                </a:solidFill>
              </a14:hiddenFill>
            </a:ext>
          </a:extLst>
        </p:spPr>
      </p:pic>
      <p:pic>
        <p:nvPicPr>
          <p:cNvPr id="9234" name="Picture 18" descr="Hình ảnh Hoa Sen Hồng Lá Sen Hạt Sen, Lá Sen, Hibiscus Nước, Sen Mở Và  Cuống miễn phí tải tập tin PNG PSDComment và Vecto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0000" b="90000" l="4667" r="98417"/>
                    </a14:imgEffect>
                  </a14:imgLayer>
                </a14:imgProps>
              </a:ext>
              <a:ext uri="{28A0092B-C50C-407E-A947-70E740481C1C}">
                <a14:useLocalDpi xmlns:a14="http://schemas.microsoft.com/office/drawing/2010/main" val="0"/>
              </a:ext>
            </a:extLst>
          </a:blip>
          <a:srcRect t="26500" b="26667"/>
          <a:stretch/>
        </p:blipFill>
        <p:spPr bwMode="auto">
          <a:xfrm flipV="1">
            <a:off x="304800" y="3124200"/>
            <a:ext cx="1795463" cy="117077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Ếch dễ Thương Clip nghệ thuật - Ếch png tải về - Miễn phí trong suốt Xanh  png Tải về."/>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10000" r="91556">
                        <a14:foregroundMark x1="35342" y1="13169" x2="68219" y2="16872"/>
                        <a14:foregroundMark x1="39726" y1="19753" x2="39726" y2="25926"/>
                      </a14:backgroundRemoval>
                    </a14:imgEffect>
                  </a14:imgLayer>
                </a14:imgProps>
              </a:ext>
              <a:ext uri="{28A0092B-C50C-407E-A947-70E740481C1C}">
                <a14:useLocalDpi xmlns:a14="http://schemas.microsoft.com/office/drawing/2010/main" val="0"/>
              </a:ext>
            </a:extLst>
          </a:blip>
          <a:srcRect/>
          <a:stretch>
            <a:fillRect/>
          </a:stretch>
        </p:blipFill>
        <p:spPr bwMode="auto">
          <a:xfrm>
            <a:off x="390525" y="1905000"/>
            <a:ext cx="1282699" cy="100262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8" descr="Hình ảnh Hoa Sen Hồng Lá Sen Hạt Sen, Lá Sen, Hibiscus Nước, Sen Mở Và  Cuống miễn phí tải tập tin PNG PSDComment và Vecto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0000" b="90000" l="4667" r="98417"/>
                    </a14:imgEffect>
                  </a14:imgLayer>
                </a14:imgProps>
              </a:ext>
              <a:ext uri="{28A0092B-C50C-407E-A947-70E740481C1C}">
                <a14:useLocalDpi xmlns:a14="http://schemas.microsoft.com/office/drawing/2010/main" val="0"/>
              </a:ext>
            </a:extLst>
          </a:blip>
          <a:srcRect t="26500" b="26667"/>
          <a:stretch/>
        </p:blipFill>
        <p:spPr bwMode="auto">
          <a:xfrm flipV="1">
            <a:off x="1597025" y="2639222"/>
            <a:ext cx="1795463" cy="117077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8" descr="Hình ảnh Hoa Sen Hồng Lá Sen Hạt Sen, Lá Sen, Hibiscus Nước, Sen Mở Và  Cuống miễn phí tải tập tin PNG PSDComment và Vecto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0000" b="90000" l="4667" r="98417"/>
                    </a14:imgEffect>
                  </a14:imgLayer>
                </a14:imgProps>
              </a:ext>
              <a:ext uri="{28A0092B-C50C-407E-A947-70E740481C1C}">
                <a14:useLocalDpi xmlns:a14="http://schemas.microsoft.com/office/drawing/2010/main" val="0"/>
              </a:ext>
            </a:extLst>
          </a:blip>
          <a:srcRect t="26500" b="26667"/>
          <a:stretch/>
        </p:blipFill>
        <p:spPr bwMode="auto">
          <a:xfrm flipV="1">
            <a:off x="1673225" y="3657600"/>
            <a:ext cx="1795463" cy="117077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Hình ảnh Hoa Sen Hồng Lá Sen Hạt Sen, Lá Sen, Hibiscus Nước, Sen Mở Và  Cuống miễn phí tải tập tin PNG PSDComment và Vecto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0000" b="90000" l="4667" r="98417"/>
                    </a14:imgEffect>
                  </a14:imgLayer>
                </a14:imgProps>
              </a:ext>
              <a:ext uri="{28A0092B-C50C-407E-A947-70E740481C1C}">
                <a14:useLocalDpi xmlns:a14="http://schemas.microsoft.com/office/drawing/2010/main" val="0"/>
              </a:ext>
            </a:extLst>
          </a:blip>
          <a:srcRect t="26500" b="26667"/>
          <a:stretch/>
        </p:blipFill>
        <p:spPr bwMode="auto">
          <a:xfrm flipV="1">
            <a:off x="3048000" y="3186560"/>
            <a:ext cx="1795463" cy="117077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Hình ảnh Hoa Sen Hồng Lá Sen Hạt Sen, Lá Sen, Hibiscus Nước, Sen Mở Và  Cuống miễn phí tải tập tin PNG PSDComment và Vecto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0000" b="90000" l="4667" r="98417"/>
                    </a14:imgEffect>
                  </a14:imgLayer>
                </a14:imgProps>
              </a:ext>
              <a:ext uri="{28A0092B-C50C-407E-A947-70E740481C1C}">
                <a14:useLocalDpi xmlns:a14="http://schemas.microsoft.com/office/drawing/2010/main" val="0"/>
              </a:ext>
            </a:extLst>
          </a:blip>
          <a:srcRect t="26500" b="26667"/>
          <a:stretch/>
        </p:blipFill>
        <p:spPr bwMode="auto">
          <a:xfrm flipV="1">
            <a:off x="4343400" y="2667000"/>
            <a:ext cx="1795463" cy="117077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Hình ảnh Hoa Sen Hồng Lá Sen Hạt Sen, Lá Sen, Hibiscus Nước, Sen Mở Và  Cuống miễn phí tải tập tin PNG PSDComment và Vecto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0000" b="90000" l="4667" r="98417"/>
                    </a14:imgEffect>
                  </a14:imgLayer>
                </a14:imgProps>
              </a:ext>
              <a:ext uri="{28A0092B-C50C-407E-A947-70E740481C1C}">
                <a14:useLocalDpi xmlns:a14="http://schemas.microsoft.com/office/drawing/2010/main" val="0"/>
              </a:ext>
            </a:extLst>
          </a:blip>
          <a:srcRect t="26500" b="26667"/>
          <a:stretch/>
        </p:blipFill>
        <p:spPr bwMode="auto">
          <a:xfrm flipV="1">
            <a:off x="4452937" y="3719960"/>
            <a:ext cx="1795463" cy="117077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4" descr="Top 100 Hình Hoa Sen Đẹp Ngất Ngây Lòng Người - Hình Ảnh Đẹp HD"/>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1778" r="100000"/>
                    </a14:imgEffect>
                  </a14:imgLayer>
                </a14:imgProps>
              </a:ext>
              <a:ext uri="{28A0092B-C50C-407E-A947-70E740481C1C}">
                <a14:useLocalDpi xmlns:a14="http://schemas.microsoft.com/office/drawing/2010/main" val="0"/>
              </a:ext>
            </a:extLst>
          </a:blip>
          <a:srcRect/>
          <a:stretch>
            <a:fillRect/>
          </a:stretch>
        </p:blipFill>
        <p:spPr bwMode="auto">
          <a:xfrm>
            <a:off x="7010400" y="2487385"/>
            <a:ext cx="2541815" cy="254181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Hình ảnh Hoa Sen Hồng Lá Sen Hạt Sen, Lá Sen, Hibiscus Nước, Sen Mở Và  Cuống miễn phí tải tập tin PNG PSDComment và Vecto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0000" b="90000" l="4667" r="98417"/>
                    </a14:imgEffect>
                  </a14:imgLayer>
                </a14:imgProps>
              </a:ext>
              <a:ext uri="{28A0092B-C50C-407E-A947-70E740481C1C}">
                <a14:useLocalDpi xmlns:a14="http://schemas.microsoft.com/office/drawing/2010/main" val="0"/>
              </a:ext>
            </a:extLst>
          </a:blip>
          <a:srcRect t="26500" b="26667"/>
          <a:stretch/>
        </p:blipFill>
        <p:spPr bwMode="auto">
          <a:xfrm flipV="1">
            <a:off x="5715000" y="3200400"/>
            <a:ext cx="1795463" cy="1170778"/>
          </a:xfrm>
          <a:prstGeom prst="rect">
            <a:avLst/>
          </a:prstGeom>
          <a:noFill/>
          <a:extLst>
            <a:ext uri="{909E8E84-426E-40DD-AFC4-6F175D3DCCD1}">
              <a14:hiddenFill xmlns:a14="http://schemas.microsoft.com/office/drawing/2010/main">
                <a:solidFill>
                  <a:srgbClr val="FFFFFF"/>
                </a:solidFill>
              </a14:hiddenFill>
            </a:ext>
          </a:extLst>
        </p:spPr>
      </p:pic>
      <p:pic>
        <p:nvPicPr>
          <p:cNvPr id="9236" name="Picture 20" descr="Ếch mẹ may quần áo"/>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9962" b="89655" l="45704" r="89691">
                        <a14:foregroundMark x1="53608" y1="20307" x2="57732" y2="23372"/>
                        <a14:foregroundMark x1="77320" y1="18774" x2="74227" y2="22989"/>
                      </a14:backgroundRemoval>
                    </a14:imgEffect>
                  </a14:imgLayer>
                </a14:imgProps>
              </a:ext>
              <a:ext uri="{28A0092B-C50C-407E-A947-70E740481C1C}">
                <a14:useLocalDpi xmlns:a14="http://schemas.microsoft.com/office/drawing/2010/main" val="0"/>
              </a:ext>
            </a:extLst>
          </a:blip>
          <a:srcRect l="48945" b="11175"/>
          <a:stretch/>
        </p:blipFill>
        <p:spPr bwMode="auto">
          <a:xfrm>
            <a:off x="7315200" y="1981200"/>
            <a:ext cx="1815758" cy="2833338"/>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p:cNvSpPr/>
          <p:nvPr/>
        </p:nvSpPr>
        <p:spPr>
          <a:xfrm>
            <a:off x="1231106" y="3124200"/>
            <a:ext cx="442119" cy="1015663"/>
          </a:xfrm>
          <a:prstGeom prst="rect">
            <a:avLst/>
          </a:prstGeom>
          <a:ln>
            <a:noFill/>
          </a:ln>
        </p:spPr>
        <p:txBody>
          <a:bodyPr wrap="square">
            <a:spAutoFit/>
          </a:bodyPr>
          <a:lstStyle/>
          <a:p>
            <a:r>
              <a:rPr lang="en-US" sz="6000" b="1">
                <a:ln w="10160">
                  <a:solidFill>
                    <a:schemeClr val="tx1"/>
                  </a:solidFill>
                  <a:prstDash val="solid"/>
                </a:ln>
                <a:solidFill>
                  <a:srgbClr val="FF0000"/>
                </a:solidFill>
                <a:effectLst>
                  <a:outerShdw blurRad="38100" dist="22860" dir="5400000" algn="tl" rotWithShape="0">
                    <a:srgbClr val="000000">
                      <a:alpha val="30000"/>
                    </a:srgbClr>
                  </a:outerShdw>
                </a:effectLst>
                <a:latin typeface=".VnAvant" pitchFamily="34" charset="0"/>
                <a:cs typeface="Arial" panose="020B0604020202020204" pitchFamily="34" charset="0"/>
              </a:rPr>
              <a:t>t</a:t>
            </a:r>
            <a:endParaRPr lang="en-US" sz="6000">
              <a:ln w="10160">
                <a:solidFill>
                  <a:schemeClr val="tx1"/>
                </a:solidFill>
                <a:prstDash val="solid"/>
              </a:ln>
              <a:solidFill>
                <a:srgbClr val="FF0000"/>
              </a:solidFill>
            </a:endParaRPr>
          </a:p>
        </p:txBody>
      </p:sp>
      <p:sp>
        <p:nvSpPr>
          <p:cNvPr id="27" name="Rectangle 26"/>
          <p:cNvSpPr/>
          <p:nvPr/>
        </p:nvSpPr>
        <p:spPr>
          <a:xfrm>
            <a:off x="3977481" y="3251537"/>
            <a:ext cx="442119" cy="1015663"/>
          </a:xfrm>
          <a:prstGeom prst="rect">
            <a:avLst/>
          </a:prstGeom>
          <a:ln>
            <a:noFill/>
          </a:ln>
        </p:spPr>
        <p:txBody>
          <a:bodyPr wrap="square">
            <a:spAutoFit/>
          </a:bodyPr>
          <a:lstStyle/>
          <a:p>
            <a:r>
              <a:rPr lang="en-US" sz="6000" b="1">
                <a:ln w="10160">
                  <a:solidFill>
                    <a:schemeClr val="tx1"/>
                  </a:solidFill>
                  <a:prstDash val="solid"/>
                </a:ln>
                <a:solidFill>
                  <a:srgbClr val="FF0000"/>
                </a:solidFill>
                <a:effectLst>
                  <a:outerShdw blurRad="38100" dist="22860" dir="5400000" algn="tl" rotWithShape="0">
                    <a:srgbClr val="000000">
                      <a:alpha val="30000"/>
                    </a:srgbClr>
                  </a:outerShdw>
                </a:effectLst>
                <a:latin typeface=".VnAvant" pitchFamily="34" charset="0"/>
                <a:cs typeface="Arial" panose="020B0604020202020204" pitchFamily="34" charset="0"/>
              </a:rPr>
              <a:t>t</a:t>
            </a:r>
            <a:endParaRPr lang="en-US" sz="6000">
              <a:ln w="10160">
                <a:solidFill>
                  <a:schemeClr val="tx1"/>
                </a:solidFill>
                <a:prstDash val="solid"/>
              </a:ln>
              <a:solidFill>
                <a:srgbClr val="FF0000"/>
              </a:solidFill>
            </a:endParaRPr>
          </a:p>
        </p:txBody>
      </p:sp>
      <p:sp>
        <p:nvSpPr>
          <p:cNvPr id="28" name="Rectangle 27"/>
          <p:cNvSpPr/>
          <p:nvPr/>
        </p:nvSpPr>
        <p:spPr>
          <a:xfrm>
            <a:off x="6644481" y="3251537"/>
            <a:ext cx="442119" cy="1015663"/>
          </a:xfrm>
          <a:prstGeom prst="rect">
            <a:avLst/>
          </a:prstGeom>
          <a:ln>
            <a:noFill/>
          </a:ln>
        </p:spPr>
        <p:txBody>
          <a:bodyPr wrap="square">
            <a:spAutoFit/>
          </a:bodyPr>
          <a:lstStyle/>
          <a:p>
            <a:r>
              <a:rPr lang="en-US" sz="6000" b="1">
                <a:ln w="10160">
                  <a:solidFill>
                    <a:schemeClr val="tx1"/>
                  </a:solidFill>
                  <a:prstDash val="solid"/>
                </a:ln>
                <a:solidFill>
                  <a:srgbClr val="FF0000"/>
                </a:solidFill>
                <a:effectLst>
                  <a:outerShdw blurRad="38100" dist="22860" dir="5400000" algn="tl" rotWithShape="0">
                    <a:srgbClr val="000000">
                      <a:alpha val="30000"/>
                    </a:srgbClr>
                  </a:outerShdw>
                </a:effectLst>
                <a:latin typeface=".VnAvant" pitchFamily="34" charset="0"/>
                <a:cs typeface="Arial" panose="020B0604020202020204" pitchFamily="34" charset="0"/>
              </a:rPr>
              <a:t>t</a:t>
            </a:r>
            <a:endParaRPr lang="en-US" sz="6000">
              <a:ln w="10160">
                <a:solidFill>
                  <a:schemeClr val="tx1"/>
                </a:solidFill>
                <a:prstDash val="solid"/>
              </a:ln>
              <a:solidFill>
                <a:srgbClr val="FF0000"/>
              </a:solidFill>
            </a:endParaRPr>
          </a:p>
        </p:txBody>
      </p:sp>
      <p:sp>
        <p:nvSpPr>
          <p:cNvPr id="29" name="Rectangle 28"/>
          <p:cNvSpPr/>
          <p:nvPr/>
        </p:nvSpPr>
        <p:spPr>
          <a:xfrm>
            <a:off x="2529681" y="2641937"/>
            <a:ext cx="442119" cy="1015663"/>
          </a:xfrm>
          <a:prstGeom prst="rect">
            <a:avLst/>
          </a:prstGeom>
          <a:ln>
            <a:noFill/>
          </a:ln>
        </p:spPr>
        <p:txBody>
          <a:bodyPr wrap="square">
            <a:spAutoFit/>
          </a:bodyPr>
          <a:lstStyle/>
          <a:p>
            <a:r>
              <a:rPr lang="en-US" sz="6000" b="1" smtClean="0">
                <a:ln w="10160">
                  <a:solidFill>
                    <a:schemeClr val="tx1"/>
                  </a:solidFill>
                  <a:prstDash val="solid"/>
                </a:ln>
                <a:solidFill>
                  <a:srgbClr val="FF0000"/>
                </a:solidFill>
                <a:effectLst>
                  <a:outerShdw blurRad="38100" dist="22860" dir="5400000" algn="tl" rotWithShape="0">
                    <a:srgbClr val="000000">
                      <a:alpha val="30000"/>
                    </a:srgbClr>
                  </a:outerShdw>
                </a:effectLst>
                <a:latin typeface=".VnAvant" pitchFamily="34" charset="0"/>
                <a:cs typeface="Arial" panose="020B0604020202020204" pitchFamily="34" charset="0"/>
              </a:rPr>
              <a:t>i</a:t>
            </a:r>
            <a:endParaRPr lang="en-US" sz="6000">
              <a:ln w="10160">
                <a:solidFill>
                  <a:schemeClr val="tx1"/>
                </a:solidFill>
                <a:prstDash val="solid"/>
              </a:ln>
              <a:solidFill>
                <a:srgbClr val="FF0000"/>
              </a:solidFill>
            </a:endParaRPr>
          </a:p>
        </p:txBody>
      </p:sp>
      <p:sp>
        <p:nvSpPr>
          <p:cNvPr id="30" name="Rectangle 29"/>
          <p:cNvSpPr/>
          <p:nvPr/>
        </p:nvSpPr>
        <p:spPr>
          <a:xfrm>
            <a:off x="5349081" y="3784937"/>
            <a:ext cx="442119" cy="1015663"/>
          </a:xfrm>
          <a:prstGeom prst="rect">
            <a:avLst/>
          </a:prstGeom>
          <a:ln>
            <a:noFill/>
          </a:ln>
        </p:spPr>
        <p:txBody>
          <a:bodyPr wrap="square">
            <a:spAutoFit/>
          </a:bodyPr>
          <a:lstStyle/>
          <a:p>
            <a:r>
              <a:rPr lang="en-US" sz="6000" b="1" smtClean="0">
                <a:ln w="10160">
                  <a:solidFill>
                    <a:schemeClr val="tx1"/>
                  </a:solidFill>
                  <a:prstDash val="solid"/>
                </a:ln>
                <a:solidFill>
                  <a:srgbClr val="FF0000"/>
                </a:solidFill>
                <a:effectLst>
                  <a:outerShdw blurRad="38100" dist="22860" dir="5400000" algn="tl" rotWithShape="0">
                    <a:srgbClr val="000000">
                      <a:alpha val="30000"/>
                    </a:srgbClr>
                  </a:outerShdw>
                </a:effectLst>
                <a:latin typeface=".VnAvant" pitchFamily="34" charset="0"/>
                <a:cs typeface="Arial" panose="020B0604020202020204" pitchFamily="34" charset="0"/>
              </a:rPr>
              <a:t>i</a:t>
            </a:r>
            <a:endParaRPr lang="en-US" sz="6000">
              <a:ln w="10160">
                <a:solidFill>
                  <a:schemeClr val="tx1"/>
                </a:solidFill>
                <a:prstDash val="solid"/>
              </a:ln>
              <a:solidFill>
                <a:srgbClr val="FF0000"/>
              </a:solidFill>
            </a:endParaRPr>
          </a:p>
        </p:txBody>
      </p:sp>
      <p:sp>
        <p:nvSpPr>
          <p:cNvPr id="31" name="Rectangle 30"/>
          <p:cNvSpPr/>
          <p:nvPr/>
        </p:nvSpPr>
        <p:spPr>
          <a:xfrm>
            <a:off x="5181600" y="2438400"/>
            <a:ext cx="442119" cy="1015663"/>
          </a:xfrm>
          <a:prstGeom prst="rect">
            <a:avLst/>
          </a:prstGeom>
          <a:ln>
            <a:noFill/>
          </a:ln>
        </p:spPr>
        <p:txBody>
          <a:bodyPr wrap="square">
            <a:spAutoFit/>
          </a:bodyPr>
          <a:lstStyle/>
          <a:p>
            <a:r>
              <a:rPr lang="en-US" sz="6000" b="1" smtClean="0">
                <a:ln w="10160">
                  <a:solidFill>
                    <a:schemeClr val="tx1"/>
                  </a:solidFill>
                  <a:prstDash val="solid"/>
                </a:ln>
                <a:solidFill>
                  <a:srgbClr val="FF0000"/>
                </a:solidFill>
                <a:effectLst>
                  <a:outerShdw blurRad="38100" dist="22860" dir="5400000" algn="tl" rotWithShape="0">
                    <a:srgbClr val="000000">
                      <a:alpha val="30000"/>
                    </a:srgbClr>
                  </a:outerShdw>
                </a:effectLst>
                <a:latin typeface=".VnAvant" pitchFamily="34" charset="0"/>
                <a:cs typeface="Arial" panose="020B0604020202020204" pitchFamily="34" charset="0"/>
              </a:rPr>
              <a:t>c</a:t>
            </a:r>
            <a:endParaRPr lang="en-US" sz="6000">
              <a:ln w="10160">
                <a:solidFill>
                  <a:schemeClr val="tx1"/>
                </a:solidFill>
                <a:prstDash val="solid"/>
              </a:ln>
              <a:solidFill>
                <a:srgbClr val="FF0000"/>
              </a:solidFill>
            </a:endParaRPr>
          </a:p>
        </p:txBody>
      </p:sp>
      <p:sp>
        <p:nvSpPr>
          <p:cNvPr id="32" name="Rectangle 31"/>
          <p:cNvSpPr/>
          <p:nvPr/>
        </p:nvSpPr>
        <p:spPr>
          <a:xfrm>
            <a:off x="2514600" y="3480137"/>
            <a:ext cx="442119" cy="1015663"/>
          </a:xfrm>
          <a:prstGeom prst="rect">
            <a:avLst/>
          </a:prstGeom>
          <a:ln>
            <a:noFill/>
          </a:ln>
        </p:spPr>
        <p:txBody>
          <a:bodyPr wrap="square">
            <a:spAutoFit/>
          </a:bodyPr>
          <a:lstStyle/>
          <a:p>
            <a:r>
              <a:rPr lang="en-US" sz="6000" b="1" smtClean="0">
                <a:ln w="10160">
                  <a:solidFill>
                    <a:schemeClr val="tx1"/>
                  </a:solidFill>
                  <a:prstDash val="solid"/>
                </a:ln>
                <a:solidFill>
                  <a:srgbClr val="FF0000"/>
                </a:solidFill>
                <a:effectLst>
                  <a:outerShdw blurRad="38100" dist="22860" dir="5400000" algn="tl" rotWithShape="0">
                    <a:srgbClr val="000000">
                      <a:alpha val="30000"/>
                    </a:srgbClr>
                  </a:outerShdw>
                </a:effectLst>
                <a:latin typeface=".VnAvant" pitchFamily="34" charset="0"/>
                <a:cs typeface="Arial" panose="020B0604020202020204" pitchFamily="34" charset="0"/>
              </a:rPr>
              <a:t>c</a:t>
            </a:r>
            <a:endParaRPr lang="en-US" sz="6000">
              <a:ln w="10160">
                <a:solidFill>
                  <a:schemeClr val="tx1"/>
                </a:solidFill>
                <a:prstDash val="solid"/>
              </a:ln>
              <a:solidFill>
                <a:srgbClr val="FF0000"/>
              </a:solidFill>
            </a:endParaRPr>
          </a:p>
        </p:txBody>
      </p:sp>
      <p:pic>
        <p:nvPicPr>
          <p:cNvPr id="33" name="Picture 6" descr="Ếch dễ Thương Clip nghệ thuật - Ếch png tải về - Miễn phí trong suốt Xanh  png Tải về."/>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10000" r="91556">
                        <a14:foregroundMark x1="35342" y1="13169" x2="68219" y2="16872"/>
                        <a14:foregroundMark x1="39726" y1="19753" x2="39726" y2="25926"/>
                      </a14:backgroundRemoval>
                    </a14:imgEffect>
                  </a14:imgLayer>
                </a14:imgProps>
              </a:ext>
              <a:ext uri="{28A0092B-C50C-407E-A947-70E740481C1C}">
                <a14:useLocalDpi xmlns:a14="http://schemas.microsoft.com/office/drawing/2010/main" val="0"/>
              </a:ext>
            </a:extLst>
          </a:blip>
          <a:srcRect/>
          <a:stretch>
            <a:fillRect/>
          </a:stretch>
        </p:blipFill>
        <p:spPr bwMode="auto">
          <a:xfrm>
            <a:off x="317501" y="3048000"/>
            <a:ext cx="1282699" cy="100262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6" descr="Ếch dễ Thương Clip nghệ thuật - Ếch png tải về - Miễn phí trong suốt Xanh  png Tải về."/>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10000" r="91556">
                        <a14:foregroundMark x1="35342" y1="13169" x2="68219" y2="16872"/>
                        <a14:foregroundMark x1="39726" y1="19753" x2="39726" y2="25926"/>
                      </a14:backgroundRemoval>
                    </a14:imgEffect>
                  </a14:imgLayer>
                </a14:imgProps>
              </a:ext>
              <a:ext uri="{28A0092B-C50C-407E-A947-70E740481C1C}">
                <a14:useLocalDpi xmlns:a14="http://schemas.microsoft.com/office/drawing/2010/main" val="0"/>
              </a:ext>
            </a:extLst>
          </a:blip>
          <a:srcRect/>
          <a:stretch>
            <a:fillRect/>
          </a:stretch>
        </p:blipFill>
        <p:spPr bwMode="auto">
          <a:xfrm>
            <a:off x="1536701" y="3569380"/>
            <a:ext cx="1282699" cy="100262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6" descr="Ếch dễ Thương Clip nghệ thuật - Ếch png tải về - Miễn phí trong suốt Xanh  png Tải về."/>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10000" r="91556">
                        <a14:foregroundMark x1="35342" y1="13169" x2="68219" y2="16872"/>
                        <a14:foregroundMark x1="39726" y1="19753" x2="39726" y2="25926"/>
                      </a14:backgroundRemoval>
                    </a14:imgEffect>
                  </a14:imgLayer>
                </a14:imgProps>
              </a:ext>
              <a:ext uri="{28A0092B-C50C-407E-A947-70E740481C1C}">
                <a14:useLocalDpi xmlns:a14="http://schemas.microsoft.com/office/drawing/2010/main" val="0"/>
              </a:ext>
            </a:extLst>
          </a:blip>
          <a:srcRect/>
          <a:stretch>
            <a:fillRect/>
          </a:stretch>
        </p:blipFill>
        <p:spPr bwMode="auto">
          <a:xfrm>
            <a:off x="2998786" y="2978827"/>
            <a:ext cx="1282699" cy="100262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Ếch dễ Thương Clip nghệ thuật - Ếch png tải về - Miễn phí trong suốt Xanh  png Tải về."/>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10000" r="91556">
                        <a14:foregroundMark x1="35342" y1="13169" x2="68219" y2="16872"/>
                        <a14:foregroundMark x1="39726" y1="19753" x2="39726" y2="25926"/>
                      </a14:backgroundRemoval>
                    </a14:imgEffect>
                  </a14:imgLayer>
                </a14:imgProps>
              </a:ext>
              <a:ext uri="{28A0092B-C50C-407E-A947-70E740481C1C}">
                <a14:useLocalDpi xmlns:a14="http://schemas.microsoft.com/office/drawing/2010/main" val="0"/>
              </a:ext>
            </a:extLst>
          </a:blip>
          <a:srcRect/>
          <a:stretch>
            <a:fillRect/>
          </a:stretch>
        </p:blipFill>
        <p:spPr bwMode="auto">
          <a:xfrm>
            <a:off x="4469209" y="3494085"/>
            <a:ext cx="1282699" cy="100262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6" descr="Ếch dễ Thương Clip nghệ thuật - Ếch png tải về - Miễn phí trong suốt Xanh  png Tải về."/>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10000" r="91556">
                        <a14:foregroundMark x1="35342" y1="13169" x2="68219" y2="16872"/>
                        <a14:foregroundMark x1="39726" y1="19753" x2="39726" y2="25926"/>
                      </a14:backgroundRemoval>
                    </a14:imgEffect>
                  </a14:imgLayer>
                </a14:imgProps>
              </a:ext>
              <a:ext uri="{28A0092B-C50C-407E-A947-70E740481C1C}">
                <a14:useLocalDpi xmlns:a14="http://schemas.microsoft.com/office/drawing/2010/main" val="0"/>
              </a:ext>
            </a:extLst>
          </a:blip>
          <a:srcRect/>
          <a:stretch>
            <a:fillRect/>
          </a:stretch>
        </p:blipFill>
        <p:spPr bwMode="auto">
          <a:xfrm>
            <a:off x="5721348" y="2952753"/>
            <a:ext cx="1282699" cy="100262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6" descr="Ếch dễ Thương Clip nghệ thuật - Ếch png tải về - Miễn phí trong suốt Xanh  png Tải về."/>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10000" r="91556">
                        <a14:foregroundMark x1="35342" y1="13169" x2="68219" y2="16872"/>
                        <a14:foregroundMark x1="39726" y1="19753" x2="39726" y2="25926"/>
                      </a14:backgroundRemoval>
                    </a14:imgEffect>
                  </a14:imgLayer>
                </a14:imgProps>
              </a:ext>
              <a:ext uri="{28A0092B-C50C-407E-A947-70E740481C1C}">
                <a14:useLocalDpi xmlns:a14="http://schemas.microsoft.com/office/drawing/2010/main" val="0"/>
              </a:ext>
            </a:extLst>
          </a:blip>
          <a:srcRect/>
          <a:stretch>
            <a:fillRect/>
          </a:stretch>
        </p:blipFill>
        <p:spPr bwMode="auto">
          <a:xfrm>
            <a:off x="6932610" y="3632031"/>
            <a:ext cx="1282699" cy="1002620"/>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8"/>
          <p:cNvSpPr/>
          <p:nvPr/>
        </p:nvSpPr>
        <p:spPr>
          <a:xfrm>
            <a:off x="9525000" y="1809928"/>
            <a:ext cx="532518" cy="769441"/>
          </a:xfrm>
          <a:prstGeom prst="rect">
            <a:avLst/>
          </a:prstGeom>
        </p:spPr>
        <p:txBody>
          <a:bodyPr wrap="none">
            <a:spAutoFit/>
          </a:bodyPr>
          <a:lstStyle/>
          <a:p>
            <a:r>
              <a:rPr lang="en-US" sz="4400" b="1" spc="50">
                <a:ln w="11430"/>
                <a:solidFill>
                  <a:srgbClr val="C00000"/>
                </a:solidFill>
                <a:effectLst>
                  <a:outerShdw blurRad="76200" dist="50800" dir="5400000" algn="tl" rotWithShape="0">
                    <a:srgbClr val="000000">
                      <a:alpha val="65000"/>
                    </a:srgbClr>
                  </a:outerShdw>
                </a:effectLst>
              </a:rPr>
              <a:t>A</a:t>
            </a:r>
            <a:endParaRPr lang="en-US" sz="4400"/>
          </a:p>
        </p:txBody>
      </p:sp>
      <p:sp>
        <p:nvSpPr>
          <p:cNvPr id="40" name="Rectangle 39"/>
          <p:cNvSpPr/>
          <p:nvPr/>
        </p:nvSpPr>
        <p:spPr>
          <a:xfrm>
            <a:off x="9614580" y="2380327"/>
            <a:ext cx="532518" cy="769441"/>
          </a:xfrm>
          <a:prstGeom prst="rect">
            <a:avLst/>
          </a:prstGeom>
        </p:spPr>
        <p:txBody>
          <a:bodyPr wrap="none">
            <a:spAutoFit/>
          </a:bodyPr>
          <a:lstStyle/>
          <a:p>
            <a:r>
              <a:rPr lang="en-US" sz="4400" b="1" spc="50">
                <a:ln w="11430"/>
                <a:solidFill>
                  <a:srgbClr val="C00000"/>
                </a:solidFill>
                <a:effectLst>
                  <a:outerShdw blurRad="76200" dist="50800" dir="5400000" algn="tl" rotWithShape="0">
                    <a:srgbClr val="000000">
                      <a:alpha val="65000"/>
                    </a:srgbClr>
                  </a:outerShdw>
                </a:effectLst>
              </a:rPr>
              <a:t>A</a:t>
            </a:r>
            <a:endParaRPr lang="en-US" sz="4400"/>
          </a:p>
        </p:txBody>
      </p:sp>
    </p:spTree>
    <p:extLst>
      <p:ext uri="{BB962C8B-B14F-4D97-AF65-F5344CB8AC3E}">
        <p14:creationId xmlns:p14="http://schemas.microsoft.com/office/powerpoint/2010/main" val="110556547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circle(in)">
                                      <p:cBhvr>
                                        <p:cTn id="7" dur="20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2.77778E-6 4.07407E-6 L -0.01285 0.17129 " pathEditMode="relative" rAng="0" ptsTypes="AA">
                                      <p:cBhvr>
                                        <p:cTn id="16" dur="2000" fill="hold"/>
                                        <p:tgtEl>
                                          <p:spTgt spid="16"/>
                                        </p:tgtEl>
                                        <p:attrNameLst>
                                          <p:attrName>ppt_x</p:attrName>
                                          <p:attrName>ppt_y</p:attrName>
                                        </p:attrNameLst>
                                      </p:cBhvr>
                                      <p:rCtr x="-642" y="8565"/>
                                    </p:animMotion>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1250"/>
                                        <p:tgtEl>
                                          <p:spTgt spid="16"/>
                                        </p:tgtEl>
                                      </p:cBhvr>
                                    </p:animEffect>
                                    <p:set>
                                      <p:cBhvr>
                                        <p:cTn id="21" dur="1" fill="hold">
                                          <p:stCondLst>
                                            <p:cond delay="1249"/>
                                          </p:stCondLst>
                                        </p:cTn>
                                        <p:tgtEl>
                                          <p:spTgt spid="16"/>
                                        </p:tgtEl>
                                        <p:attrNameLst>
                                          <p:attrName>style.visibility</p:attrName>
                                        </p:attrNameLst>
                                      </p:cBhvr>
                                      <p:to>
                                        <p:strVal val="hidden"/>
                                      </p:to>
                                    </p:set>
                                  </p:childTnLst>
                                </p:cTn>
                              </p:par>
                              <p:par>
                                <p:cTn id="22" presetID="10" presetClass="entr" presetSubtype="0" fill="hold" nodeType="with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fade">
                                      <p:cBhvr>
                                        <p:cTn id="24" dur="1250"/>
                                        <p:tgtEl>
                                          <p:spTgt spid="33"/>
                                        </p:tgtEl>
                                      </p:cBhvr>
                                    </p:animEffect>
                                  </p:childTnLst>
                                </p:cTn>
                              </p:par>
                            </p:childTnLst>
                          </p:cTn>
                        </p:par>
                      </p:childTnLst>
                    </p:cTn>
                  </p:par>
                  <p:par>
                    <p:cTn id="25" fill="hold">
                      <p:stCondLst>
                        <p:cond delay="indefinite"/>
                      </p:stCondLst>
                      <p:childTnLst>
                        <p:par>
                          <p:cTn id="26" fill="hold">
                            <p:stCondLst>
                              <p:cond delay="0"/>
                            </p:stCondLst>
                            <p:childTnLst>
                              <p:par>
                                <p:cTn id="27" presetID="63" presetClass="path" presetSubtype="0" accel="50000" decel="50000" fill="hold" nodeType="clickEffect">
                                  <p:stCondLst>
                                    <p:cond delay="0"/>
                                  </p:stCondLst>
                                  <p:childTnLst>
                                    <p:animMotion origin="layout" path="M 0 -2.22222E-6 L 0.13333 0.07778 " pathEditMode="relative" rAng="0" ptsTypes="AA">
                                      <p:cBhvr>
                                        <p:cTn id="28" dur="2000" fill="hold"/>
                                        <p:tgtEl>
                                          <p:spTgt spid="33"/>
                                        </p:tgtEl>
                                        <p:attrNameLst>
                                          <p:attrName>ppt_x</p:attrName>
                                          <p:attrName>ppt_y</p:attrName>
                                        </p:attrNameLst>
                                      </p:cBhvr>
                                      <p:rCtr x="6667" y="3889"/>
                                    </p:animMotion>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1250"/>
                                        <p:tgtEl>
                                          <p:spTgt spid="33"/>
                                        </p:tgtEl>
                                      </p:cBhvr>
                                    </p:animEffect>
                                    <p:set>
                                      <p:cBhvr>
                                        <p:cTn id="33" dur="1" fill="hold">
                                          <p:stCondLst>
                                            <p:cond delay="1249"/>
                                          </p:stCondLst>
                                        </p:cTn>
                                        <p:tgtEl>
                                          <p:spTgt spid="33"/>
                                        </p:tgtEl>
                                        <p:attrNameLst>
                                          <p:attrName>style.visibility</p:attrName>
                                        </p:attrNameLst>
                                      </p:cBhvr>
                                      <p:to>
                                        <p:strVal val="hidden"/>
                                      </p:to>
                                    </p:set>
                                  </p:childTnLst>
                                </p:cTn>
                              </p:par>
                              <p:par>
                                <p:cTn id="34" presetID="10" presetClass="entr" presetSubtype="0" fill="hold"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1250"/>
                                        <p:tgtEl>
                                          <p:spTgt spid="34"/>
                                        </p:tgtEl>
                                      </p:cBhvr>
                                    </p:animEffect>
                                  </p:childTnLst>
                                </p:cTn>
                              </p:par>
                            </p:childTnLst>
                          </p:cTn>
                        </p:par>
                      </p:childTnLst>
                    </p:cTn>
                  </p:par>
                  <p:par>
                    <p:cTn id="37" fill="hold">
                      <p:stCondLst>
                        <p:cond delay="indefinite"/>
                      </p:stCondLst>
                      <p:childTnLst>
                        <p:par>
                          <p:cTn id="38" fill="hold">
                            <p:stCondLst>
                              <p:cond delay="0"/>
                            </p:stCondLst>
                            <p:childTnLst>
                              <p:par>
                                <p:cTn id="39" presetID="63" presetClass="path" presetSubtype="0" accel="50000" decel="50000" fill="hold" nodeType="clickEffect">
                                  <p:stCondLst>
                                    <p:cond delay="0"/>
                                  </p:stCondLst>
                                  <p:childTnLst>
                                    <p:animMotion origin="layout" path="M -4.44444E-6 0.00185 L 0.15348 -0.08056 " pathEditMode="relative" rAng="0" ptsTypes="AA">
                                      <p:cBhvr>
                                        <p:cTn id="40" dur="2000" fill="hold"/>
                                        <p:tgtEl>
                                          <p:spTgt spid="34"/>
                                        </p:tgtEl>
                                        <p:attrNameLst>
                                          <p:attrName>ppt_x</p:attrName>
                                          <p:attrName>ppt_y</p:attrName>
                                        </p:attrNameLst>
                                      </p:cBhvr>
                                      <p:rCtr x="7674" y="-4120"/>
                                    </p:animMotion>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1250"/>
                                        <p:tgtEl>
                                          <p:spTgt spid="34"/>
                                        </p:tgtEl>
                                      </p:cBhvr>
                                    </p:animEffect>
                                    <p:set>
                                      <p:cBhvr>
                                        <p:cTn id="45" dur="1" fill="hold">
                                          <p:stCondLst>
                                            <p:cond delay="1249"/>
                                          </p:stCondLst>
                                        </p:cTn>
                                        <p:tgtEl>
                                          <p:spTgt spid="34"/>
                                        </p:tgtEl>
                                        <p:attrNameLst>
                                          <p:attrName>style.visibility</p:attrName>
                                        </p:attrNameLst>
                                      </p:cBhvr>
                                      <p:to>
                                        <p:strVal val="hidden"/>
                                      </p:to>
                                    </p:set>
                                  </p:childTnLst>
                                </p:cTn>
                              </p:par>
                              <p:par>
                                <p:cTn id="46" presetID="10" presetClass="entr" presetSubtype="0" fill="hold" nodeType="with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250"/>
                                        <p:tgtEl>
                                          <p:spTgt spid="35"/>
                                        </p:tgtEl>
                                      </p:cBhvr>
                                    </p:animEffect>
                                  </p:childTnLst>
                                </p:cTn>
                              </p:par>
                            </p:childTnLst>
                          </p:cTn>
                        </p:par>
                      </p:childTnLst>
                    </p:cTn>
                  </p:par>
                  <p:par>
                    <p:cTn id="49" fill="hold">
                      <p:stCondLst>
                        <p:cond delay="indefinite"/>
                      </p:stCondLst>
                      <p:childTnLst>
                        <p:par>
                          <p:cTn id="50" fill="hold">
                            <p:stCondLst>
                              <p:cond delay="0"/>
                            </p:stCondLst>
                            <p:childTnLst>
                              <p:par>
                                <p:cTn id="51" presetID="63" presetClass="path" presetSubtype="0" accel="50000" decel="50000" fill="hold" nodeType="clickEffect">
                                  <p:stCondLst>
                                    <p:cond delay="0"/>
                                  </p:stCondLst>
                                  <p:childTnLst>
                                    <p:animMotion origin="layout" path="M -0.00642 0.00556 L 0.16216 0.07593 " pathEditMode="relative" rAng="0" ptsTypes="AA">
                                      <p:cBhvr>
                                        <p:cTn id="52" dur="2000" fill="hold"/>
                                        <p:tgtEl>
                                          <p:spTgt spid="35"/>
                                        </p:tgtEl>
                                        <p:attrNameLst>
                                          <p:attrName>ppt_x</p:attrName>
                                          <p:attrName>ppt_y</p:attrName>
                                        </p:attrNameLst>
                                      </p:cBhvr>
                                      <p:rCtr x="8420" y="3519"/>
                                    </p:animMotion>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1250"/>
                                        <p:tgtEl>
                                          <p:spTgt spid="35"/>
                                        </p:tgtEl>
                                      </p:cBhvr>
                                    </p:animEffect>
                                    <p:set>
                                      <p:cBhvr>
                                        <p:cTn id="57" dur="1" fill="hold">
                                          <p:stCondLst>
                                            <p:cond delay="1249"/>
                                          </p:stCondLst>
                                        </p:cTn>
                                        <p:tgtEl>
                                          <p:spTgt spid="35"/>
                                        </p:tgtEl>
                                        <p:attrNameLst>
                                          <p:attrName>style.visibility</p:attrName>
                                        </p:attrNameLst>
                                      </p:cBhvr>
                                      <p:to>
                                        <p:strVal val="hidden"/>
                                      </p:to>
                                    </p:set>
                                  </p:childTnLst>
                                </p:cTn>
                              </p:par>
                              <p:par>
                                <p:cTn id="58" presetID="10" presetClass="entr" presetSubtype="0" fill="hold" nodeType="withEffect">
                                  <p:stCondLst>
                                    <p:cond delay="0"/>
                                  </p:stCondLst>
                                  <p:childTnLst>
                                    <p:set>
                                      <p:cBhvr>
                                        <p:cTn id="59" dur="1" fill="hold">
                                          <p:stCondLst>
                                            <p:cond delay="0"/>
                                          </p:stCondLst>
                                        </p:cTn>
                                        <p:tgtEl>
                                          <p:spTgt spid="36"/>
                                        </p:tgtEl>
                                        <p:attrNameLst>
                                          <p:attrName>style.visibility</p:attrName>
                                        </p:attrNameLst>
                                      </p:cBhvr>
                                      <p:to>
                                        <p:strVal val="visible"/>
                                      </p:to>
                                    </p:set>
                                    <p:animEffect transition="in" filter="fade">
                                      <p:cBhvr>
                                        <p:cTn id="60" dur="1250"/>
                                        <p:tgtEl>
                                          <p:spTgt spid="36"/>
                                        </p:tgtEl>
                                      </p:cBhvr>
                                    </p:animEffect>
                                  </p:childTnLst>
                                </p:cTn>
                              </p:par>
                            </p:childTnLst>
                          </p:cTn>
                        </p:par>
                      </p:childTnLst>
                    </p:cTn>
                  </p:par>
                  <p:par>
                    <p:cTn id="61" fill="hold">
                      <p:stCondLst>
                        <p:cond delay="indefinite"/>
                      </p:stCondLst>
                      <p:childTnLst>
                        <p:par>
                          <p:cTn id="62" fill="hold">
                            <p:stCondLst>
                              <p:cond delay="0"/>
                            </p:stCondLst>
                            <p:childTnLst>
                              <p:par>
                                <p:cTn id="63" presetID="63" presetClass="path" presetSubtype="0" accel="50000" decel="50000" fill="hold" nodeType="clickEffect">
                                  <p:stCondLst>
                                    <p:cond delay="0"/>
                                  </p:stCondLst>
                                  <p:childTnLst>
                                    <p:animMotion origin="layout" path="M 0.00138 0.0007 L 0.1342 -0.07083 " pathEditMode="relative" rAng="0" ptsTypes="AA">
                                      <p:cBhvr>
                                        <p:cTn id="64" dur="2000" fill="hold"/>
                                        <p:tgtEl>
                                          <p:spTgt spid="36"/>
                                        </p:tgtEl>
                                        <p:attrNameLst>
                                          <p:attrName>ppt_x</p:attrName>
                                          <p:attrName>ppt_y</p:attrName>
                                        </p:attrNameLst>
                                      </p:cBhvr>
                                      <p:rCtr x="6632" y="-3588"/>
                                    </p:animMotion>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nodeType="clickEffect">
                                  <p:stCondLst>
                                    <p:cond delay="0"/>
                                  </p:stCondLst>
                                  <p:childTnLst>
                                    <p:animEffect transition="out" filter="fade">
                                      <p:cBhvr>
                                        <p:cTn id="68" dur="1250"/>
                                        <p:tgtEl>
                                          <p:spTgt spid="36"/>
                                        </p:tgtEl>
                                      </p:cBhvr>
                                    </p:animEffect>
                                    <p:set>
                                      <p:cBhvr>
                                        <p:cTn id="69" dur="1" fill="hold">
                                          <p:stCondLst>
                                            <p:cond delay="1249"/>
                                          </p:stCondLst>
                                        </p:cTn>
                                        <p:tgtEl>
                                          <p:spTgt spid="36"/>
                                        </p:tgtEl>
                                        <p:attrNameLst>
                                          <p:attrName>style.visibility</p:attrName>
                                        </p:attrNameLst>
                                      </p:cBhvr>
                                      <p:to>
                                        <p:strVal val="hidden"/>
                                      </p:to>
                                    </p:set>
                                  </p:childTnLst>
                                </p:cTn>
                              </p:par>
                              <p:par>
                                <p:cTn id="70" presetID="10" presetClass="entr" presetSubtype="0" fill="hold" nodeType="with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fade">
                                      <p:cBhvr>
                                        <p:cTn id="72" dur="1250"/>
                                        <p:tgtEl>
                                          <p:spTgt spid="37"/>
                                        </p:tgtEl>
                                      </p:cBhvr>
                                    </p:animEffect>
                                  </p:childTnLst>
                                </p:cTn>
                              </p:par>
                            </p:childTnLst>
                          </p:cTn>
                        </p:par>
                      </p:childTnLst>
                    </p:cTn>
                  </p:par>
                  <p:par>
                    <p:cTn id="73" fill="hold">
                      <p:stCondLst>
                        <p:cond delay="indefinite"/>
                      </p:stCondLst>
                      <p:childTnLst>
                        <p:par>
                          <p:cTn id="74" fill="hold">
                            <p:stCondLst>
                              <p:cond delay="0"/>
                            </p:stCondLst>
                            <p:childTnLst>
                              <p:par>
                                <p:cTn id="75" presetID="42" presetClass="path" presetSubtype="0" accel="50000" decel="50000" fill="hold" nodeType="clickEffect">
                                  <p:stCondLst>
                                    <p:cond delay="0"/>
                                  </p:stCondLst>
                                  <p:childTnLst>
                                    <p:animMotion origin="layout" path="M -0.00278 0.0081 L 0.12639 0.1044 " pathEditMode="relative" rAng="0" ptsTypes="AA">
                                      <p:cBhvr>
                                        <p:cTn id="76" dur="2000" fill="hold"/>
                                        <p:tgtEl>
                                          <p:spTgt spid="37"/>
                                        </p:tgtEl>
                                        <p:attrNameLst>
                                          <p:attrName>ppt_x</p:attrName>
                                          <p:attrName>ppt_y</p:attrName>
                                        </p:attrNameLst>
                                      </p:cBhvr>
                                      <p:rCtr x="6458" y="4815"/>
                                    </p:animMotion>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nodeType="clickEffect">
                                  <p:stCondLst>
                                    <p:cond delay="0"/>
                                  </p:stCondLst>
                                  <p:childTnLst>
                                    <p:animEffect transition="out" filter="fade">
                                      <p:cBhvr>
                                        <p:cTn id="80" dur="1250"/>
                                        <p:tgtEl>
                                          <p:spTgt spid="37"/>
                                        </p:tgtEl>
                                      </p:cBhvr>
                                    </p:animEffect>
                                    <p:set>
                                      <p:cBhvr>
                                        <p:cTn id="81" dur="1" fill="hold">
                                          <p:stCondLst>
                                            <p:cond delay="1249"/>
                                          </p:stCondLst>
                                        </p:cTn>
                                        <p:tgtEl>
                                          <p:spTgt spid="37"/>
                                        </p:tgtEl>
                                        <p:attrNameLst>
                                          <p:attrName>style.visibility</p:attrName>
                                        </p:attrNameLst>
                                      </p:cBhvr>
                                      <p:to>
                                        <p:strVal val="hidden"/>
                                      </p:to>
                                    </p:set>
                                  </p:childTnLst>
                                </p:cTn>
                              </p:par>
                              <p:par>
                                <p:cTn id="82" presetID="10" presetClass="entr" presetSubtype="0" fill="hold" nodeType="with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250"/>
                                        <p:tgtEl>
                                          <p:spTgt spid="38"/>
                                        </p:tgtEl>
                                      </p:cBhvr>
                                    </p:animEffect>
                                  </p:childTnLst>
                                </p:cTn>
                              </p:par>
                            </p:childTnLst>
                          </p:cTn>
                        </p:par>
                      </p:childTnLst>
                    </p:cTn>
                  </p:par>
                  <p:par>
                    <p:cTn id="85" fill="hold">
                      <p:stCondLst>
                        <p:cond delay="indefinite"/>
                      </p:stCondLst>
                      <p:childTnLst>
                        <p:par>
                          <p:cTn id="86" fill="hold">
                            <p:stCondLst>
                              <p:cond delay="0"/>
                            </p:stCondLst>
                            <p:childTnLst>
                              <p:par>
                                <p:cTn id="87" presetID="6" presetClass="entr" presetSubtype="16" fill="hold" grpId="0" nodeType="click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circle(in)">
                                      <p:cBhvr>
                                        <p:cTn id="89" dur="2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7|4.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960</TotalTime>
  <Words>245</Words>
  <Application>Microsoft Office PowerPoint</Application>
  <PresentationFormat>On-screen Show (4:3)</PresentationFormat>
  <Paragraphs>99</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TRAN MINH TUAN</cp:lastModifiedBy>
  <cp:revision>91</cp:revision>
  <dcterms:created xsi:type="dcterms:W3CDTF">2006-08-16T00:00:00Z</dcterms:created>
  <dcterms:modified xsi:type="dcterms:W3CDTF">2021-11-28T16:01:53Z</dcterms:modified>
</cp:coreProperties>
</file>