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</p:sldIdLst>
  <p:sldSz cx="18288000" cy="10287000"/>
  <p:notesSz cx="6858000" cy="9144000"/>
  <p:embeddedFontLst>
    <p:embeddedFont>
      <p:font typeface="Muli Black" charset="0"/>
      <p:regular r:id="rId67"/>
    </p:embeddedFont>
    <p:embeddedFont>
      <p:font typeface="Calibri" pitchFamily="34" charset="0"/>
      <p:regular r:id="rId68"/>
      <p:bold r:id="rId69"/>
      <p:italic r:id="rId70"/>
      <p:boldItalic r:id="rId71"/>
    </p:embeddedFont>
    <p:embeddedFont>
      <p:font typeface="DejaVu Serif Bold" charset="0"/>
      <p:regular r:id="rId72"/>
    </p:embeddedFont>
    <p:embeddedFont>
      <p:font typeface="Arimo" charset="0"/>
      <p:regular r:id="rId73"/>
    </p:embeddedFont>
    <p:embeddedFont>
      <p:font typeface="Noto Serif Display Black"/>
      <p:regular r:id="rId74"/>
    </p:embeddedFont>
    <p:embeddedFont>
      <p:font typeface="DejaVu Serif" charset="0"/>
      <p:regular r:id="rId75"/>
    </p:embeddedFont>
    <p:embeddedFont>
      <p:font typeface="UTM Androgyne"/>
      <p:regular r:id="rId76"/>
    </p:embeddedFont>
    <p:embeddedFont>
      <p:font typeface="Muli Bold Bold" charset="0"/>
      <p:regular r:id="rId77"/>
    </p:embeddedFont>
    <p:embeddedFont>
      <p:font typeface="Dancing Script" charset="0"/>
      <p:regular r:id="rId78"/>
    </p:embeddedFont>
    <p:embeddedFont>
      <p:font typeface="Muli Bold" charset="0"/>
      <p:regular r:id="rId79"/>
    </p:embeddedFont>
    <p:embeddedFont>
      <p:font typeface="Prompt Medium Bold" charset="-34"/>
      <p:regular r:id="rId80"/>
    </p:embeddedFont>
    <p:embeddedFont>
      <p:font typeface="UTM Alberta Heavy"/>
      <p:regular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52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8.jpeg"/><Relationship Id="rId5" Type="http://schemas.openxmlformats.org/officeDocument/2006/relationships/image" Target="../media/image52.svg"/><Relationship Id="rId10" Type="http://schemas.openxmlformats.org/officeDocument/2006/relationships/image" Target="../media/image47.jpeg"/><Relationship Id="rId4" Type="http://schemas.openxmlformats.org/officeDocument/2006/relationships/image" Target="../media/image36.png"/><Relationship Id="rId9" Type="http://schemas.openxmlformats.org/officeDocument/2006/relationships/image" Target="../media/image5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0.jpeg"/><Relationship Id="rId5" Type="http://schemas.openxmlformats.org/officeDocument/2006/relationships/image" Target="../media/image52.svg"/><Relationship Id="rId10" Type="http://schemas.openxmlformats.org/officeDocument/2006/relationships/image" Target="../media/image47.jpeg"/><Relationship Id="rId4" Type="http://schemas.openxmlformats.org/officeDocument/2006/relationships/image" Target="../media/image36.png"/><Relationship Id="rId9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svg"/><Relationship Id="rId7" Type="http://schemas.openxmlformats.org/officeDocument/2006/relationships/image" Target="../media/image5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86.svg"/><Relationship Id="rId5" Type="http://schemas.openxmlformats.org/officeDocument/2006/relationships/image" Target="../media/image52.svg"/><Relationship Id="rId10" Type="http://schemas.openxmlformats.org/officeDocument/2006/relationships/image" Target="../media/image66.png"/><Relationship Id="rId4" Type="http://schemas.openxmlformats.org/officeDocument/2006/relationships/image" Target="../media/image36.png"/><Relationship Id="rId9" Type="http://schemas.openxmlformats.org/officeDocument/2006/relationships/image" Target="../media/image56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6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9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11.svg"/><Relationship Id="rId18" Type="http://schemas.openxmlformats.org/officeDocument/2006/relationships/image" Target="../media/image83.png"/><Relationship Id="rId3" Type="http://schemas.openxmlformats.org/officeDocument/2006/relationships/image" Target="../media/image101.svg"/><Relationship Id="rId21" Type="http://schemas.openxmlformats.org/officeDocument/2006/relationships/image" Target="../media/image119.svg"/><Relationship Id="rId7" Type="http://schemas.openxmlformats.org/officeDocument/2006/relationships/image" Target="../media/image105.svg"/><Relationship Id="rId12" Type="http://schemas.openxmlformats.org/officeDocument/2006/relationships/image" Target="../media/image80.png"/><Relationship Id="rId17" Type="http://schemas.openxmlformats.org/officeDocument/2006/relationships/image" Target="../media/image115.svg"/><Relationship Id="rId25" Type="http://schemas.openxmlformats.org/officeDocument/2006/relationships/image" Target="../media/image123.svg"/><Relationship Id="rId2" Type="http://schemas.openxmlformats.org/officeDocument/2006/relationships/image" Target="../media/image75.png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09.svg"/><Relationship Id="rId24" Type="http://schemas.openxmlformats.org/officeDocument/2006/relationships/image" Target="../media/image86.pn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23" Type="http://schemas.openxmlformats.org/officeDocument/2006/relationships/image" Target="../media/image121.svg"/><Relationship Id="rId10" Type="http://schemas.openxmlformats.org/officeDocument/2006/relationships/image" Target="../media/image79.png"/><Relationship Id="rId19" Type="http://schemas.openxmlformats.org/officeDocument/2006/relationships/image" Target="../media/image117.svg"/><Relationship Id="rId4" Type="http://schemas.openxmlformats.org/officeDocument/2006/relationships/image" Target="../media/image76.png"/><Relationship Id="rId9" Type="http://schemas.openxmlformats.org/officeDocument/2006/relationships/image" Target="../media/image107.svg"/><Relationship Id="rId14" Type="http://schemas.openxmlformats.org/officeDocument/2006/relationships/image" Target="../media/image81.png"/><Relationship Id="rId2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19.svg"/><Relationship Id="rId5" Type="http://schemas.openxmlformats.org/officeDocument/2006/relationships/image" Target="../media/image107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12" Type="http://schemas.openxmlformats.org/officeDocument/2006/relationships/image" Target="../media/image87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19.svg"/><Relationship Id="rId5" Type="http://schemas.openxmlformats.org/officeDocument/2006/relationships/image" Target="../media/image107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8.jpeg"/><Relationship Id="rId5" Type="http://schemas.openxmlformats.org/officeDocument/2006/relationships/image" Target="../media/image107.svg"/><Relationship Id="rId10" Type="http://schemas.openxmlformats.org/officeDocument/2006/relationships/image" Target="../media/image87.jpe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12" Type="http://schemas.openxmlformats.org/officeDocument/2006/relationships/image" Target="../media/image8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8.jpeg"/><Relationship Id="rId5" Type="http://schemas.openxmlformats.org/officeDocument/2006/relationships/image" Target="../media/image107.svg"/><Relationship Id="rId10" Type="http://schemas.openxmlformats.org/officeDocument/2006/relationships/image" Target="../media/image87.jpe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12" Type="http://schemas.openxmlformats.org/officeDocument/2006/relationships/image" Target="../media/image8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8.jpeg"/><Relationship Id="rId5" Type="http://schemas.openxmlformats.org/officeDocument/2006/relationships/image" Target="../media/image107.svg"/><Relationship Id="rId10" Type="http://schemas.openxmlformats.org/officeDocument/2006/relationships/image" Target="../media/image87.jpe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07.svg"/><Relationship Id="rId10" Type="http://schemas.openxmlformats.org/officeDocument/2006/relationships/image" Target="../media/image89.pn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07.svg"/><Relationship Id="rId10" Type="http://schemas.openxmlformats.org/officeDocument/2006/relationships/image" Target="../media/image90.jpe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1.svg"/><Relationship Id="rId7" Type="http://schemas.openxmlformats.org/officeDocument/2006/relationships/image" Target="../media/image11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07.svg"/><Relationship Id="rId10" Type="http://schemas.openxmlformats.org/officeDocument/2006/relationships/image" Target="../media/image90.jpeg"/><Relationship Id="rId4" Type="http://schemas.openxmlformats.org/officeDocument/2006/relationships/image" Target="../media/image78.png"/><Relationship Id="rId9" Type="http://schemas.openxmlformats.org/officeDocument/2006/relationships/image" Target="../media/image11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3.sv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7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7.sv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4.png"/><Relationship Id="rId4" Type="http://schemas.openxmlformats.org/officeDocument/2006/relationships/image" Target="../media/image35.sv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402041">
            <a:off x="14899631" y="-2013631"/>
            <a:ext cx="4197704" cy="5416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37102">
            <a:off x="6299119" y="8262093"/>
            <a:ext cx="4197704" cy="5416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02633">
            <a:off x="-518731" y="7521475"/>
            <a:ext cx="3888733" cy="38887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00814" y="-1498184"/>
            <a:ext cx="3888733" cy="3888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16694" y="-627967"/>
            <a:ext cx="4742721" cy="3865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9548" y="7896748"/>
            <a:ext cx="4742721" cy="3865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20368" y="6288797"/>
            <a:ext cx="2880418" cy="29695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5818" y="-1197169"/>
            <a:ext cx="2880418" cy="2969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97972" y="2129374"/>
            <a:ext cx="1840958" cy="18529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08930" y="383226"/>
            <a:ext cx="1828800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004AAD"/>
                </a:solidFill>
                <a:latin typeface="Muli Black Bold"/>
              </a:rPr>
              <a:t>UỶ BAN NHÂN DÂN QUẬN LONG </a:t>
            </a:r>
            <a:r>
              <a:rPr lang="en-US" sz="5000" b="1" dirty="0" smtClean="0">
                <a:solidFill>
                  <a:srgbClr val="004AAD"/>
                </a:solidFill>
                <a:latin typeface="Muli Black Bold"/>
              </a:rPr>
              <a:t>BIÊN</a:t>
            </a:r>
          </a:p>
          <a:p>
            <a:pPr algn="ctr">
              <a:lnSpc>
                <a:spcPts val="7000"/>
              </a:lnSpc>
            </a:pPr>
            <a:r>
              <a:rPr lang="en-US" sz="5000" b="1" dirty="0" smtClean="0">
                <a:solidFill>
                  <a:srgbClr val="004AAD"/>
                </a:solidFill>
                <a:latin typeface="Muli Black Bold"/>
              </a:rPr>
              <a:t>TRƯỜNG MẦM NON ĐỨC GIANG</a:t>
            </a:r>
            <a:endParaRPr lang="en-US" sz="5000" b="1" dirty="0">
              <a:solidFill>
                <a:srgbClr val="004AAD"/>
              </a:solidFill>
              <a:latin typeface="Muli Black Bold"/>
            </a:endParaRPr>
          </a:p>
          <a:p>
            <a:pPr algn="ctr">
              <a:lnSpc>
                <a:spcPts val="7000"/>
              </a:lnSpc>
            </a:pPr>
            <a:r>
              <a:rPr lang="en-US" sz="100" dirty="0" smtClean="0">
                <a:solidFill>
                  <a:srgbClr val="004AAD"/>
                </a:solidFill>
                <a:latin typeface="Muli Black Bold"/>
              </a:rPr>
              <a:t>TRƯƠNG</a:t>
            </a:r>
            <a:endParaRPr lang="en-US" sz="100" dirty="0">
              <a:solidFill>
                <a:srgbClr val="004AAD"/>
              </a:solidFill>
              <a:latin typeface="Muli Black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4045586"/>
            <a:ext cx="17259300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 dirty="0" err="1">
                <a:solidFill>
                  <a:srgbClr val="D95242"/>
                </a:solidFill>
                <a:latin typeface="Muli Black Bold"/>
              </a:rPr>
              <a:t>Hoạt</a:t>
            </a:r>
            <a:r>
              <a:rPr lang="en-US" sz="7400" b="1" dirty="0">
                <a:solidFill>
                  <a:srgbClr val="D95242"/>
                </a:solidFill>
                <a:latin typeface="Muli Black Bold"/>
              </a:rPr>
              <a:t> </a:t>
            </a:r>
            <a:r>
              <a:rPr lang="en-US" sz="7400" b="1" dirty="0" err="1">
                <a:solidFill>
                  <a:srgbClr val="D95242"/>
                </a:solidFill>
                <a:latin typeface="Muli Black Bold"/>
              </a:rPr>
              <a:t>động</a:t>
            </a:r>
            <a:r>
              <a:rPr lang="en-US" sz="7400" b="1" dirty="0">
                <a:solidFill>
                  <a:srgbClr val="D95242"/>
                </a:solidFill>
                <a:latin typeface="Muli Black Bold"/>
              </a:rPr>
              <a:t> </a:t>
            </a:r>
            <a:r>
              <a:rPr lang="en-US" sz="7400" b="1" dirty="0" err="1">
                <a:solidFill>
                  <a:srgbClr val="D95242"/>
                </a:solidFill>
                <a:latin typeface="Muli Black Bold"/>
              </a:rPr>
              <a:t>khám</a:t>
            </a:r>
            <a:r>
              <a:rPr lang="en-US" sz="7400" b="1" dirty="0">
                <a:solidFill>
                  <a:srgbClr val="D95242"/>
                </a:solidFill>
                <a:latin typeface="Muli Black Bold"/>
              </a:rPr>
              <a:t> </a:t>
            </a:r>
            <a:r>
              <a:rPr lang="en-US" sz="7400" b="1" dirty="0" err="1">
                <a:solidFill>
                  <a:srgbClr val="D95242"/>
                </a:solidFill>
                <a:latin typeface="Muli Black Bold"/>
              </a:rPr>
              <a:t>phá</a:t>
            </a:r>
            <a:r>
              <a:rPr lang="en-US" sz="7400" b="1" dirty="0">
                <a:solidFill>
                  <a:srgbClr val="D95242"/>
                </a:solidFill>
                <a:latin typeface="Muli Black Bold"/>
              </a:rPr>
              <a:t> </a:t>
            </a:r>
            <a:r>
              <a:rPr lang="en-US" sz="7400" b="1" dirty="0" err="1">
                <a:solidFill>
                  <a:srgbClr val="D95242"/>
                </a:solidFill>
                <a:latin typeface="Muli Black Bold"/>
              </a:rPr>
              <a:t>xã</a:t>
            </a:r>
            <a:r>
              <a:rPr lang="en-US" sz="7400" b="1" dirty="0">
                <a:solidFill>
                  <a:srgbClr val="D95242"/>
                </a:solidFill>
                <a:latin typeface="Muli Black Bold"/>
              </a:rPr>
              <a:t> </a:t>
            </a:r>
            <a:r>
              <a:rPr lang="en-US" sz="7400" b="1" dirty="0" err="1">
                <a:solidFill>
                  <a:srgbClr val="D95242"/>
                </a:solidFill>
                <a:latin typeface="Muli Black Bold"/>
              </a:rPr>
              <a:t>hội</a:t>
            </a:r>
            <a:endParaRPr lang="en-US" sz="7400" b="1" dirty="0">
              <a:solidFill>
                <a:srgbClr val="D95242"/>
              </a:solidFill>
              <a:latin typeface="Muli Black Bold"/>
            </a:endParaRPr>
          </a:p>
          <a:p>
            <a:pPr algn="ctr">
              <a:lnSpc>
                <a:spcPts val="10360"/>
              </a:lnSpc>
            </a:pP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Tìm</a:t>
            </a:r>
            <a:r>
              <a:rPr lang="en-US" sz="7400" dirty="0">
                <a:solidFill>
                  <a:srgbClr val="442EB2"/>
                </a:solidFill>
                <a:latin typeface="Muli Black Bold"/>
              </a:rPr>
              <a:t> </a:t>
            </a: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hiểu</a:t>
            </a:r>
            <a:r>
              <a:rPr lang="en-US" sz="7400" dirty="0">
                <a:solidFill>
                  <a:srgbClr val="442EB2"/>
                </a:solidFill>
                <a:latin typeface="Muli Black Bold"/>
              </a:rPr>
              <a:t> </a:t>
            </a: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về</a:t>
            </a:r>
            <a:r>
              <a:rPr lang="en-US" sz="7400" dirty="0">
                <a:solidFill>
                  <a:srgbClr val="442EB2"/>
                </a:solidFill>
                <a:latin typeface="Muli Black Bold"/>
              </a:rPr>
              <a:t> </a:t>
            </a: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chú</a:t>
            </a:r>
            <a:r>
              <a:rPr lang="en-US" sz="7400" dirty="0">
                <a:solidFill>
                  <a:srgbClr val="442EB2"/>
                </a:solidFill>
                <a:latin typeface="Muli Black Bold"/>
              </a:rPr>
              <a:t> </a:t>
            </a: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bộ</a:t>
            </a:r>
            <a:r>
              <a:rPr lang="en-US" sz="7400" dirty="0">
                <a:solidFill>
                  <a:srgbClr val="442EB2"/>
                </a:solidFill>
                <a:latin typeface="Muli Black Bold"/>
              </a:rPr>
              <a:t> </a:t>
            </a: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đội</a:t>
            </a:r>
            <a:r>
              <a:rPr lang="en-US" sz="7400" dirty="0">
                <a:solidFill>
                  <a:srgbClr val="442EB2"/>
                </a:solidFill>
                <a:latin typeface="Muli Black Bold"/>
              </a:rPr>
              <a:t> </a:t>
            </a: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hải</a:t>
            </a:r>
            <a:r>
              <a:rPr lang="en-US" sz="7400" dirty="0">
                <a:solidFill>
                  <a:srgbClr val="442EB2"/>
                </a:solidFill>
                <a:latin typeface="Muli Black Bold"/>
              </a:rPr>
              <a:t> </a:t>
            </a:r>
            <a:r>
              <a:rPr lang="en-US" sz="7400" dirty="0" err="1">
                <a:solidFill>
                  <a:srgbClr val="442EB2"/>
                </a:solidFill>
                <a:latin typeface="Muli Black Bold"/>
              </a:rPr>
              <a:t>quân</a:t>
            </a:r>
            <a:endParaRPr lang="en-US" sz="7400" dirty="0">
              <a:solidFill>
                <a:srgbClr val="442EB2"/>
              </a:solidFill>
              <a:latin typeface="Muli Black Bold"/>
            </a:endParaRPr>
          </a:p>
          <a:p>
            <a:pPr algn="ctr">
              <a:lnSpc>
                <a:spcPts val="10360"/>
              </a:lnSpc>
            </a:pPr>
            <a:endParaRPr lang="en-US" sz="7400" dirty="0">
              <a:solidFill>
                <a:srgbClr val="442EB2"/>
              </a:solidFill>
              <a:latin typeface="Muli Black Bold"/>
            </a:endParaRPr>
          </a:p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 dirty="0">
                <a:solidFill>
                  <a:srgbClr val="D95242"/>
                </a:solidFill>
                <a:latin typeface="Muli Black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12445" y="8007894"/>
            <a:ext cx="8184555" cy="657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2"/>
              </a:lnSpc>
              <a:spcBef>
                <a:spcPct val="0"/>
              </a:spcBef>
            </a:pPr>
            <a:r>
              <a:rPr lang="en-US" sz="3902" i="1" dirty="0" err="1">
                <a:solidFill>
                  <a:srgbClr val="00B0F0"/>
                </a:solidFill>
                <a:latin typeface="Noto Serif Display Black"/>
              </a:rPr>
              <a:t>Giáo</a:t>
            </a:r>
            <a:r>
              <a:rPr lang="en-US" sz="3902" i="1" dirty="0">
                <a:solidFill>
                  <a:srgbClr val="00B0F0"/>
                </a:solidFill>
                <a:latin typeface="Noto Serif Display Black"/>
              </a:rPr>
              <a:t> </a:t>
            </a:r>
            <a:r>
              <a:rPr lang="en-US" sz="3902" i="1" dirty="0" err="1">
                <a:solidFill>
                  <a:srgbClr val="00B0F0"/>
                </a:solidFill>
                <a:latin typeface="Noto Serif Display Black"/>
              </a:rPr>
              <a:t>viên</a:t>
            </a:r>
            <a:r>
              <a:rPr lang="en-US" sz="3902" i="1" dirty="0">
                <a:solidFill>
                  <a:srgbClr val="00B0F0"/>
                </a:solidFill>
                <a:latin typeface="Noto Serif Display Black"/>
              </a:rPr>
              <a:t>: </a:t>
            </a:r>
            <a:r>
              <a:rPr lang="en-US" sz="3902" i="1" dirty="0" err="1">
                <a:solidFill>
                  <a:srgbClr val="00B0F0"/>
                </a:solidFill>
                <a:latin typeface="Noto Serif Display Black"/>
              </a:rPr>
              <a:t>Nguyễn</a:t>
            </a:r>
            <a:r>
              <a:rPr lang="en-US" sz="3902" i="1" dirty="0">
                <a:solidFill>
                  <a:srgbClr val="00B0F0"/>
                </a:solidFill>
                <a:latin typeface="Noto Serif Display Black"/>
              </a:rPr>
              <a:t> </a:t>
            </a:r>
            <a:r>
              <a:rPr lang="en-US" sz="3902" i="1" dirty="0" err="1" smtClean="0">
                <a:solidFill>
                  <a:srgbClr val="00B0F0"/>
                </a:solidFill>
                <a:latin typeface="Noto Serif Display Black"/>
              </a:rPr>
              <a:t>Thị</a:t>
            </a:r>
            <a:r>
              <a:rPr lang="en-US" sz="3902" i="1" dirty="0">
                <a:solidFill>
                  <a:srgbClr val="00B0F0"/>
                </a:solidFill>
                <a:latin typeface="Noto Serif Display Black"/>
              </a:rPr>
              <a:t> </a:t>
            </a:r>
            <a:r>
              <a:rPr lang="en-US" sz="3902" i="1" dirty="0" err="1" smtClean="0">
                <a:solidFill>
                  <a:srgbClr val="00B0F0"/>
                </a:solidFill>
                <a:latin typeface="Noto Serif Display Black"/>
              </a:rPr>
              <a:t>Hương</a:t>
            </a:r>
            <a:endParaRPr lang="en-US" sz="3902" i="1" dirty="0">
              <a:solidFill>
                <a:srgbClr val="00B0F0"/>
              </a:solidFill>
              <a:latin typeface="Noto Serif Display Black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69929" y="9465841"/>
            <a:ext cx="3447739" cy="47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2814" dirty="0" err="1">
                <a:solidFill>
                  <a:srgbClr val="00B0F0"/>
                </a:solidFill>
                <a:latin typeface="Noto Serif Display Black"/>
              </a:rPr>
              <a:t>Năm</a:t>
            </a:r>
            <a:r>
              <a:rPr lang="en-US" sz="2814" dirty="0">
                <a:solidFill>
                  <a:srgbClr val="00B0F0"/>
                </a:solidFill>
                <a:latin typeface="Noto Serif Display Black"/>
              </a:rPr>
              <a:t> </a:t>
            </a:r>
            <a:r>
              <a:rPr lang="en-US" sz="2814" dirty="0" err="1">
                <a:solidFill>
                  <a:srgbClr val="00B0F0"/>
                </a:solidFill>
                <a:latin typeface="Noto Serif Display Black"/>
              </a:rPr>
              <a:t>học</a:t>
            </a:r>
            <a:r>
              <a:rPr lang="en-US" sz="2814" dirty="0">
                <a:solidFill>
                  <a:srgbClr val="00B0F0"/>
                </a:solidFill>
                <a:latin typeface="Noto Serif Display Black"/>
              </a:rPr>
              <a:t> 2021-2022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55657" y="751392"/>
            <a:ext cx="9732343" cy="973230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112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22999">
            <a:off x="1456380" y="-670118"/>
            <a:ext cx="4196783" cy="21441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65263" y="8121416"/>
            <a:ext cx="3185480" cy="380046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6988" y="1813390"/>
            <a:ext cx="8098668" cy="6532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67"/>
              </a:lnSpc>
            </a:pPr>
            <a:r>
              <a:rPr lang="en-US" sz="9262">
                <a:solidFill>
                  <a:srgbClr val="F8F8F8"/>
                </a:solidFill>
                <a:latin typeface="Dancing Script"/>
              </a:rPr>
              <a:t>Trang phục của chú bộ đội hải quân có màu trắng và màu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0" y="-190500"/>
            <a:ext cx="18680256" cy="1028700"/>
            <a:chOff x="0" y="0"/>
            <a:chExt cx="24907008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8333604" cy="1371600"/>
              <a:chOff x="0" y="0"/>
              <a:chExt cx="43334607" cy="324201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72390" y="72390"/>
                <a:ext cx="43189828" cy="3097231"/>
              </a:xfrm>
              <a:custGeom>
                <a:avLst/>
                <a:gdLst/>
                <a:ahLst/>
                <a:cxnLst/>
                <a:rect l="l" t="t" r="r" b="b"/>
                <a:pathLst>
                  <a:path w="43189828" h="3097231">
                    <a:moveTo>
                      <a:pt x="0" y="0"/>
                    </a:moveTo>
                    <a:lnTo>
                      <a:pt x="43189828" y="0"/>
                    </a:lnTo>
                    <a:lnTo>
                      <a:pt x="43189828" y="3097231"/>
                    </a:lnTo>
                    <a:lnTo>
                      <a:pt x="0" y="3097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3EBCB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43334608" cy="3242011"/>
              </a:xfrm>
              <a:custGeom>
                <a:avLst/>
                <a:gdLst/>
                <a:ahLst/>
                <a:cxnLst/>
                <a:rect l="l" t="t" r="r" b="b"/>
                <a:pathLst>
                  <a:path w="43334608" h="3242011">
                    <a:moveTo>
                      <a:pt x="43189829" y="3097231"/>
                    </a:moveTo>
                    <a:lnTo>
                      <a:pt x="43334608" y="3097231"/>
                    </a:lnTo>
                    <a:lnTo>
                      <a:pt x="43334608" y="3242011"/>
                    </a:lnTo>
                    <a:lnTo>
                      <a:pt x="43189829" y="3242011"/>
                    </a:lnTo>
                    <a:lnTo>
                      <a:pt x="43189829" y="3097231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097231"/>
                    </a:lnTo>
                    <a:lnTo>
                      <a:pt x="0" y="3097231"/>
                    </a:lnTo>
                    <a:lnTo>
                      <a:pt x="0" y="144780"/>
                    </a:lnTo>
                    <a:close/>
                    <a:moveTo>
                      <a:pt x="0" y="3097231"/>
                    </a:moveTo>
                    <a:lnTo>
                      <a:pt x="144780" y="3097231"/>
                    </a:lnTo>
                    <a:lnTo>
                      <a:pt x="144780" y="3242011"/>
                    </a:lnTo>
                    <a:lnTo>
                      <a:pt x="0" y="3242011"/>
                    </a:lnTo>
                    <a:lnTo>
                      <a:pt x="0" y="3097231"/>
                    </a:lnTo>
                    <a:close/>
                    <a:moveTo>
                      <a:pt x="43189829" y="144780"/>
                    </a:moveTo>
                    <a:lnTo>
                      <a:pt x="43334608" y="144780"/>
                    </a:lnTo>
                    <a:lnTo>
                      <a:pt x="43334608" y="3097231"/>
                    </a:lnTo>
                    <a:lnTo>
                      <a:pt x="43189829" y="3097231"/>
                    </a:lnTo>
                    <a:lnTo>
                      <a:pt x="43189829" y="144780"/>
                    </a:lnTo>
                    <a:close/>
                    <a:moveTo>
                      <a:pt x="144780" y="3097231"/>
                    </a:moveTo>
                    <a:lnTo>
                      <a:pt x="43189829" y="3097231"/>
                    </a:lnTo>
                    <a:lnTo>
                      <a:pt x="43189829" y="3242011"/>
                    </a:lnTo>
                    <a:lnTo>
                      <a:pt x="144780" y="3242011"/>
                    </a:lnTo>
                    <a:lnTo>
                      <a:pt x="144780" y="3097231"/>
                    </a:lnTo>
                    <a:close/>
                    <a:moveTo>
                      <a:pt x="43189829" y="0"/>
                    </a:moveTo>
                    <a:lnTo>
                      <a:pt x="43334608" y="0"/>
                    </a:lnTo>
                    <a:lnTo>
                      <a:pt x="43334608" y="144780"/>
                    </a:lnTo>
                    <a:lnTo>
                      <a:pt x="43189829" y="144780"/>
                    </a:lnTo>
                    <a:lnTo>
                      <a:pt x="43189829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43189829" y="0"/>
                    </a:lnTo>
                    <a:lnTo>
                      <a:pt x="43189829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92929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18587604" y="0"/>
              <a:ext cx="6319404" cy="1371600"/>
              <a:chOff x="0" y="0"/>
              <a:chExt cx="14936992" cy="32420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72390" y="72390"/>
                <a:ext cx="14792211" cy="3097231"/>
              </a:xfrm>
              <a:custGeom>
                <a:avLst/>
                <a:gdLst/>
                <a:ahLst/>
                <a:cxnLst/>
                <a:rect l="l" t="t" r="r" b="b"/>
                <a:pathLst>
                  <a:path w="14792211" h="3097231">
                    <a:moveTo>
                      <a:pt x="0" y="0"/>
                    </a:moveTo>
                    <a:lnTo>
                      <a:pt x="14792211" y="0"/>
                    </a:lnTo>
                    <a:lnTo>
                      <a:pt x="14792211" y="3097231"/>
                    </a:lnTo>
                    <a:lnTo>
                      <a:pt x="0" y="3097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E187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4936992" cy="3242011"/>
              </a:xfrm>
              <a:custGeom>
                <a:avLst/>
                <a:gdLst/>
                <a:ahLst/>
                <a:cxnLst/>
                <a:rect l="l" t="t" r="r" b="b"/>
                <a:pathLst>
                  <a:path w="14936992" h="3242011">
                    <a:moveTo>
                      <a:pt x="14792212" y="3097231"/>
                    </a:moveTo>
                    <a:lnTo>
                      <a:pt x="14936992" y="3097231"/>
                    </a:lnTo>
                    <a:lnTo>
                      <a:pt x="14936992" y="3242011"/>
                    </a:lnTo>
                    <a:lnTo>
                      <a:pt x="14792212" y="3242011"/>
                    </a:lnTo>
                    <a:lnTo>
                      <a:pt x="14792212" y="3097231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097231"/>
                    </a:lnTo>
                    <a:lnTo>
                      <a:pt x="0" y="3097231"/>
                    </a:lnTo>
                    <a:lnTo>
                      <a:pt x="0" y="144780"/>
                    </a:lnTo>
                    <a:close/>
                    <a:moveTo>
                      <a:pt x="0" y="3097231"/>
                    </a:moveTo>
                    <a:lnTo>
                      <a:pt x="144780" y="3097231"/>
                    </a:lnTo>
                    <a:lnTo>
                      <a:pt x="144780" y="3242011"/>
                    </a:lnTo>
                    <a:lnTo>
                      <a:pt x="0" y="3242011"/>
                    </a:lnTo>
                    <a:lnTo>
                      <a:pt x="0" y="3097231"/>
                    </a:lnTo>
                    <a:close/>
                    <a:moveTo>
                      <a:pt x="14792212" y="144780"/>
                    </a:moveTo>
                    <a:lnTo>
                      <a:pt x="14936992" y="144780"/>
                    </a:lnTo>
                    <a:lnTo>
                      <a:pt x="14936992" y="3097231"/>
                    </a:lnTo>
                    <a:lnTo>
                      <a:pt x="14792212" y="3097231"/>
                    </a:lnTo>
                    <a:lnTo>
                      <a:pt x="14792212" y="144780"/>
                    </a:lnTo>
                    <a:close/>
                    <a:moveTo>
                      <a:pt x="144780" y="3097231"/>
                    </a:moveTo>
                    <a:lnTo>
                      <a:pt x="14792212" y="3097231"/>
                    </a:lnTo>
                    <a:lnTo>
                      <a:pt x="14792212" y="3242011"/>
                    </a:lnTo>
                    <a:lnTo>
                      <a:pt x="144780" y="3242011"/>
                    </a:lnTo>
                    <a:lnTo>
                      <a:pt x="144780" y="3097231"/>
                    </a:lnTo>
                    <a:close/>
                    <a:moveTo>
                      <a:pt x="14792212" y="0"/>
                    </a:moveTo>
                    <a:lnTo>
                      <a:pt x="14936992" y="0"/>
                    </a:lnTo>
                    <a:lnTo>
                      <a:pt x="14936992" y="144780"/>
                    </a:lnTo>
                    <a:lnTo>
                      <a:pt x="14792212" y="144780"/>
                    </a:lnTo>
                    <a:lnTo>
                      <a:pt x="1479221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4792212" y="0"/>
                    </a:lnTo>
                    <a:lnTo>
                      <a:pt x="1479221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92929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-190500" y="9448800"/>
            <a:ext cx="18680256" cy="1028700"/>
            <a:chOff x="0" y="0"/>
            <a:chExt cx="24907008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6319404" cy="1371600"/>
              <a:chOff x="0" y="0"/>
              <a:chExt cx="14936992" cy="324201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2390" y="72390"/>
                <a:ext cx="14792211" cy="3097231"/>
              </a:xfrm>
              <a:custGeom>
                <a:avLst/>
                <a:gdLst/>
                <a:ahLst/>
                <a:cxnLst/>
                <a:rect l="l" t="t" r="r" b="b"/>
                <a:pathLst>
                  <a:path w="14792211" h="3097231">
                    <a:moveTo>
                      <a:pt x="0" y="0"/>
                    </a:moveTo>
                    <a:lnTo>
                      <a:pt x="14792211" y="0"/>
                    </a:lnTo>
                    <a:lnTo>
                      <a:pt x="14792211" y="3097231"/>
                    </a:lnTo>
                    <a:lnTo>
                      <a:pt x="0" y="3097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3EBCB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4936992" cy="3242011"/>
              </a:xfrm>
              <a:custGeom>
                <a:avLst/>
                <a:gdLst/>
                <a:ahLst/>
                <a:cxnLst/>
                <a:rect l="l" t="t" r="r" b="b"/>
                <a:pathLst>
                  <a:path w="14936992" h="3242011">
                    <a:moveTo>
                      <a:pt x="14792212" y="3097231"/>
                    </a:moveTo>
                    <a:lnTo>
                      <a:pt x="14936992" y="3097231"/>
                    </a:lnTo>
                    <a:lnTo>
                      <a:pt x="14936992" y="3242011"/>
                    </a:lnTo>
                    <a:lnTo>
                      <a:pt x="14792212" y="3242011"/>
                    </a:lnTo>
                    <a:lnTo>
                      <a:pt x="14792212" y="3097231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097231"/>
                    </a:lnTo>
                    <a:lnTo>
                      <a:pt x="0" y="3097231"/>
                    </a:lnTo>
                    <a:lnTo>
                      <a:pt x="0" y="144780"/>
                    </a:lnTo>
                    <a:close/>
                    <a:moveTo>
                      <a:pt x="0" y="3097231"/>
                    </a:moveTo>
                    <a:lnTo>
                      <a:pt x="144780" y="3097231"/>
                    </a:lnTo>
                    <a:lnTo>
                      <a:pt x="144780" y="3242011"/>
                    </a:lnTo>
                    <a:lnTo>
                      <a:pt x="0" y="3242011"/>
                    </a:lnTo>
                    <a:lnTo>
                      <a:pt x="0" y="3097231"/>
                    </a:lnTo>
                    <a:close/>
                    <a:moveTo>
                      <a:pt x="14792212" y="144780"/>
                    </a:moveTo>
                    <a:lnTo>
                      <a:pt x="14936992" y="144780"/>
                    </a:lnTo>
                    <a:lnTo>
                      <a:pt x="14936992" y="3097231"/>
                    </a:lnTo>
                    <a:lnTo>
                      <a:pt x="14792212" y="3097231"/>
                    </a:lnTo>
                    <a:lnTo>
                      <a:pt x="14792212" y="144780"/>
                    </a:lnTo>
                    <a:close/>
                    <a:moveTo>
                      <a:pt x="144780" y="3097231"/>
                    </a:moveTo>
                    <a:lnTo>
                      <a:pt x="14792212" y="3097231"/>
                    </a:lnTo>
                    <a:lnTo>
                      <a:pt x="14792212" y="3242011"/>
                    </a:lnTo>
                    <a:lnTo>
                      <a:pt x="144780" y="3242011"/>
                    </a:lnTo>
                    <a:lnTo>
                      <a:pt x="144780" y="3097231"/>
                    </a:lnTo>
                    <a:close/>
                    <a:moveTo>
                      <a:pt x="14792212" y="0"/>
                    </a:moveTo>
                    <a:lnTo>
                      <a:pt x="14936992" y="0"/>
                    </a:lnTo>
                    <a:lnTo>
                      <a:pt x="14936992" y="144780"/>
                    </a:lnTo>
                    <a:lnTo>
                      <a:pt x="14792212" y="144780"/>
                    </a:lnTo>
                    <a:lnTo>
                      <a:pt x="1479221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4792212" y="0"/>
                    </a:lnTo>
                    <a:lnTo>
                      <a:pt x="1479221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92929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6573404" y="0"/>
              <a:ext cx="12847204" cy="1371600"/>
              <a:chOff x="0" y="0"/>
              <a:chExt cx="30366563" cy="324201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72390" y="72390"/>
                <a:ext cx="30221783" cy="3097231"/>
              </a:xfrm>
              <a:custGeom>
                <a:avLst/>
                <a:gdLst/>
                <a:ahLst/>
                <a:cxnLst/>
                <a:rect l="l" t="t" r="r" b="b"/>
                <a:pathLst>
                  <a:path w="30221783" h="3097231">
                    <a:moveTo>
                      <a:pt x="0" y="0"/>
                    </a:moveTo>
                    <a:lnTo>
                      <a:pt x="30221783" y="0"/>
                    </a:lnTo>
                    <a:lnTo>
                      <a:pt x="30221783" y="3097231"/>
                    </a:lnTo>
                    <a:lnTo>
                      <a:pt x="0" y="3097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D3C9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30366562" cy="3242011"/>
              </a:xfrm>
              <a:custGeom>
                <a:avLst/>
                <a:gdLst/>
                <a:ahLst/>
                <a:cxnLst/>
                <a:rect l="l" t="t" r="r" b="b"/>
                <a:pathLst>
                  <a:path w="30366562" h="3242011">
                    <a:moveTo>
                      <a:pt x="30221783" y="3097231"/>
                    </a:moveTo>
                    <a:lnTo>
                      <a:pt x="30366562" y="3097231"/>
                    </a:lnTo>
                    <a:lnTo>
                      <a:pt x="30366562" y="3242011"/>
                    </a:lnTo>
                    <a:lnTo>
                      <a:pt x="30221783" y="3242011"/>
                    </a:lnTo>
                    <a:lnTo>
                      <a:pt x="30221783" y="3097231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097231"/>
                    </a:lnTo>
                    <a:lnTo>
                      <a:pt x="0" y="3097231"/>
                    </a:lnTo>
                    <a:lnTo>
                      <a:pt x="0" y="144780"/>
                    </a:lnTo>
                    <a:close/>
                    <a:moveTo>
                      <a:pt x="0" y="3097231"/>
                    </a:moveTo>
                    <a:lnTo>
                      <a:pt x="144780" y="3097231"/>
                    </a:lnTo>
                    <a:lnTo>
                      <a:pt x="144780" y="3242011"/>
                    </a:lnTo>
                    <a:lnTo>
                      <a:pt x="0" y="3242011"/>
                    </a:lnTo>
                    <a:lnTo>
                      <a:pt x="0" y="3097231"/>
                    </a:lnTo>
                    <a:close/>
                    <a:moveTo>
                      <a:pt x="30221783" y="144780"/>
                    </a:moveTo>
                    <a:lnTo>
                      <a:pt x="30366562" y="144780"/>
                    </a:lnTo>
                    <a:lnTo>
                      <a:pt x="30366562" y="3097231"/>
                    </a:lnTo>
                    <a:lnTo>
                      <a:pt x="30221783" y="3097231"/>
                    </a:lnTo>
                    <a:lnTo>
                      <a:pt x="30221783" y="144780"/>
                    </a:lnTo>
                    <a:close/>
                    <a:moveTo>
                      <a:pt x="144780" y="3097231"/>
                    </a:moveTo>
                    <a:lnTo>
                      <a:pt x="30221783" y="3097231"/>
                    </a:lnTo>
                    <a:lnTo>
                      <a:pt x="30221783" y="3242011"/>
                    </a:lnTo>
                    <a:lnTo>
                      <a:pt x="144780" y="3242011"/>
                    </a:lnTo>
                    <a:lnTo>
                      <a:pt x="144780" y="3097231"/>
                    </a:lnTo>
                    <a:close/>
                    <a:moveTo>
                      <a:pt x="30221783" y="0"/>
                    </a:moveTo>
                    <a:lnTo>
                      <a:pt x="30366562" y="0"/>
                    </a:lnTo>
                    <a:lnTo>
                      <a:pt x="30366562" y="144780"/>
                    </a:lnTo>
                    <a:lnTo>
                      <a:pt x="30221783" y="144780"/>
                    </a:lnTo>
                    <a:lnTo>
                      <a:pt x="30221783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30221783" y="0"/>
                    </a:lnTo>
                    <a:lnTo>
                      <a:pt x="30221783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92929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9674608" y="0"/>
              <a:ext cx="5232400" cy="1371600"/>
              <a:chOff x="0" y="0"/>
              <a:chExt cx="12367672" cy="324201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72390" y="72390"/>
                <a:ext cx="12222892" cy="3097231"/>
              </a:xfrm>
              <a:custGeom>
                <a:avLst/>
                <a:gdLst/>
                <a:ahLst/>
                <a:cxnLst/>
                <a:rect l="l" t="t" r="r" b="b"/>
                <a:pathLst>
                  <a:path w="12222892" h="3097231">
                    <a:moveTo>
                      <a:pt x="0" y="0"/>
                    </a:moveTo>
                    <a:lnTo>
                      <a:pt x="12222892" y="0"/>
                    </a:lnTo>
                    <a:lnTo>
                      <a:pt x="12222892" y="3097231"/>
                    </a:lnTo>
                    <a:lnTo>
                      <a:pt x="0" y="3097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E187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2367672" cy="3242011"/>
              </a:xfrm>
              <a:custGeom>
                <a:avLst/>
                <a:gdLst/>
                <a:ahLst/>
                <a:cxnLst/>
                <a:rect l="l" t="t" r="r" b="b"/>
                <a:pathLst>
                  <a:path w="12367672" h="3242011">
                    <a:moveTo>
                      <a:pt x="12222892" y="3097231"/>
                    </a:moveTo>
                    <a:lnTo>
                      <a:pt x="12367672" y="3097231"/>
                    </a:lnTo>
                    <a:lnTo>
                      <a:pt x="12367672" y="3242011"/>
                    </a:lnTo>
                    <a:lnTo>
                      <a:pt x="12222892" y="3242011"/>
                    </a:lnTo>
                    <a:lnTo>
                      <a:pt x="12222892" y="3097231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097231"/>
                    </a:lnTo>
                    <a:lnTo>
                      <a:pt x="0" y="3097231"/>
                    </a:lnTo>
                    <a:lnTo>
                      <a:pt x="0" y="144780"/>
                    </a:lnTo>
                    <a:close/>
                    <a:moveTo>
                      <a:pt x="0" y="3097231"/>
                    </a:moveTo>
                    <a:lnTo>
                      <a:pt x="144780" y="3097231"/>
                    </a:lnTo>
                    <a:lnTo>
                      <a:pt x="144780" y="3242011"/>
                    </a:lnTo>
                    <a:lnTo>
                      <a:pt x="0" y="3242011"/>
                    </a:lnTo>
                    <a:lnTo>
                      <a:pt x="0" y="3097231"/>
                    </a:lnTo>
                    <a:close/>
                    <a:moveTo>
                      <a:pt x="12222892" y="144780"/>
                    </a:moveTo>
                    <a:lnTo>
                      <a:pt x="12367672" y="144780"/>
                    </a:lnTo>
                    <a:lnTo>
                      <a:pt x="12367672" y="3097231"/>
                    </a:lnTo>
                    <a:lnTo>
                      <a:pt x="12222892" y="3097231"/>
                    </a:lnTo>
                    <a:lnTo>
                      <a:pt x="12222892" y="144780"/>
                    </a:lnTo>
                    <a:close/>
                    <a:moveTo>
                      <a:pt x="144780" y="3097231"/>
                    </a:moveTo>
                    <a:lnTo>
                      <a:pt x="12222892" y="3097231"/>
                    </a:lnTo>
                    <a:lnTo>
                      <a:pt x="12222892" y="3242011"/>
                    </a:lnTo>
                    <a:lnTo>
                      <a:pt x="144780" y="3242011"/>
                    </a:lnTo>
                    <a:lnTo>
                      <a:pt x="144780" y="3097231"/>
                    </a:lnTo>
                    <a:close/>
                    <a:moveTo>
                      <a:pt x="12222892" y="0"/>
                    </a:moveTo>
                    <a:lnTo>
                      <a:pt x="12367672" y="0"/>
                    </a:lnTo>
                    <a:lnTo>
                      <a:pt x="12367672" y="144780"/>
                    </a:lnTo>
                    <a:lnTo>
                      <a:pt x="12222892" y="144780"/>
                    </a:lnTo>
                    <a:lnTo>
                      <a:pt x="1222289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2222892" y="0"/>
                    </a:lnTo>
                    <a:lnTo>
                      <a:pt x="1222289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92929"/>
              </a:solidFill>
            </p:spPr>
          </p:sp>
        </p:grpSp>
      </p:grpSp>
      <p:sp>
        <p:nvSpPr>
          <p:cNvPr id="19" name="AutoShape 19"/>
          <p:cNvSpPr/>
          <p:nvPr/>
        </p:nvSpPr>
        <p:spPr>
          <a:xfrm>
            <a:off x="763524" y="2130269"/>
            <a:ext cx="582286" cy="582286"/>
          </a:xfrm>
          <a:prstGeom prst="rect">
            <a:avLst/>
          </a:prstGeom>
          <a:solidFill>
            <a:srgbClr val="F7ECD5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5209" y="323850"/>
            <a:ext cx="7132127" cy="891515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28700" y="1968344"/>
            <a:ext cx="8436509" cy="455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96"/>
              </a:lnSpc>
            </a:pPr>
            <a:r>
              <a:rPr lang="en-US" sz="8640">
                <a:solidFill>
                  <a:srgbClr val="09034B"/>
                </a:solidFill>
                <a:latin typeface="Dancing Script"/>
              </a:rPr>
              <a:t>Công việc và nơi làm việc của chú bộ đội hải quân là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259" b="62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42" b="78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914" b="4914"/>
          <a:stretch>
            <a:fillRect/>
          </a:stretch>
        </p:blipFill>
        <p:spPr>
          <a:xfrm>
            <a:off x="753838" y="0"/>
            <a:ext cx="802145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39238" y="4295775"/>
            <a:ext cx="9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0257030" y="3520971"/>
            <a:ext cx="6050790" cy="417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Chú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Bộ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đội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hải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quân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đứng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canh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 err="1">
                <a:solidFill>
                  <a:srgbClr val="00B0F0"/>
                </a:solidFill>
                <a:latin typeface="DejaVu Serif Bold"/>
              </a:rPr>
              <a:t>gác</a:t>
            </a:r>
            <a:r>
              <a:rPr lang="en-US" sz="5899" dirty="0">
                <a:solidFill>
                  <a:srgbClr val="00B0F0"/>
                </a:solidFill>
                <a:latin typeface="DejaVu Serif Bold"/>
              </a:rPr>
              <a:t> </a:t>
            </a:r>
            <a:r>
              <a:rPr lang="en-US" sz="5899" dirty="0">
                <a:solidFill>
                  <a:srgbClr val="00B0F0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16248" y="205031"/>
            <a:ext cx="10288173" cy="10287000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0"/>
              <a:stretch>
                <a:fillRect l="-25128" r="-25128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83028">
            <a:off x="10869569" y="-1709602"/>
            <a:ext cx="8602537" cy="99307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604421" y="344840"/>
            <a:ext cx="6683579" cy="603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2"/>
              </a:lnSpc>
            </a:pPr>
            <a:r>
              <a:rPr lang="en-US" sz="6830">
                <a:solidFill>
                  <a:srgbClr val="D95242"/>
                </a:solidFill>
                <a:latin typeface="Noto Serif Display Black"/>
              </a:rPr>
              <a:t> </a:t>
            </a:r>
            <a:r>
              <a:rPr lang="en-US" sz="6830">
                <a:solidFill>
                  <a:srgbClr val="442EB2"/>
                </a:solidFill>
                <a:latin typeface="Noto Serif Display Black"/>
              </a:rPr>
              <a:t>Một số phương tiện, đồ dùng </a:t>
            </a:r>
          </a:p>
          <a:p>
            <a:pPr algn="ctr">
              <a:lnSpc>
                <a:spcPts val="9562"/>
              </a:lnSpc>
            </a:pPr>
            <a:r>
              <a:rPr lang="en-US" sz="6830">
                <a:solidFill>
                  <a:srgbClr val="442EB2"/>
                </a:solidFill>
                <a:latin typeface="Noto Serif Display Black"/>
              </a:rPr>
              <a:t>khi tham gia</a:t>
            </a:r>
          </a:p>
          <a:p>
            <a:pPr algn="ctr">
              <a:lnSpc>
                <a:spcPts val="9562"/>
              </a:lnSpc>
            </a:pPr>
            <a:r>
              <a:rPr lang="en-US" sz="6830">
                <a:solidFill>
                  <a:srgbClr val="442EB2"/>
                </a:solidFill>
                <a:latin typeface="Noto Serif Display Black"/>
              </a:rPr>
              <a:t>chiến đấu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4" r="4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449633" y="365910"/>
            <a:ext cx="9525" cy="138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15648" y="8709704"/>
            <a:ext cx="4305151" cy="98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DejaVu Serif Bold"/>
              </a:rPr>
              <a:t>Tàu ngầm</a:t>
            </a:r>
            <a:r>
              <a:rPr lang="en-US" sz="5699">
                <a:solidFill>
                  <a:srgbClr val="FEDDC5"/>
                </a:solidFill>
                <a:latin typeface="DejaVu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467" b="164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437317" y="103058"/>
            <a:ext cx="4691509" cy="110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FFFFFF"/>
                </a:solidFill>
                <a:latin typeface="DejaVu Serif Bold"/>
              </a:rPr>
              <a:t>Tàu chiến</a:t>
            </a:r>
            <a:r>
              <a:rPr lang="en-US" sz="6299">
                <a:solidFill>
                  <a:srgbClr val="FFFFFF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5" b="31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495014" y="518254"/>
            <a:ext cx="5143798" cy="96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8F0D7"/>
                </a:solidFill>
                <a:latin typeface="DejaVu Serif Bold"/>
              </a:rPr>
              <a:t>Tàu tuần tra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462" b="74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55033" y="-142875"/>
            <a:ext cx="10377934" cy="258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5"/>
              </a:lnSpc>
            </a:pPr>
            <a:r>
              <a:rPr lang="en-US" sz="7389">
                <a:solidFill>
                  <a:srgbClr val="F8F8F8"/>
                </a:solidFill>
                <a:latin typeface="Noto Serif Display Black"/>
              </a:rPr>
              <a:t>MỤC ĐÍCH – YÊU CẦU</a:t>
            </a:r>
          </a:p>
          <a:p>
            <a:pPr algn="ctr">
              <a:lnSpc>
                <a:spcPts val="10345"/>
              </a:lnSpc>
            </a:pPr>
            <a:r>
              <a:rPr lang="en-US" sz="7389">
                <a:solidFill>
                  <a:srgbClr val="F8F8F8"/>
                </a:solidFill>
                <a:latin typeface="Noto Serif Display Black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5819" y="1466050"/>
            <a:ext cx="17392181" cy="85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1. Kiến thức.</a:t>
            </a:r>
          </a:p>
          <a:p>
            <a:pPr>
              <a:lnSpc>
                <a:spcPts val="6048"/>
              </a:lnSpc>
            </a:pPr>
            <a:r>
              <a:rPr lang="en-US" sz="1729">
                <a:solidFill>
                  <a:srgbClr val="09034B"/>
                </a:solidFill>
                <a:latin typeface="Arimo"/>
              </a:rPr>
              <a:t>- </a:t>
            </a:r>
            <a:r>
              <a:rPr lang="en-US" sz="4320">
                <a:solidFill>
                  <a:srgbClr val="09034B"/>
                </a:solidFill>
                <a:latin typeface="DejaVu Serif"/>
              </a:rPr>
              <a:t>Trẻ biết tên gọi, trang phục, đồ dùng, dụng cụ và nơi làm việc của chú bộ đội hải quân.</a:t>
            </a:r>
          </a:p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- Biết nơi làm việc và những nhiệm vụ của chú bộ đội hải quân</a:t>
            </a:r>
          </a:p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2. Kỹ năng:</a:t>
            </a:r>
          </a:p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- Trẻ có kỹ năng chú ý, ghi nhớ, quan sát</a:t>
            </a:r>
          </a:p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- Giúp trẻ phát triển ngôn ngữ mạch lạc.</a:t>
            </a:r>
          </a:p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3. Thái độ:</a:t>
            </a:r>
          </a:p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- Trẻ hứng thú, tích cực tham gia các hoạt động.</a:t>
            </a:r>
          </a:p>
          <a:p>
            <a:pPr>
              <a:lnSpc>
                <a:spcPts val="5515"/>
              </a:lnSpc>
            </a:pPr>
            <a:r>
              <a:rPr lang="en-US" sz="3939">
                <a:solidFill>
                  <a:srgbClr val="09034B"/>
                </a:solidFill>
                <a:latin typeface="DejaVu Serif"/>
              </a:rPr>
              <a:t>- Giáo dục: trẻ biết yêu quí, biết ơn và kính trọng các chú bộ đội hải quân.</a:t>
            </a:r>
          </a:p>
          <a:p>
            <a:pPr>
              <a:lnSpc>
                <a:spcPts val="5515"/>
              </a:lnSpc>
            </a:pPr>
            <a:endParaRPr lang="en-US" sz="3939">
              <a:solidFill>
                <a:srgbClr val="09034B"/>
              </a:solidFill>
              <a:latin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99" b="2299"/>
          <a:stretch>
            <a:fillRect/>
          </a:stretch>
        </p:blipFill>
        <p:spPr>
          <a:xfrm>
            <a:off x="9469258" y="4553447"/>
            <a:ext cx="8818742" cy="5608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298" b="9298"/>
          <a:stretch>
            <a:fillRect/>
          </a:stretch>
        </p:blipFill>
        <p:spPr>
          <a:xfrm>
            <a:off x="275931" y="208444"/>
            <a:ext cx="8868069" cy="54071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93971" y="3115099"/>
            <a:ext cx="8394029" cy="89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 Tàu cứu hộ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460768"/>
            <a:ext cx="8394029" cy="89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Tàu chở vũ khí,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402041">
            <a:off x="14986932" y="-2013631"/>
            <a:ext cx="4197704" cy="5416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37102">
            <a:off x="6286356" y="8458777"/>
            <a:ext cx="4197704" cy="5416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02633">
            <a:off x="-915667" y="7521475"/>
            <a:ext cx="3888733" cy="38887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00814" y="-1498184"/>
            <a:ext cx="3888733" cy="3888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16694" y="-627967"/>
            <a:ext cx="4742721" cy="3865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9548" y="7896748"/>
            <a:ext cx="4742721" cy="3865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20368" y="6288797"/>
            <a:ext cx="2880418" cy="29695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5818" y="-1197169"/>
            <a:ext cx="2880418" cy="2969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12096" y="1725748"/>
            <a:ext cx="6835503" cy="68355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20762" y="3256022"/>
            <a:ext cx="6870089" cy="370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Đồ dùng của chú Bộ đội hải quân sử dụng đó là gì?</a:t>
            </a:r>
          </a:p>
          <a:p>
            <a:pPr algn="ctr">
              <a:lnSpc>
                <a:spcPts val="7559"/>
              </a:lnSpc>
            </a:pPr>
            <a:endParaRPr lang="en-US" sz="5199">
              <a:solidFill>
                <a:srgbClr val="000000"/>
              </a:solidFill>
              <a:latin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533" y="2434590"/>
            <a:ext cx="9932661" cy="65770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884302" y="3200523"/>
            <a:ext cx="5045166" cy="504516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75024" y="-142875"/>
            <a:ext cx="6917829" cy="261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D95242"/>
                </a:solidFill>
                <a:latin typeface="Noto Serif Display Black"/>
              </a:rPr>
              <a:t> </a:t>
            </a:r>
            <a:r>
              <a:rPr lang="en-US" sz="7500">
                <a:solidFill>
                  <a:srgbClr val="442EB2"/>
                </a:solidFill>
                <a:latin typeface="Noto Serif Display Black"/>
              </a:rPr>
              <a:t>Có ống nhòm này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55"/>
          <a:stretch>
            <a:fillRect/>
          </a:stretch>
        </p:blipFill>
        <p:spPr>
          <a:xfrm>
            <a:off x="4194092" y="316230"/>
            <a:ext cx="9899815" cy="682537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94092" y="7588660"/>
            <a:ext cx="9899815" cy="121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DejaVu Serif Bold"/>
              </a:rPr>
              <a:t>Ba lô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533" y="2434590"/>
            <a:ext cx="9932661" cy="65770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86323" y="72968"/>
            <a:ext cx="6917829" cy="1285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D95242"/>
                </a:solidFill>
                <a:latin typeface="Noto Serif Display Black"/>
              </a:rPr>
              <a:t> </a:t>
            </a:r>
            <a:r>
              <a:rPr lang="en-US" sz="7500">
                <a:solidFill>
                  <a:srgbClr val="442EB2"/>
                </a:solidFill>
                <a:latin typeface="Noto Serif Display Black"/>
              </a:rPr>
              <a:t>Có súng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453077" y="4009505"/>
            <a:ext cx="6150482" cy="2267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64" r="48" b="219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80" r="680"/>
          <a:stretch>
            <a:fillRect/>
          </a:stretch>
        </p:blipFill>
        <p:spPr>
          <a:xfrm>
            <a:off x="1406704" y="0"/>
            <a:ext cx="8152826" cy="826524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20975" y="8543924"/>
            <a:ext cx="5029317" cy="128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442EB2"/>
                </a:solidFill>
                <a:latin typeface="UTM Alberta Heavy"/>
              </a:rPr>
              <a:t>La bàn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64" r="48" b="219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033" b="2033"/>
          <a:stretch>
            <a:fillRect/>
          </a:stretch>
        </p:blipFill>
        <p:spPr>
          <a:xfrm>
            <a:off x="549377" y="253668"/>
            <a:ext cx="8005342" cy="76797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399" b="2399"/>
          <a:stretch>
            <a:fillRect/>
          </a:stretch>
        </p:blipFill>
        <p:spPr>
          <a:xfrm>
            <a:off x="9552648" y="253668"/>
            <a:ext cx="8066814" cy="76797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20975" y="8543924"/>
            <a:ext cx="5029317" cy="128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442EB2"/>
                </a:solidFill>
                <a:latin typeface="UTM Alberta Heavy"/>
              </a:rPr>
              <a:t>La bàn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32314" y="8543924"/>
            <a:ext cx="4901104" cy="246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442EB2"/>
                </a:solidFill>
                <a:latin typeface="DejaVu Serif Bold"/>
              </a:rPr>
              <a:t>Bộ đàm</a:t>
            </a:r>
          </a:p>
          <a:p>
            <a:pPr algn="ctr">
              <a:lnSpc>
                <a:spcPts val="9799"/>
              </a:lnSpc>
            </a:pPr>
            <a:endParaRPr lang="en-US" sz="6999">
              <a:solidFill>
                <a:srgbClr val="442EB2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99" t="1848" r="2199" b="2867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94278" y="5260379"/>
            <a:ext cx="18288000" cy="500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0"/>
              </a:lnSpc>
            </a:pPr>
            <a:r>
              <a:rPr lang="en-US" sz="9493">
                <a:solidFill>
                  <a:srgbClr val="004AAD"/>
                </a:solidFill>
                <a:latin typeface="Noto Serif Display Black"/>
              </a:rPr>
              <a:t>Công việc khác của chú Bộ đội hải quân là gì?</a:t>
            </a:r>
          </a:p>
          <a:p>
            <a:pPr algn="ctr">
              <a:lnSpc>
                <a:spcPts val="13290"/>
              </a:lnSpc>
            </a:pPr>
            <a:endParaRPr lang="en-US" sz="9493">
              <a:solidFill>
                <a:srgbClr val="004AAD"/>
              </a:solidFill>
              <a:latin typeface="Noto Serif Display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7" r="3032"/>
          <a:stretch>
            <a:fillRect/>
          </a:stretch>
        </p:blipFill>
        <p:spPr>
          <a:xfrm>
            <a:off x="706109" y="0"/>
            <a:ext cx="9565462" cy="55239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64849" y="5143500"/>
            <a:ext cx="7723151" cy="51394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21092" y="6591551"/>
            <a:ext cx="5721661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EE5808"/>
                </a:solidFill>
                <a:latin typeface="DejaVu Serif Bold"/>
              </a:rPr>
              <a:t>Duyệt binh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06" b="76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9386" y="8752617"/>
            <a:ext cx="9885313" cy="90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8F8F8"/>
                </a:solidFill>
                <a:latin typeface="DejaVu Serif Bold"/>
              </a:rPr>
              <a:t>Tập thể dục thường xuyên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953" b="87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154051" y="-2899154"/>
            <a:ext cx="28596103" cy="16085308"/>
            <a:chOff x="0" y="0"/>
            <a:chExt cx="340247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8DB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875806" y="8457968"/>
            <a:ext cx="771939" cy="7719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4743127" y="8457968"/>
            <a:ext cx="771939" cy="7719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3875806" y="7480273"/>
            <a:ext cx="771939" cy="7719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79650">
            <a:off x="-2868728" y="-2581952"/>
            <a:ext cx="8889622" cy="7806705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262293" y="-337560"/>
            <a:ext cx="11223974" cy="11223974"/>
            <a:chOff x="0" y="0"/>
            <a:chExt cx="12700000" cy="12700000"/>
          </a:xfrm>
        </p:grpSpPr>
        <p:sp>
          <p:nvSpPr>
            <p:cNvPr id="13" name="Freeform 1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0705">
            <a:off x="8437472" y="-977398"/>
            <a:ext cx="5346043" cy="45975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83737">
            <a:off x="-137930" y="6794710"/>
            <a:ext cx="5530509" cy="49271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793028">
            <a:off x="11884938" y="5688740"/>
            <a:ext cx="8993051" cy="88949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33075">
            <a:off x="15221106" y="675018"/>
            <a:ext cx="1764058" cy="154916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t="985"/>
          <a:stretch>
            <a:fillRect/>
          </a:stretch>
        </p:blipFill>
        <p:spPr>
          <a:xfrm>
            <a:off x="1467150" y="0"/>
            <a:ext cx="15203923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8" t="9803" r="2129" b="136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6480" r="13018"/>
          <a:stretch>
            <a:fillRect/>
          </a:stretch>
        </p:blipFill>
        <p:spPr>
          <a:xfrm>
            <a:off x="0" y="158115"/>
            <a:ext cx="8677603" cy="9970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9419" r="10999"/>
          <a:stretch>
            <a:fillRect/>
          </a:stretch>
        </p:blipFill>
        <p:spPr>
          <a:xfrm>
            <a:off x="9144000" y="522432"/>
            <a:ext cx="9409723" cy="9250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563" b="91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67" b="102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12" r="1306"/>
          <a:stretch>
            <a:fillRect/>
          </a:stretch>
        </p:blipFill>
        <p:spPr>
          <a:xfrm>
            <a:off x="3230401" y="800938"/>
            <a:ext cx="11479571" cy="845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93" r="17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83028">
            <a:off x="8051570" y="-622553"/>
            <a:ext cx="9269978" cy="107012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52570" y="1028700"/>
            <a:ext cx="5245702" cy="66191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5024" y="1175069"/>
            <a:ext cx="6255908" cy="602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2"/>
              </a:lnSpc>
            </a:pPr>
            <a:r>
              <a:rPr lang="en-US" sz="8551">
                <a:solidFill>
                  <a:srgbClr val="004AAD"/>
                </a:solidFill>
                <a:latin typeface="UTM Androgyne"/>
              </a:rPr>
              <a:t>Chú Bộ đội hải quân làm việc ở đâu?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4" r="4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449633" y="365910"/>
            <a:ext cx="9525" cy="138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5" b="31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495014" y="518254"/>
            <a:ext cx="5143798" cy="96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8F0D7"/>
                </a:solidFill>
                <a:latin typeface="DejaVu Serif Bold"/>
              </a:rPr>
              <a:t>Tàu tuần tra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819" b="118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449633" y="365910"/>
            <a:ext cx="9525" cy="138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549" b="2054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154051" y="-2899154"/>
            <a:ext cx="28596103" cy="16085308"/>
            <a:chOff x="0" y="0"/>
            <a:chExt cx="340247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8DB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875806" y="8457968"/>
            <a:ext cx="771939" cy="7719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4743127" y="8457968"/>
            <a:ext cx="771939" cy="7719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3875806" y="7480273"/>
            <a:ext cx="771939" cy="7719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79650">
            <a:off x="-2868728" y="-2581952"/>
            <a:ext cx="8889622" cy="78067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0705">
            <a:off x="8437472" y="-977398"/>
            <a:ext cx="5346043" cy="45975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83737">
            <a:off x="-137930" y="6794710"/>
            <a:ext cx="5530509" cy="49271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793028">
            <a:off x="11884938" y="5688740"/>
            <a:ext cx="8993051" cy="88949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33075">
            <a:off x="15221106" y="675018"/>
            <a:ext cx="1764058" cy="15491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 l="5000" r="5000"/>
          <a:stretch>
            <a:fillRect/>
          </a:stretch>
        </p:blipFill>
        <p:spPr>
          <a:xfrm>
            <a:off x="4840941" y="0"/>
            <a:ext cx="9681882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625" b="106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55568" y="9144000"/>
            <a:ext cx="6576864" cy="98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F8F8F8"/>
                </a:solidFill>
                <a:latin typeface="DejaVu Serif"/>
              </a:rPr>
              <a:t>Đảo Bạch Long Vĩ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97" r="36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9558" y="449997"/>
            <a:ext cx="11975388" cy="164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7"/>
              </a:lnSpc>
            </a:pPr>
            <a:r>
              <a:rPr lang="en-US" sz="10678">
                <a:solidFill>
                  <a:srgbClr val="093A72"/>
                </a:solidFill>
                <a:latin typeface="Muli Bold Bold"/>
              </a:rPr>
              <a:t>TRÒ CHƠI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7571">
            <a:off x="13605605" y="-2288897"/>
            <a:ext cx="7608765" cy="5035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8502">
            <a:off x="5636067" y="9044627"/>
            <a:ext cx="7670661" cy="507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24223">
            <a:off x="6168565" y="8461784"/>
            <a:ext cx="4572000" cy="42893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4635">
            <a:off x="-4089775" y="-2760058"/>
            <a:ext cx="6323275" cy="50011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77158" flipV="1">
            <a:off x="-2969382" y="1431904"/>
            <a:ext cx="5192410" cy="212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6516" y="3248258"/>
            <a:ext cx="16409109" cy="2564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5"/>
              </a:lnSpc>
            </a:pPr>
            <a:r>
              <a:rPr lang="en-US" sz="8412">
                <a:solidFill>
                  <a:srgbClr val="EE5808"/>
                </a:solidFill>
                <a:latin typeface="Prompt Medium Bold"/>
              </a:rPr>
              <a:t>TRÒ CHƠI </a:t>
            </a:r>
          </a:p>
          <a:p>
            <a:pPr algn="ctr">
              <a:lnSpc>
                <a:spcPts val="10095"/>
              </a:lnSpc>
            </a:pPr>
            <a:r>
              <a:rPr lang="en-US" sz="8412">
                <a:solidFill>
                  <a:srgbClr val="EE5808"/>
                </a:solidFill>
                <a:latin typeface="Prompt Medium Bold"/>
              </a:rPr>
              <a:t>AI THÔNG MINH NHẤT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4707252" y="6537765"/>
            <a:ext cx="3970737" cy="44208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40070" y="-815472"/>
            <a:ext cx="4103093" cy="4241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4894">
            <a:off x="13036105" y="-546903"/>
            <a:ext cx="4310630" cy="21239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60329">
            <a:off x="15474253" y="8449314"/>
            <a:ext cx="1299341" cy="12757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56644">
            <a:off x="13397573" y="31453"/>
            <a:ext cx="1764187" cy="237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694388">
            <a:off x="-1578846" y="-948017"/>
            <a:ext cx="4710723" cy="50308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795793" flipH="1">
            <a:off x="1183519" y="-534252"/>
            <a:ext cx="3934927" cy="3405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650808">
            <a:off x="896491" y="7345289"/>
            <a:ext cx="3736444" cy="31182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888581">
            <a:off x="-950532" y="7007979"/>
            <a:ext cx="4190421" cy="1379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237416">
            <a:off x="7937774" y="8185210"/>
            <a:ext cx="4305342" cy="4203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753681" flipH="1">
            <a:off x="15514373" y="2513925"/>
            <a:ext cx="1446852" cy="2222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9550460">
            <a:off x="6868305" y="-2092510"/>
            <a:ext cx="4257616" cy="4529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4707252" y="653776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5474253" y="8449314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896491" y="7345289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950532" y="7007979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37416">
            <a:off x="7937774" y="8185210"/>
            <a:ext cx="4305342" cy="42035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91382" y="257890"/>
            <a:ext cx="15967918" cy="1821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"/>
              </a:rPr>
              <a:t>Câu hỏi 1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"/>
              </a:rPr>
              <a:t>Đâu là trang phục của các chú bộ đội hải quân?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88716" y="8742480"/>
            <a:ext cx="9007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4707252" y="653776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5474253" y="8449314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896491" y="7345289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950532" y="7007979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37416">
            <a:off x="7937774" y="8185210"/>
            <a:ext cx="4305342" cy="42035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658104" y="2454090"/>
            <a:ext cx="2961932" cy="629410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1382" y="257890"/>
            <a:ext cx="15967918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Câu hỏi 1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Đâu là trang phục của các chú bộ đội hải quân?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88716" y="8742480"/>
            <a:ext cx="9007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5481726" y="669397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6783517" y="8789229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-839522" y="7528056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2600498" y="6371192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07750" y="2454090"/>
            <a:ext cx="2961932" cy="62941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22730" y="2454090"/>
            <a:ext cx="3105222" cy="621044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1382" y="257890"/>
            <a:ext cx="15967918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Câu hỏi 1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Đâu là trang phục của các chú bộ đội hải quân?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8362" y="8586270"/>
            <a:ext cx="9007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63831" y="8502609"/>
            <a:ext cx="82302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5481726" y="669397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6783517" y="8789229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-839522" y="7528056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2600498" y="6371192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07750" y="2454090"/>
            <a:ext cx="2961932" cy="62941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22730" y="2454090"/>
            <a:ext cx="3105222" cy="6210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l="37389" r="30352"/>
          <a:stretch>
            <a:fillRect/>
          </a:stretch>
        </p:blipFill>
        <p:spPr>
          <a:xfrm>
            <a:off x="12991022" y="2084239"/>
            <a:ext cx="3838652" cy="66639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91382" y="257890"/>
            <a:ext cx="15967918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Câu hỏi 1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Đâu là trang phục của các chú bộ đội hải quân?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8362" y="8586270"/>
            <a:ext cx="9007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63831" y="8502609"/>
            <a:ext cx="82302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23319" y="8502609"/>
            <a:ext cx="80932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5481726" y="669397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6783517" y="8789229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-839522" y="7528056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2600498" y="6371192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07750" y="2454090"/>
            <a:ext cx="2961932" cy="62941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22730" y="2454090"/>
            <a:ext cx="3105222" cy="6210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l="37389" r="30352"/>
          <a:stretch>
            <a:fillRect/>
          </a:stretch>
        </p:blipFill>
        <p:spPr>
          <a:xfrm>
            <a:off x="12991022" y="2084239"/>
            <a:ext cx="3838652" cy="66639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91382" y="257890"/>
            <a:ext cx="15967918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Câu hỏi 1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Đâu là trang phục của các chú bộ đội hải quân?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8362" y="8586270"/>
            <a:ext cx="9007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63831" y="8502609"/>
            <a:ext cx="82302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23319" y="8502609"/>
            <a:ext cx="80932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5481726" y="669397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6783517" y="8789229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-839522" y="7528056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2600498" y="6371192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30697" r="23982"/>
          <a:stretch>
            <a:fillRect/>
          </a:stretch>
        </p:blipFill>
        <p:spPr>
          <a:xfrm>
            <a:off x="6011797" y="488888"/>
            <a:ext cx="6264407" cy="77406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0" y="8742480"/>
            <a:ext cx="80932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Noto Serif Display Black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89162">
            <a:off x="9360959" y="9458372"/>
            <a:ext cx="2194524" cy="19750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04257" y="-456538"/>
            <a:ext cx="10547557" cy="10508365"/>
            <a:chOff x="0" y="0"/>
            <a:chExt cx="14063409" cy="1401115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6958152">
              <a:off x="1211434" y="3255388"/>
              <a:ext cx="9808603" cy="882774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577480">
              <a:off x="2561992" y="2158531"/>
              <a:ext cx="9808603" cy="882774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83962" y="-456538"/>
            <a:ext cx="4930849" cy="33440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28690">
            <a:off x="10599022" y="-606605"/>
            <a:ext cx="1638573" cy="1474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140764">
            <a:off x="10063955" y="7996379"/>
            <a:ext cx="5704612" cy="38687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230853">
            <a:off x="17140240" y="9361196"/>
            <a:ext cx="1349486" cy="1214537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14785" y="130753"/>
            <a:ext cx="9837751" cy="983771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2449" b="-2244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937931" y="2889502"/>
            <a:ext cx="7350069" cy="3736771"/>
            <a:chOff x="0" y="0"/>
            <a:chExt cx="9800092" cy="498236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364715"/>
              <a:ext cx="9800092" cy="3429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30"/>
                </a:lnSpc>
              </a:pPr>
              <a:r>
                <a:rPr lang="en-US" sz="8512" spc="102">
                  <a:solidFill>
                    <a:srgbClr val="093A72"/>
                  </a:solidFill>
                  <a:latin typeface="Muli Black"/>
                </a:rPr>
                <a:t>Chú bộ đội hải quân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1273" y="4231441"/>
              <a:ext cx="8077545" cy="757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37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4656" y="1965021"/>
            <a:ext cx="7132127" cy="89151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57890"/>
            <a:ext cx="1828800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 Bold"/>
              </a:rPr>
              <a:t>Câu hỏi 2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 Bold"/>
              </a:rPr>
              <a:t>Đâu là nơi làm việc của các chú bộ đội hải quân?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5481726" y="669397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6783517" y="8789229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-839522" y="7528056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2600498" y="6371192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31359" y="2078435"/>
            <a:ext cx="14289360" cy="66445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15049" y="257890"/>
            <a:ext cx="16321980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Câu hỏi 2</a:t>
            </a:r>
            <a:r>
              <a:rPr lang="en-US" sz="1200">
                <a:solidFill>
                  <a:srgbClr val="F8F8F8"/>
                </a:solidFill>
                <a:latin typeface="Arimo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1200">
                <a:solidFill>
                  <a:srgbClr val="F8F8F8"/>
                </a:solidFill>
                <a:latin typeface="Arimo"/>
              </a:rPr>
              <a:t>Đâu là nơi làm việc của các chú bộ đội hải quân?</a:t>
            </a:r>
          </a:p>
          <a:p>
            <a:pPr algn="ctr">
              <a:lnSpc>
                <a:spcPts val="7279"/>
              </a:lnSpc>
            </a:pPr>
            <a:endParaRPr lang="en-US" sz="1200">
              <a:solidFill>
                <a:srgbClr val="F8F8F8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14054" y="8874030"/>
            <a:ext cx="6149876" cy="121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8F8F8"/>
                </a:solidFill>
                <a:latin typeface="DejaVu Serif Bold"/>
              </a:rPr>
              <a:t>A: Trên biển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07305" y="2078435"/>
            <a:ext cx="9936071" cy="662404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14351" y="257890"/>
            <a:ext cx="16321980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Câu 2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Đâu là nơi làm việc của các chú bộ đội hải quân?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87301" y="8874030"/>
            <a:ext cx="8003381" cy="121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8F8F8"/>
                </a:solidFill>
                <a:latin typeface="DejaVu Serif Bold"/>
              </a:rPr>
              <a:t>B: Trên bầu trời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939" b="6939"/>
          <a:stretch>
            <a:fillRect/>
          </a:stretch>
        </p:blipFill>
        <p:spPr>
          <a:xfrm>
            <a:off x="2053707" y="2097485"/>
            <a:ext cx="7090293" cy="875453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57890"/>
            <a:ext cx="1828800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 Bold"/>
              </a:rPr>
              <a:t>Câu hỏi 2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 Bold"/>
              </a:rPr>
              <a:t>Đâu là nơi làm việc của các chú bộ đội hải quân?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06995" y="4295775"/>
            <a:ext cx="5398443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Muli Bold"/>
              </a:rPr>
              <a:t>C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8F8F8"/>
                </a:solidFill>
                <a:latin typeface="Muli Bold"/>
              </a:rPr>
              <a:t>TRÊN NÚI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4656" y="1965021"/>
            <a:ext cx="7132127" cy="89151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57890"/>
            <a:ext cx="1828800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 Bold"/>
              </a:rPr>
              <a:t>Câu hỏi 2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 Bold"/>
              </a:rPr>
              <a:t>Đâu là nơi làm việc của các chú bộ đội hải quân?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78318">
            <a:off x="15481726" y="6693975"/>
            <a:ext cx="3970737" cy="442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0329">
            <a:off x="16783517" y="8789229"/>
            <a:ext cx="1299341" cy="1275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808">
            <a:off x="-839522" y="7528056"/>
            <a:ext cx="3736444" cy="311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88581">
            <a:off x="-2600498" y="6371192"/>
            <a:ext cx="4190421" cy="13790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31359" y="2078435"/>
            <a:ext cx="14289360" cy="66445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15049" y="257890"/>
            <a:ext cx="16321980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8F8F8"/>
                </a:solidFill>
                <a:latin typeface="DejaVu Serif"/>
              </a:rPr>
              <a:t>Câu hỏi 2</a:t>
            </a:r>
          </a:p>
          <a:p>
            <a:pPr algn="ctr">
              <a:lnSpc>
                <a:spcPts val="7279"/>
              </a:lnSpc>
            </a:pPr>
            <a:r>
              <a:rPr lang="en-US" sz="1200">
                <a:solidFill>
                  <a:srgbClr val="F8F8F8"/>
                </a:solidFill>
                <a:latin typeface="Arimo"/>
              </a:rPr>
              <a:t>Đâu là nơi làm việc của các chú bộ đội hải quân?</a:t>
            </a:r>
          </a:p>
          <a:p>
            <a:pPr algn="ctr">
              <a:lnSpc>
                <a:spcPts val="7279"/>
              </a:lnSpc>
            </a:pPr>
            <a:endParaRPr lang="en-US" sz="1200">
              <a:solidFill>
                <a:srgbClr val="F8F8F8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14054" y="8874030"/>
            <a:ext cx="6149876" cy="121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8F8F8"/>
                </a:solidFill>
                <a:latin typeface="DejaVu Serif Bold"/>
              </a:rPr>
              <a:t>A: Trên biển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57890"/>
            <a:ext cx="18288000" cy="1673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Câu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hỏi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4000" dirty="0">
                <a:solidFill>
                  <a:srgbClr val="442EB2"/>
                </a:solidFill>
                <a:latin typeface="DejaVu Serif"/>
              </a:rPr>
              <a:t>3:Cô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ng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việc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chính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của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các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chú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bộ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đội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hải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quân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là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làm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gì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?</a:t>
            </a: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555141" y="8874030"/>
            <a:ext cx="10667702" cy="246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442EB2"/>
                </a:solidFill>
                <a:latin typeface="DejaVu Serif Bold"/>
              </a:rPr>
              <a:t>A: Trồng rau, nuôi gà</a:t>
            </a:r>
          </a:p>
          <a:p>
            <a:pPr algn="ctr">
              <a:lnSpc>
                <a:spcPts val="9799"/>
              </a:lnSpc>
            </a:pPr>
            <a:endParaRPr lang="en-US" sz="6999">
              <a:solidFill>
                <a:srgbClr val="442EB2"/>
              </a:solidFill>
              <a:latin typeface="DejaVu Serif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9419" r="2584"/>
          <a:stretch>
            <a:fillRect/>
          </a:stretch>
        </p:blipFill>
        <p:spPr>
          <a:xfrm>
            <a:off x="1398998" y="2610777"/>
            <a:ext cx="7176535" cy="62936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644" r="14084"/>
          <a:stretch>
            <a:fillRect/>
          </a:stretch>
        </p:blipFill>
        <p:spPr>
          <a:xfrm>
            <a:off x="9498551" y="2610777"/>
            <a:ext cx="7079824" cy="6115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88581">
            <a:off x="-2600498" y="6371192"/>
            <a:ext cx="4190421" cy="13790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57890"/>
            <a:ext cx="18288000" cy="274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"/>
              </a:rPr>
              <a:t>Câu hỏi 3:Cô</a:t>
            </a:r>
            <a:r>
              <a:rPr lang="en-US" sz="1200">
                <a:solidFill>
                  <a:srgbClr val="442EB2"/>
                </a:solidFill>
                <a:latin typeface="Arimo"/>
              </a:rPr>
              <a:t>ng việc chính của các chú bộ đội hải quân là làm gì?</a:t>
            </a:r>
          </a:p>
          <a:p>
            <a:pPr algn="ctr">
              <a:lnSpc>
                <a:spcPts val="7279"/>
              </a:lnSpc>
            </a:pPr>
            <a:endParaRPr lang="en-US" sz="1200">
              <a:solidFill>
                <a:srgbClr val="442EB2"/>
              </a:solidFill>
              <a:latin typeface="Arimo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227" r="20659"/>
          <a:stretch>
            <a:fillRect/>
          </a:stretch>
        </p:blipFill>
        <p:spPr>
          <a:xfrm>
            <a:off x="9869089" y="2671861"/>
            <a:ext cx="7989274" cy="59822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6761" r="34256"/>
          <a:stretch>
            <a:fillRect/>
          </a:stretch>
        </p:blipFill>
        <p:spPr>
          <a:xfrm>
            <a:off x="1028700" y="2671861"/>
            <a:ext cx="7386281" cy="60132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03388" y="9144000"/>
            <a:ext cx="16319302" cy="92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93A72"/>
                </a:solidFill>
                <a:latin typeface="DejaVu Serif Bold"/>
              </a:rPr>
              <a:t>B, Tuần tra, canh gác bảo vệ vùng biển đảo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45" b="54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92129" y="6120374"/>
            <a:ext cx="11503742" cy="260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Câu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hỏi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4800" dirty="0">
                <a:solidFill>
                  <a:srgbClr val="442EB2"/>
                </a:solidFill>
                <a:latin typeface="DejaVu Serif"/>
              </a:rPr>
              <a:t>3:Cô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ng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việc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chính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của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các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chú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bộ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đội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hải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quân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là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làm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800" dirty="0" err="1">
                <a:solidFill>
                  <a:srgbClr val="442EB2"/>
                </a:solidFill>
                <a:latin typeface="Arimo"/>
              </a:rPr>
              <a:t>gì</a:t>
            </a:r>
            <a:r>
              <a:rPr lang="en-US" sz="4800" dirty="0">
                <a:solidFill>
                  <a:srgbClr val="442EB2"/>
                </a:solidFill>
                <a:latin typeface="Arimo"/>
              </a:rPr>
              <a:t>?</a:t>
            </a: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227" r="20659"/>
          <a:stretch>
            <a:fillRect/>
          </a:stretch>
        </p:blipFill>
        <p:spPr>
          <a:xfrm>
            <a:off x="9144000" y="928666"/>
            <a:ext cx="8714364" cy="65252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6761" r="34256"/>
          <a:stretch>
            <a:fillRect/>
          </a:stretch>
        </p:blipFill>
        <p:spPr>
          <a:xfrm>
            <a:off x="468884" y="538745"/>
            <a:ext cx="8494155" cy="69151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08200" y="8446760"/>
            <a:ext cx="14471600" cy="81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093A72"/>
                </a:solidFill>
                <a:latin typeface="DejaVu Serif Bold"/>
              </a:rPr>
              <a:t>B, Tuần tra, canh gác bảo vệ vùng biển đảo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22999">
            <a:off x="1456380" y="-670118"/>
            <a:ext cx="4196783" cy="214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65263" y="8121416"/>
            <a:ext cx="3185480" cy="380046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409420"/>
            <a:ext cx="9144000" cy="6306915"/>
            <a:chOff x="0" y="0"/>
            <a:chExt cx="12192000" cy="840922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192000" cy="8409220"/>
            </a:xfrm>
            <a:prstGeom prst="rect">
              <a:avLst/>
            </a:prstGeom>
            <a:solidFill>
              <a:srgbClr val="4B39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0906" y="-138831"/>
              <a:ext cx="11324762" cy="8223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348"/>
                </a:lnSpc>
              </a:pPr>
              <a:r>
                <a:rPr lang="en-US" sz="8820">
                  <a:solidFill>
                    <a:srgbClr val="FFFFFF"/>
                  </a:solidFill>
                  <a:latin typeface="Muli Black Bold"/>
                </a:rPr>
                <a:t>Trang phục của chú bộ đội hải quân màu gì nhỉ ?</a:t>
              </a: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4000" y="183937"/>
            <a:ext cx="9837751" cy="9837711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2449" b="-22449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70272" y="3086100"/>
            <a:ext cx="7711807" cy="72009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57890"/>
            <a:ext cx="18288000" cy="3670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Câu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hỏi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4000" dirty="0">
                <a:solidFill>
                  <a:srgbClr val="442EB2"/>
                </a:solidFill>
                <a:latin typeface="DejaVu Serif"/>
              </a:rPr>
              <a:t>4:C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hú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bộ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đội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hải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quân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sử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dụng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phương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tiện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gì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để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di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chuyển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dưới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442EB2"/>
                </a:solidFill>
                <a:latin typeface="Arimo"/>
              </a:rPr>
              <a:t>biển</a:t>
            </a:r>
            <a:r>
              <a:rPr lang="en-US" sz="4000" dirty="0">
                <a:solidFill>
                  <a:srgbClr val="442EB2"/>
                </a:solidFill>
                <a:latin typeface="Arimo"/>
              </a:rPr>
              <a:t>?</a:t>
            </a: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57890"/>
            <a:ext cx="18288000" cy="260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Câu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hỏi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3600" dirty="0">
                <a:solidFill>
                  <a:srgbClr val="442EB2"/>
                </a:solidFill>
                <a:latin typeface="DejaVu Serif"/>
              </a:rPr>
              <a:t>4:C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hú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bộ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đội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hải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quân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sử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dụng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phương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tiện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gì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để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di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chuyển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dưới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biển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?</a:t>
            </a:r>
          </a:p>
          <a:p>
            <a:pPr algn="ctr">
              <a:lnSpc>
                <a:spcPts val="7279"/>
              </a:lnSpc>
            </a:pPr>
            <a:endParaRPr lang="en-US" sz="3600" dirty="0">
              <a:solidFill>
                <a:srgbClr val="442EB2"/>
              </a:solidFill>
              <a:latin typeface="Arimo"/>
            </a:endParaRP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367" t="4991" r="9271"/>
          <a:stretch>
            <a:fillRect/>
          </a:stretch>
        </p:blipFill>
        <p:spPr>
          <a:xfrm>
            <a:off x="3355748" y="2145368"/>
            <a:ext cx="10912827" cy="66164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687071" y="9153525"/>
            <a:ext cx="4913858" cy="183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 Bold"/>
              </a:rPr>
              <a:t>A: Tàu ngầm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442EB2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992" b="6992"/>
          <a:stretch>
            <a:fillRect/>
          </a:stretch>
        </p:blipFill>
        <p:spPr>
          <a:xfrm>
            <a:off x="2505677" y="2870410"/>
            <a:ext cx="13709571" cy="56777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57890"/>
            <a:ext cx="18288000" cy="260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Câu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hỏi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3200" dirty="0">
                <a:solidFill>
                  <a:srgbClr val="442EB2"/>
                </a:solidFill>
                <a:latin typeface="DejaVu Serif"/>
              </a:rPr>
              <a:t>4:C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hú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bộ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đội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hải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quân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sử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dụng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phương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tiện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gì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để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di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chuyển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dưới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200" dirty="0" err="1">
                <a:solidFill>
                  <a:srgbClr val="442EB2"/>
                </a:solidFill>
                <a:latin typeface="Arimo"/>
              </a:rPr>
              <a:t>biển</a:t>
            </a:r>
            <a:r>
              <a:rPr lang="en-US" sz="3200" dirty="0">
                <a:solidFill>
                  <a:srgbClr val="442EB2"/>
                </a:solidFill>
                <a:latin typeface="Arimo"/>
              </a:rPr>
              <a:t>?</a:t>
            </a: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39136" y="9153525"/>
            <a:ext cx="4009727" cy="276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 Bold"/>
              </a:rPr>
              <a:t>B: Tàu hoả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 Bold"/>
              </a:rPr>
              <a:t>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442EB2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22" t="8484" r="922"/>
          <a:stretch>
            <a:fillRect/>
          </a:stretch>
        </p:blipFill>
        <p:spPr>
          <a:xfrm>
            <a:off x="3383787" y="2702480"/>
            <a:ext cx="10434524" cy="60633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57890"/>
            <a:ext cx="18288000" cy="260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Câu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442EB2"/>
                </a:solidFill>
                <a:latin typeface="DejaVu Serif"/>
              </a:rPr>
              <a:t>hỏi</a:t>
            </a:r>
            <a:r>
              <a:rPr lang="en-US" sz="5199" dirty="0">
                <a:solidFill>
                  <a:srgbClr val="442EB2"/>
                </a:solidFill>
                <a:latin typeface="DejaVu Serif"/>
              </a:rPr>
              <a:t> </a:t>
            </a:r>
            <a:r>
              <a:rPr lang="en-US" sz="3600" dirty="0">
                <a:solidFill>
                  <a:srgbClr val="442EB2"/>
                </a:solidFill>
                <a:latin typeface="DejaVu Serif"/>
              </a:rPr>
              <a:t>4:C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hú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bộ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đội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hải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quân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sử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dụng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phương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tiện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gì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để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di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chuyển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dưới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442EB2"/>
                </a:solidFill>
                <a:latin typeface="Arimo"/>
              </a:rPr>
              <a:t>biển</a:t>
            </a:r>
            <a:r>
              <a:rPr lang="en-US" sz="3600" dirty="0">
                <a:solidFill>
                  <a:srgbClr val="442EB2"/>
                </a:solidFill>
                <a:latin typeface="Arimo"/>
              </a:rPr>
              <a:t>?</a:t>
            </a: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  <a:p>
            <a:pPr algn="ctr">
              <a:lnSpc>
                <a:spcPts val="7279"/>
              </a:lnSpc>
            </a:pPr>
            <a:endParaRPr lang="en-US" sz="1200" dirty="0">
              <a:solidFill>
                <a:srgbClr val="442EB2"/>
              </a:solidFill>
              <a:latin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74023" y="9153525"/>
            <a:ext cx="6539954" cy="368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 Bold"/>
              </a:rPr>
              <a:t>C: Tàu điện ngầm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442EB2"/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 Bold"/>
              </a:rPr>
              <a:t>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442EB2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271" t="4991" r="19896" b="10059"/>
          <a:stretch>
            <a:fillRect/>
          </a:stretch>
        </p:blipFill>
        <p:spPr>
          <a:xfrm>
            <a:off x="295947" y="264949"/>
            <a:ext cx="7852836" cy="5250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2860" t="6992" r="23935" b="6992"/>
          <a:stretch>
            <a:fillRect/>
          </a:stretch>
        </p:blipFill>
        <p:spPr>
          <a:xfrm>
            <a:off x="10820106" y="503066"/>
            <a:ext cx="6439194" cy="50123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22" t="8484" r="922"/>
          <a:stretch>
            <a:fillRect/>
          </a:stretch>
        </p:blipFill>
        <p:spPr>
          <a:xfrm>
            <a:off x="4969239" y="6180831"/>
            <a:ext cx="7122891" cy="4138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68" r="7552" b="5376"/>
          <a:stretch>
            <a:fillRect/>
          </a:stretch>
        </p:blipFill>
        <p:spPr>
          <a:xfrm>
            <a:off x="1028700" y="515012"/>
            <a:ext cx="16230600" cy="82467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87071" y="9153525"/>
            <a:ext cx="4913858" cy="183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42EB2"/>
                </a:solidFill>
                <a:latin typeface="DejaVu Serif Bold"/>
              </a:rPr>
              <a:t>A: Tàu ngầm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442EB2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513902" y="-189381"/>
            <a:ext cx="1116793" cy="1116793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882840">
            <a:off x="7102175" y="6626865"/>
            <a:ext cx="4706130" cy="46975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18931">
            <a:off x="-206279" y="-2566200"/>
            <a:ext cx="5269367" cy="7189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678555">
            <a:off x="14066484" y="-2119535"/>
            <a:ext cx="4076131" cy="55616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93324">
            <a:off x="17338179" y="7404284"/>
            <a:ext cx="4706130" cy="46975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90680" y="927411"/>
            <a:ext cx="6090948" cy="8825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9044" y="1028700"/>
            <a:ext cx="8371651" cy="8466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513902" y="-189381"/>
            <a:ext cx="1116793" cy="1116793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882840">
            <a:off x="7102175" y="6626865"/>
            <a:ext cx="4706130" cy="46975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18931">
            <a:off x="-206279" y="-2566200"/>
            <a:ext cx="5269367" cy="7189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678555">
            <a:off x="14066484" y="-2119535"/>
            <a:ext cx="4076131" cy="55616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93324">
            <a:off x="17338179" y="7404284"/>
            <a:ext cx="4706130" cy="46975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90680" y="927411"/>
            <a:ext cx="6090948" cy="8825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84" y="2489967"/>
            <a:ext cx="8070114" cy="7263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513902" y="-189381"/>
            <a:ext cx="1116793" cy="1116793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0250" r="10250"/>
          <a:stretch>
            <a:fillRect/>
          </a:stretch>
        </p:blipFill>
        <p:spPr>
          <a:xfrm rot="-644352">
            <a:off x="53619" y="1435580"/>
            <a:ext cx="9683233" cy="109623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882840">
            <a:off x="7102175" y="6626865"/>
            <a:ext cx="4706130" cy="46975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018931">
            <a:off x="-206279" y="-2566200"/>
            <a:ext cx="5269367" cy="7189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678555">
            <a:off x="14066484" y="-2119535"/>
            <a:ext cx="4076131" cy="5561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93324">
            <a:off x="17338179" y="7404284"/>
            <a:ext cx="4706130" cy="4697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62261">
            <a:off x="8439994" y="1010183"/>
            <a:ext cx="7605581" cy="570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679</Words>
  <Application>Microsoft Office PowerPoint</Application>
  <PresentationFormat>Custom</PresentationFormat>
  <Paragraphs>104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0" baseType="lpstr">
      <vt:lpstr>Arial</vt:lpstr>
      <vt:lpstr>Muli Black</vt:lpstr>
      <vt:lpstr>Calibri</vt:lpstr>
      <vt:lpstr>DejaVu Serif Bold</vt:lpstr>
      <vt:lpstr>Arimo</vt:lpstr>
      <vt:lpstr>Muli Black Bold</vt:lpstr>
      <vt:lpstr>Noto Serif Display Black</vt:lpstr>
      <vt:lpstr>DejaVu Serif</vt:lpstr>
      <vt:lpstr>UTM Androgyne</vt:lpstr>
      <vt:lpstr>Muli Bold Bold</vt:lpstr>
      <vt:lpstr>Dancing Script</vt:lpstr>
      <vt:lpstr>Muli Bold</vt:lpstr>
      <vt:lpstr>Prompt Medium Bold</vt:lpstr>
      <vt:lpstr>UTM Alberta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KPXH-CHÚ bô đôi hải quân</dc:title>
  <cp:lastModifiedBy>Admin</cp:lastModifiedBy>
  <cp:revision>5</cp:revision>
  <dcterms:created xsi:type="dcterms:W3CDTF">2006-08-16T00:00:00Z</dcterms:created>
  <dcterms:modified xsi:type="dcterms:W3CDTF">2021-12-05T06:13:25Z</dcterms:modified>
  <dc:identifier>DAEt8Bwkozs</dc:identifier>
</cp:coreProperties>
</file>