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8" r:id="rId4"/>
    <p:sldId id="269" r:id="rId5"/>
    <p:sldId id="257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70" r:id="rId15"/>
    <p:sldId id="272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14B0"/>
    <a:srgbClr val="FFD966"/>
    <a:srgbClr val="FFE5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75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7489-335A-4DBB-8A07-AA7886197712}" type="datetimeFigureOut">
              <a:rPr lang="en-US" smtClean="0"/>
              <a:t>06/09/20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4C5B8-4053-4F0E-BAF6-ADAEB18107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799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7489-335A-4DBB-8A07-AA7886197712}" type="datetimeFigureOut">
              <a:rPr lang="en-US" smtClean="0"/>
              <a:t>06/09/20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4C5B8-4053-4F0E-BAF6-ADAEB18107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789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7489-335A-4DBB-8A07-AA7886197712}" type="datetimeFigureOut">
              <a:rPr lang="en-US" smtClean="0"/>
              <a:t>06/09/20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4C5B8-4053-4F0E-BAF6-ADAEB181078E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228200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7489-335A-4DBB-8A07-AA7886197712}" type="datetimeFigureOut">
              <a:rPr lang="en-US" smtClean="0"/>
              <a:t>06/09/20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4C5B8-4053-4F0E-BAF6-ADAEB18107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5705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7489-335A-4DBB-8A07-AA7886197712}" type="datetimeFigureOut">
              <a:rPr lang="en-US" smtClean="0"/>
              <a:t>06/09/20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4C5B8-4053-4F0E-BAF6-ADAEB181078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254254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7489-335A-4DBB-8A07-AA7886197712}" type="datetimeFigureOut">
              <a:rPr lang="en-US" smtClean="0"/>
              <a:t>06/09/20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4C5B8-4053-4F0E-BAF6-ADAEB18107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8788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7489-335A-4DBB-8A07-AA7886197712}" type="datetimeFigureOut">
              <a:rPr lang="en-US" smtClean="0"/>
              <a:t>06/09/20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4C5B8-4053-4F0E-BAF6-ADAEB18107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382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7489-335A-4DBB-8A07-AA7886197712}" type="datetimeFigureOut">
              <a:rPr lang="en-US" smtClean="0"/>
              <a:t>06/09/20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4C5B8-4053-4F0E-BAF6-ADAEB18107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688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7489-335A-4DBB-8A07-AA7886197712}" type="datetimeFigureOut">
              <a:rPr lang="en-US" smtClean="0"/>
              <a:t>06/09/20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4C5B8-4053-4F0E-BAF6-ADAEB18107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50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7489-335A-4DBB-8A07-AA7886197712}" type="datetimeFigureOut">
              <a:rPr lang="en-US" smtClean="0"/>
              <a:t>06/09/20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4C5B8-4053-4F0E-BAF6-ADAEB18107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212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7489-335A-4DBB-8A07-AA7886197712}" type="datetimeFigureOut">
              <a:rPr lang="en-US" smtClean="0"/>
              <a:t>06/09/20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4C5B8-4053-4F0E-BAF6-ADAEB18107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198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7489-335A-4DBB-8A07-AA7886197712}" type="datetimeFigureOut">
              <a:rPr lang="en-US" smtClean="0"/>
              <a:t>06/09/20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4C5B8-4053-4F0E-BAF6-ADAEB18107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468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7489-335A-4DBB-8A07-AA7886197712}" type="datetimeFigureOut">
              <a:rPr lang="en-US" smtClean="0"/>
              <a:t>06/09/20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4C5B8-4053-4F0E-BAF6-ADAEB18107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188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7489-335A-4DBB-8A07-AA7886197712}" type="datetimeFigureOut">
              <a:rPr lang="en-US" smtClean="0"/>
              <a:t>06/09/20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4C5B8-4053-4F0E-BAF6-ADAEB18107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48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7489-335A-4DBB-8A07-AA7886197712}" type="datetimeFigureOut">
              <a:rPr lang="en-US" smtClean="0"/>
              <a:t>06/09/20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4C5B8-4053-4F0E-BAF6-ADAEB18107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02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7489-335A-4DBB-8A07-AA7886197712}" type="datetimeFigureOut">
              <a:rPr lang="en-US" smtClean="0"/>
              <a:t>06/09/20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4C5B8-4053-4F0E-BAF6-ADAEB18107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062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667489-335A-4DBB-8A07-AA7886197712}" type="datetimeFigureOut">
              <a:rPr lang="en-US" smtClean="0"/>
              <a:t>06/09/20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504C5B8-4053-4F0E-BAF6-ADAEB18107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077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8914683">
            <a:off x="173574" y="-165564"/>
            <a:ext cx="1213627" cy="139876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5930919">
            <a:off x="11054607" y="-4552"/>
            <a:ext cx="1050340" cy="11458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0387" y="-165319"/>
            <a:ext cx="4663844" cy="54868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15933" y="-165319"/>
            <a:ext cx="4663844" cy="54868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-2057578" y="2440947"/>
            <a:ext cx="4663844" cy="54868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9700644" y="2166603"/>
            <a:ext cx="4663844" cy="54868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464056"/>
            <a:ext cx="4663844" cy="54868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15933" y="6452188"/>
            <a:ext cx="4663844" cy="54868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81401" y="383369"/>
            <a:ext cx="1536325" cy="141439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7639050">
            <a:off x="-8247" y="5269280"/>
            <a:ext cx="1067402" cy="183505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1008342">
            <a:off x="10701639" y="5432981"/>
            <a:ext cx="1544076" cy="160264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856854" y="1906789"/>
            <a:ext cx="1024217" cy="1201016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2419803" y="163560"/>
            <a:ext cx="70760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400" b="1" dirty="0">
                <a:ln w="12700">
                  <a:solidFill>
                    <a:srgbClr val="90C226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ĐẠO QUẬN LONG BIÊN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928424" y="593879"/>
            <a:ext cx="42707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000" b="1" dirty="0">
                <a:ln w="12700">
                  <a:solidFill>
                    <a:srgbClr val="90C226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ĐỨC GIANG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662826" y="1612463"/>
            <a:ext cx="8768189" cy="1023575"/>
          </a:xfrm>
          <a:prstGeom prst="rect">
            <a:avLst/>
          </a:prstGeom>
        </p:spPr>
        <p:txBody>
          <a:bodyPr wrap="square">
            <a:prstTxWarp prst="textChevron">
              <a:avLst/>
            </a:prstTxWarp>
            <a:spAutoFit/>
          </a:bodyPr>
          <a:lstStyle/>
          <a:p>
            <a:pPr lvl="3" algn="ctr"/>
            <a:r>
              <a:rPr lang="en-US" sz="3200" b="1" dirty="0" smtClean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NHẬN THỨC</a:t>
            </a:r>
            <a:endParaRPr lang="en-US" sz="3200" b="1" dirty="0"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805723" y="2723332"/>
            <a:ext cx="41773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b="1" dirty="0">
                <a:solidFill>
                  <a:srgbClr val="C00000"/>
                </a:solidFill>
                <a:effectLst>
                  <a:glow rad="101600">
                    <a:srgbClr val="54A021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 </a:t>
            </a:r>
            <a:r>
              <a:rPr lang="en-US" b="1" dirty="0" smtClean="0">
                <a:solidFill>
                  <a:srgbClr val="C00000"/>
                </a:solidFill>
                <a:effectLst>
                  <a:glow rad="101600">
                    <a:srgbClr val="54A021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 LÀM QUEN VỚI TOÁN</a:t>
            </a:r>
            <a:endParaRPr lang="vi-VN" b="1" dirty="0">
              <a:solidFill>
                <a:srgbClr val="C00000"/>
              </a:solidFill>
              <a:effectLst>
                <a:glow rad="101600">
                  <a:srgbClr val="54A021">
                    <a:satMod val="175000"/>
                    <a:alpha val="40000"/>
                  </a:srgb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362304" y="6452188"/>
            <a:ext cx="24481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vi-VN" dirty="0">
                <a:solidFill>
                  <a:srgbClr val="C00000"/>
                </a:solidFill>
              </a:rPr>
              <a:t>Năm học </a:t>
            </a:r>
            <a:r>
              <a:rPr lang="vi-VN">
                <a:solidFill>
                  <a:srgbClr val="C00000"/>
                </a:solidFill>
              </a:rPr>
              <a:t>: </a:t>
            </a:r>
            <a:r>
              <a:rPr lang="vi-VN" smtClean="0">
                <a:solidFill>
                  <a:srgbClr val="C00000"/>
                </a:solidFill>
              </a:rPr>
              <a:t>201</a:t>
            </a:r>
            <a:r>
              <a:rPr lang="en-US" dirty="0">
                <a:solidFill>
                  <a:srgbClr val="C00000"/>
                </a:solidFill>
              </a:rPr>
              <a:t>9</a:t>
            </a:r>
            <a:r>
              <a:rPr lang="vi-VN" smtClean="0">
                <a:solidFill>
                  <a:srgbClr val="C00000"/>
                </a:solidFill>
              </a:rPr>
              <a:t>- 20</a:t>
            </a:r>
            <a:r>
              <a:rPr lang="en-US" smtClean="0">
                <a:solidFill>
                  <a:srgbClr val="C00000"/>
                </a:solidFill>
              </a:rPr>
              <a:t>20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48000" y="3105835"/>
            <a:ext cx="64478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b="1" dirty="0" smtClean="0">
                <a:solidFill>
                  <a:srgbClr val="FF0000"/>
                </a:solidFill>
                <a:effectLst>
                  <a:glow rad="101600">
                    <a:srgbClr val="54A021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ĐỀ </a:t>
            </a:r>
            <a:r>
              <a:rPr lang="en-US" b="1" dirty="0">
                <a:solidFill>
                  <a:srgbClr val="FF0000"/>
                </a:solidFill>
                <a:effectLst>
                  <a:glow rad="101600">
                    <a:srgbClr val="54A021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dirty="0">
                <a:solidFill>
                  <a:srgbClr val="FF0000"/>
                </a:solidFill>
                <a:effectLst>
                  <a:glow rad="101600">
                    <a:srgbClr val="54A021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lvl="0"/>
            <a:r>
              <a:rPr lang="en-US" b="1" dirty="0" smtClean="0">
                <a:solidFill>
                  <a:srgbClr val="FF0000"/>
                </a:solidFill>
                <a:effectLst>
                  <a:glow rad="101600">
                    <a:srgbClr val="54A021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GỘP 2 NHÓM TRONG PHẠM VI 4, ĐẾM, NÓI KẾT QUẢ.</a:t>
            </a:r>
            <a:endParaRPr lang="vi-VN" b="1" dirty="0">
              <a:solidFill>
                <a:srgbClr val="FF0000"/>
              </a:solidFill>
              <a:effectLst>
                <a:glow rad="101600">
                  <a:srgbClr val="54A021">
                    <a:satMod val="175000"/>
                    <a:alpha val="40000"/>
                  </a:srgb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80549" y="3830982"/>
            <a:ext cx="3566469" cy="70719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13489" y="4229337"/>
            <a:ext cx="3279932" cy="652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458058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31" grpId="0"/>
      <p:bldP spid="35" grpId="0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037" y="833437"/>
            <a:ext cx="1990725" cy="22955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5937" y="833437"/>
            <a:ext cx="1990725" cy="22955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6837" y="833436"/>
            <a:ext cx="1990725" cy="22955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8062" y="893761"/>
            <a:ext cx="1984375" cy="22352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2937" y="893761"/>
            <a:ext cx="1984375" cy="223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738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9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81" y="3242820"/>
            <a:ext cx="1338263" cy="150741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30" y="1181100"/>
            <a:ext cx="1358814" cy="156686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9654" y="1181099"/>
            <a:ext cx="1358814" cy="156686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983" y="1181099"/>
            <a:ext cx="1358814" cy="156686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8312" y="1181099"/>
            <a:ext cx="1358814" cy="156686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9654" y="3242819"/>
            <a:ext cx="1338263" cy="150741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2827" y="3242819"/>
            <a:ext cx="1338263" cy="150741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863" y="3242819"/>
            <a:ext cx="1338263" cy="1507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218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81" y="3242820"/>
            <a:ext cx="1338263" cy="150741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30" y="1181100"/>
            <a:ext cx="1358814" cy="156686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9654" y="1181099"/>
            <a:ext cx="1358814" cy="156686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983" y="1181099"/>
            <a:ext cx="1358814" cy="156686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8312" y="1181099"/>
            <a:ext cx="1358814" cy="156686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9654" y="3242819"/>
            <a:ext cx="1338263" cy="150741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2827" y="3242819"/>
            <a:ext cx="1338263" cy="150741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863" y="3242819"/>
            <a:ext cx="1338263" cy="150741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7641" y="1363220"/>
            <a:ext cx="1338263" cy="1507419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1365" y="1363220"/>
            <a:ext cx="1338263" cy="1507419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5844" y="1363219"/>
            <a:ext cx="1338263" cy="1507419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6868" y="1363218"/>
            <a:ext cx="1338263" cy="1507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1542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1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3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30" y="1181100"/>
            <a:ext cx="1358814" cy="156686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9654" y="1181099"/>
            <a:ext cx="1358814" cy="156686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983" y="1181099"/>
            <a:ext cx="1358814" cy="156686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8312" y="1181099"/>
            <a:ext cx="1358814" cy="156686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7641" y="1363220"/>
            <a:ext cx="1338263" cy="1507419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1365" y="1363220"/>
            <a:ext cx="1338263" cy="1507419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5844" y="1363219"/>
            <a:ext cx="1338263" cy="1507419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6868" y="1363218"/>
            <a:ext cx="1338263" cy="1507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3662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01016"/>
            <a:ext cx="12192001" cy="695901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43200" y="3602038"/>
            <a:ext cx="759459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400" dirty="0" smtClean="0">
              <a:solidFill>
                <a:srgbClr val="002060"/>
              </a:solidFill>
            </a:endParaRPr>
          </a:p>
          <a:p>
            <a:endParaRPr lang="en-US" sz="4400" dirty="0">
              <a:solidFill>
                <a:srgbClr val="00206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67286" y="-101016"/>
            <a:ext cx="11605846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Hoạt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3: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luyện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endParaRPr lang="en-US" sz="2400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B ,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Hạnh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thấy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hôm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nay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B4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giỏi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thay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đổi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khí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Hạnh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ý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tưởng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pPr>
              <a:spcAft>
                <a:spcPts val="0"/>
              </a:spcAft>
            </a:pP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</a:rPr>
              <a:t>*(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Bạn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Hạnh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nói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luật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chơi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)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Trò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chơi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1: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Tìm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bạn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Cách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chơi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con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sẽ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vòng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tròn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vừa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vừa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hát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nghe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tiếng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sắc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xô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thì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con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phải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làm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đúng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yêu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cầu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cô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Nếu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nào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nhanh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tìm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thì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phải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nhảy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lò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cò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Chơi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lần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1:Tìm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nhóm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2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mặc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áo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màu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cam, 2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mặc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áo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màu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vàng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Chơi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lần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2: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Tìm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nhóm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4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mặc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áo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màu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cam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4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mặc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áo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màu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vàng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Cô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kiểm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tra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kết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quả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nhận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xét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sau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mỗi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lần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chơi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b="1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Trò</a:t>
            </a:r>
            <a:r>
              <a:rPr lang="en-US" sz="24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chơi</a:t>
            </a:r>
            <a:r>
              <a:rPr lang="en-US" sz="24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2: </a:t>
            </a:r>
            <a:r>
              <a:rPr lang="en-US" sz="2400" b="1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Nối</a:t>
            </a:r>
            <a:r>
              <a:rPr lang="en-US" sz="24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tranh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-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Cách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chơi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con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hãy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tìm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gộp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2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nhóm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lại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đếm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xem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nhóm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đó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tất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cả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bao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nhiêu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rồi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nối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tương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ứng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chấm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tròn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con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đã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hiểu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cách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chơi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chưa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?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Đội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1: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Gộp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nhóm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tổng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4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sẽ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tương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ứng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4 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chấm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tròn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.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Gộp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nhóm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tổng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3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tương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ứng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3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chấm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tròn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Ví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dụ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: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nối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2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hoa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vàng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2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hoa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tím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tương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ứng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4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châm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tròn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Đội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2:Nối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ảnh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tương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ứng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tổng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chấm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tròn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: 6-7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Đội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3: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Nối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ảnh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tranh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tương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ứng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tổng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chấm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tròn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8 -6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Luật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chơi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;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Đội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nào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nối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nhanh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đúng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đội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đó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chiến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tháng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Cô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cùng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lớp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đếm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kiểm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tra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kết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quả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endParaRPr lang="en-US" sz="2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35158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18937"/>
            <a:ext cx="12332677" cy="703931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57912" y="1954915"/>
            <a:ext cx="759459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400" dirty="0" smtClean="0">
              <a:solidFill>
                <a:srgbClr val="002060"/>
              </a:solidFill>
            </a:endParaRPr>
          </a:p>
          <a:p>
            <a:endParaRPr lang="en-US" sz="4400" dirty="0">
              <a:solidFill>
                <a:srgbClr val="00206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380812" y="208355"/>
            <a:ext cx="4274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3.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thúc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endParaRPr lang="en-US" sz="24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07067" y="965750"/>
            <a:ext cx="36038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Nhận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xét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tuyên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dương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trẻ</a:t>
            </a: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940305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12" y="0"/>
            <a:ext cx="12192001" cy="701274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0639" y="2197238"/>
            <a:ext cx="7514286" cy="57142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857303" y="1354801"/>
            <a:ext cx="59167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spc="50" dirty="0">
                <a:ln w="9525" cmpd="sng">
                  <a:solidFill>
                    <a:srgbClr val="0000FF"/>
                  </a:solidFill>
                  <a:prstDash val="solid"/>
                </a:ln>
                <a:solidFill>
                  <a:srgbClr val="0066FF"/>
                </a:solidFill>
                <a:effectLst>
                  <a:glow rad="38100">
                    <a:srgbClr val="90C226">
                      <a:alpha val="40000"/>
                    </a:srgbClr>
                  </a:glow>
                </a:effectLst>
              </a:rPr>
              <a:t> 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857303" y="1483501"/>
            <a:ext cx="33054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spc="50" dirty="0">
                <a:ln w="9525" cmpd="sng">
                  <a:solidFill>
                    <a:srgbClr val="0000FF"/>
                  </a:solidFill>
                  <a:prstDash val="solid"/>
                </a:ln>
                <a:solidFill>
                  <a:srgbClr val="0066FF"/>
                </a:solidFill>
                <a:effectLst>
                  <a:glow rad="38100">
                    <a:srgbClr val="90C226">
                      <a:alpha val="40000"/>
                    </a:srgbClr>
                  </a:glow>
                </a:effectLst>
              </a:rPr>
              <a:t> 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438400" y="1088924"/>
            <a:ext cx="62417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spc="50" dirty="0" smtClean="0">
                <a:ln w="9525" cmpd="sng">
                  <a:solidFill>
                    <a:srgbClr val="0000FF"/>
                  </a:solidFill>
                  <a:prstDash val="solid"/>
                </a:ln>
                <a:solidFill>
                  <a:srgbClr val="0066FF"/>
                </a:solidFill>
                <a:effectLst>
                  <a:glow rad="38100">
                    <a:srgbClr val="90C226"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CHÚC CÁC CÔ SỨC KHỎE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2451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1" cy="695901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13205" y="717452"/>
            <a:ext cx="9988063" cy="119109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Aft>
                <a:spcPts val="0"/>
              </a:spcAft>
            </a:pPr>
            <a:r>
              <a:rPr lang="en-US" sz="24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1. </a:t>
            </a:r>
            <a:r>
              <a:rPr lang="en-US" sz="2400" b="1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Kiến</a:t>
            </a:r>
            <a:r>
              <a:rPr lang="en-US" sz="24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thức</a:t>
            </a:r>
            <a:r>
              <a:rPr lang="en-US" sz="24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fontAlgn="base">
              <a:spcAft>
                <a:spcPts val="0"/>
              </a:spcAft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Trẻ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biết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gộp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2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nhóm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phạm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vi 4 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fontAlgn="base">
              <a:spcAft>
                <a:spcPts val="0"/>
              </a:spcAft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Trẻ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biết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đếm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từ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1-8,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nói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kết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quả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fontAlgn="base">
              <a:spcAft>
                <a:spcPts val="0"/>
              </a:spcAft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Ôn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nhận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biết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chữ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4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fontAlgn="base">
              <a:spcAft>
                <a:spcPts val="0"/>
              </a:spcAft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Biết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cách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xếp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hoa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từ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trái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sang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phải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fontAlgn="base">
              <a:spcAft>
                <a:spcPts val="0"/>
              </a:spcAft>
            </a:pPr>
            <a:r>
              <a:rPr lang="en-US" sz="24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2. </a:t>
            </a:r>
            <a:r>
              <a:rPr lang="en-US" sz="2400" b="1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Kỹ</a:t>
            </a:r>
            <a:r>
              <a:rPr lang="en-US" sz="24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năng</a:t>
            </a:r>
            <a:r>
              <a:rPr lang="en-US" sz="24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: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fontAlgn="base">
              <a:spcAft>
                <a:spcPts val="0"/>
              </a:spcAft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Trẻ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kỹ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năng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gộp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2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nhóm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đối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tượng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thành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1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nhóm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đếm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từ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1-8,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nêu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kết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quả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vừa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gộp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fontAlgn="base">
              <a:spcAft>
                <a:spcPts val="0"/>
              </a:spcAft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Rèn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kỹ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năng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quan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sát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,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nhận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xét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tư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duy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trẻ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fontAlgn="base">
              <a:spcAft>
                <a:spcPts val="0"/>
              </a:spcAft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Trẻ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diễn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đạt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cách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gộp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2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nhóm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phạm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vi 4 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fontAlgn="base">
              <a:spcAft>
                <a:spcPts val="0"/>
              </a:spcAft>
            </a:pPr>
            <a:r>
              <a:rPr lang="en-US" sz="24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 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fontAlgn="base">
              <a:spcAft>
                <a:spcPts val="0"/>
              </a:spcAft>
            </a:pPr>
            <a:r>
              <a:rPr lang="en-US" sz="24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3.Thái </a:t>
            </a:r>
            <a:r>
              <a:rPr lang="en-US" sz="2400" b="1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độ</a:t>
            </a:r>
            <a:r>
              <a:rPr lang="en-US" sz="24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: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fontAlgn="base">
              <a:spcAft>
                <a:spcPts val="0"/>
              </a:spcAft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Trẻ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hứng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thú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tích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cực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tham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gia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hoạt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fontAlgn="base">
              <a:spcAft>
                <a:spcPts val="0"/>
              </a:spcAft>
              <a:buFontTx/>
              <a:buChar char="-"/>
            </a:pP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Trẻ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tác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tích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cực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để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tham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gia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trò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chơi</a:t>
            </a:r>
            <a:endParaRPr lang="en-US" sz="2400" dirty="0" smtClean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marL="342900" indent="-342900" fontAlgn="base">
              <a:spcAft>
                <a:spcPts val="0"/>
              </a:spcAft>
              <a:buFontTx/>
              <a:buChar char="-"/>
            </a:pP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fontAlgn="base">
              <a:spcAft>
                <a:spcPts val="0"/>
              </a:spcAft>
              <a:buFontTx/>
              <a:buChar char="-"/>
            </a:pPr>
            <a:endParaRPr lang="en-US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fontAlgn="base">
              <a:spcAft>
                <a:spcPts val="0"/>
              </a:spcAft>
              <a:buFontTx/>
              <a:buChar char="-"/>
            </a:pP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fontAlgn="base">
              <a:spcAft>
                <a:spcPts val="0"/>
              </a:spcAft>
              <a:buFontTx/>
              <a:buChar char="-"/>
            </a:pPr>
            <a:endParaRPr lang="en-US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fontAlgn="base">
              <a:spcAft>
                <a:spcPts val="0"/>
              </a:spcAft>
              <a:buFontTx/>
              <a:buChar char="-"/>
            </a:pP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fontAlgn="base">
              <a:spcAft>
                <a:spcPts val="0"/>
              </a:spcAft>
              <a:buFontTx/>
              <a:buChar char="-"/>
            </a:pPr>
            <a:endParaRPr lang="en-US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fontAlgn="base">
              <a:spcAft>
                <a:spcPts val="0"/>
              </a:spcAft>
              <a:buFontTx/>
              <a:buChar char="-"/>
            </a:pP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155700" algn="l"/>
              </a:tabLst>
            </a:pP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4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4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4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4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4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4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2775" y="132677"/>
            <a:ext cx="4937760" cy="584775"/>
          </a:xfrm>
          <a:prstGeom prst="rect">
            <a:avLst/>
          </a:prstGeom>
          <a:gradFill>
            <a:gsLst>
              <a:gs pos="0">
                <a:srgbClr val="00B05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pPr lvl="2" algn="ctr"/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66697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01016"/>
            <a:ext cx="12192001" cy="695901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43200" y="3602038"/>
            <a:ext cx="759459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400" dirty="0" smtClean="0">
              <a:solidFill>
                <a:srgbClr val="002060"/>
              </a:solidFill>
            </a:endParaRPr>
          </a:p>
          <a:p>
            <a:endParaRPr lang="en-US" sz="4400" dirty="0">
              <a:solidFill>
                <a:srgbClr val="00206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97612" y="-101016"/>
            <a:ext cx="3770143" cy="523220"/>
          </a:xfrm>
          <a:prstGeom prst="rect">
            <a:avLst/>
          </a:prstGeom>
          <a:gradFill>
            <a:gsLst>
              <a:gs pos="0">
                <a:srgbClr val="00B05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III.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tiến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endParaRPr lang="en-US" sz="28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997611" y="870999"/>
            <a:ext cx="986145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Ổn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tổ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chức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cùng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trẻ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đọc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thơ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“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Lên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Bốn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”</a:t>
            </a:r>
          </a:p>
          <a:p>
            <a:pPr>
              <a:spcAft>
                <a:spcPts val="0"/>
              </a:spcAft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vừa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đọc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thơ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pPr>
              <a:spcAft>
                <a:spcPts val="0"/>
              </a:spcAft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Tất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cả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đều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lên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mấy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tuổi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pPr>
              <a:spcAft>
                <a:spcPts val="0"/>
              </a:spcAft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ơi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!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muốn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thăm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Thỏ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pPr>
              <a:spcAft>
                <a:spcPts val="0"/>
              </a:spcAft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cùng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thăm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Thỏ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pPr>
              <a:spcAft>
                <a:spcPts val="0"/>
              </a:spcAft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La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lá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la ….</a:t>
            </a:r>
          </a:p>
          <a:p>
            <a:pPr>
              <a:spcAft>
                <a:spcPts val="0"/>
              </a:spcAft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Thỏ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rồi</a:t>
            </a:r>
            <a:endParaRPr lang="en-US" sz="2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14669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01016"/>
            <a:ext cx="12192001" cy="695901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43200" y="3602038"/>
            <a:ext cx="759459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400" dirty="0" smtClean="0">
              <a:solidFill>
                <a:srgbClr val="002060"/>
              </a:solidFill>
            </a:endParaRPr>
          </a:p>
          <a:p>
            <a:endParaRPr lang="en-US" sz="4400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52197" y="826650"/>
            <a:ext cx="979111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Phương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pháp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,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thức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tổ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chức</a:t>
            </a:r>
            <a:endParaRPr lang="en-US" sz="2400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Hoạt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động1:Ôn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đếm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4,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nhận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chữ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4</a:t>
            </a:r>
            <a:endParaRPr lang="en-US" sz="24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92576" y="1756791"/>
            <a:ext cx="75722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b="1" u="sng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Hoạt</a:t>
            </a:r>
            <a:r>
              <a:rPr lang="en-US" sz="2400" b="1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2400" b="1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Dạy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trẻ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gộp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nhóm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tượng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phạm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vi 4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đếm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nói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quả</a:t>
            </a:r>
            <a:endParaRPr lang="en-US" sz="24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68817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9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037" y="3657600"/>
            <a:ext cx="1984375" cy="22352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037" y="833437"/>
            <a:ext cx="1990725" cy="22955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5937" y="833437"/>
            <a:ext cx="1990725" cy="22955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6837" y="833436"/>
            <a:ext cx="1990725" cy="229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4408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9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037" y="3657600"/>
            <a:ext cx="1984375" cy="22352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037" y="833437"/>
            <a:ext cx="1990725" cy="22955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5937" y="833437"/>
            <a:ext cx="1990725" cy="22955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6837" y="833436"/>
            <a:ext cx="1990725" cy="22955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8062" y="893761"/>
            <a:ext cx="1984375" cy="223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8797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9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037" y="833437"/>
            <a:ext cx="1990725" cy="22955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5937" y="833437"/>
            <a:ext cx="1990725" cy="22955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6837" y="833436"/>
            <a:ext cx="1990725" cy="22955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8062" y="893761"/>
            <a:ext cx="1984375" cy="223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4551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037" y="3657600"/>
            <a:ext cx="1984375" cy="22352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037" y="833437"/>
            <a:ext cx="1990725" cy="22955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5937" y="833437"/>
            <a:ext cx="1990725" cy="22955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6837" y="833436"/>
            <a:ext cx="1990725" cy="22955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5937" y="3657600"/>
            <a:ext cx="1984375" cy="223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287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037" y="3657600"/>
            <a:ext cx="1984375" cy="22352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037" y="833437"/>
            <a:ext cx="1990725" cy="22955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5937" y="833437"/>
            <a:ext cx="1990725" cy="22955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6837" y="833436"/>
            <a:ext cx="1990725" cy="22955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8062" y="893761"/>
            <a:ext cx="1984375" cy="22352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2287" y="3657600"/>
            <a:ext cx="1984375" cy="22352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0086" y="893761"/>
            <a:ext cx="1984375" cy="223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3892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94</TotalTime>
  <Words>597</Words>
  <Application>Microsoft Office PowerPoint</Application>
  <PresentationFormat>Custom</PresentationFormat>
  <Paragraphs>68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Customers at Home or Office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 users - Windows 8</dc:creator>
  <cp:lastModifiedBy>All users Win7 x86</cp:lastModifiedBy>
  <cp:revision>19</cp:revision>
  <dcterms:created xsi:type="dcterms:W3CDTF">2017-10-31T11:33:27Z</dcterms:created>
  <dcterms:modified xsi:type="dcterms:W3CDTF">2020-06-09T10:26:45Z</dcterms:modified>
</cp:coreProperties>
</file>