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  <a:srgbClr val="CCFF99"/>
    <a:srgbClr val="66FF99"/>
    <a:srgbClr val="66FFFF"/>
    <a:srgbClr val="E834C1"/>
    <a:srgbClr val="FFCCFF"/>
    <a:srgbClr val="FECAFC"/>
    <a:srgbClr val="FF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5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4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F886-1FB1-4D55-B046-AFDDCF644BED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3E8B-790F-45B0-902B-BD67C1C5E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5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F886-1FB1-4D55-B046-AFDDCF644BED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3E8B-790F-45B0-902B-BD67C1C5E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49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F886-1FB1-4D55-B046-AFDDCF644BED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3E8B-790F-45B0-902B-BD67C1C5E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F886-1FB1-4D55-B046-AFDDCF644BED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3E8B-790F-45B0-902B-BD67C1C5E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1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F886-1FB1-4D55-B046-AFDDCF644BED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3E8B-790F-45B0-902B-BD67C1C5E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67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F886-1FB1-4D55-B046-AFDDCF644BED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3E8B-790F-45B0-902B-BD67C1C5E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7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F886-1FB1-4D55-B046-AFDDCF644BED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3E8B-790F-45B0-902B-BD67C1C5E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4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F886-1FB1-4D55-B046-AFDDCF644BED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3E8B-790F-45B0-902B-BD67C1C5E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8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F886-1FB1-4D55-B046-AFDDCF644BED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3E8B-790F-45B0-902B-BD67C1C5E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6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F886-1FB1-4D55-B046-AFDDCF644BED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3E8B-790F-45B0-902B-BD67C1C5E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14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9F886-1FB1-4D55-B046-AFDDCF644BED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E3E8B-790F-45B0-902B-BD67C1C5E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6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9F886-1FB1-4D55-B046-AFDDCF644BED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E3E8B-790F-45B0-902B-BD67C1C5E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7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9.jp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jp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1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562" y="1399372"/>
            <a:ext cx="838200" cy="802272"/>
          </a:xfrm>
          <a:prstGeom prst="rect">
            <a:avLst/>
          </a:prstGeom>
        </p:spPr>
      </p:pic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3050957" y="802272"/>
            <a:ext cx="6337300" cy="72059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.VnAvant"/>
              </a:rPr>
              <a:t>UBND QUẬN LONG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eim new roman"/>
              </a:rPr>
              <a:t>BIÊN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eim new roman"/>
              </a:rPr>
              <a:t>TRƯỜNG MẦM NON ĐỨC GIANG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Teim new roman"/>
            </a:endParaRPr>
          </a:p>
        </p:txBody>
      </p:sp>
      <p:sp>
        <p:nvSpPr>
          <p:cNvPr id="11" name="WordArt 33"/>
          <p:cNvSpPr>
            <a:spLocks noChangeArrowheads="1" noChangeShapeType="1" noTextEdit="1"/>
          </p:cNvSpPr>
          <p:nvPr/>
        </p:nvSpPr>
        <p:spPr bwMode="auto">
          <a:xfrm>
            <a:off x="1951972" y="1973090"/>
            <a:ext cx="7683500" cy="224572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99999"/>
              </a:avLst>
            </a:prstTxWarp>
          </a:bodyPr>
          <a:lstStyle/>
          <a:p>
            <a:pPr algn="ctr">
              <a:buFontTx/>
              <a:buNone/>
            </a:pPr>
            <a:r>
              <a:rPr lang="en-US" sz="48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án: Lĩnh vực phát triển nhận thức</a:t>
            </a:r>
            <a:endParaRPr lang="en-US" sz="48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WordArt 35"/>
          <p:cNvSpPr>
            <a:spLocks noChangeArrowheads="1" noChangeShapeType="1" noTextEdit="1"/>
          </p:cNvSpPr>
          <p:nvPr/>
        </p:nvSpPr>
        <p:spPr bwMode="auto">
          <a:xfrm>
            <a:off x="1036181" y="2922234"/>
            <a:ext cx="9715500" cy="160758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>
              <a:buFontTx/>
              <a:buNone/>
            </a:pPr>
            <a:r>
              <a:rPr lang="en-US" sz="3600" kern="1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Dạy trẻ tách 9 đối tượng thành 2 phần </a:t>
            </a:r>
          </a:p>
          <a:p>
            <a:pPr algn="ctr">
              <a:buFontTx/>
              <a:buNone/>
            </a:pPr>
            <a:r>
              <a:rPr lang="en-US" sz="3600" kern="1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 các cách khác nhau</a:t>
            </a:r>
            <a:endParaRPr lang="en-US" sz="3600" kern="1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4523114" y="4639393"/>
            <a:ext cx="5410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rgbClr val="FF0000"/>
                </a:solidFill>
                <a:latin typeface=" tiems newroman"/>
              </a:rPr>
              <a:t>Giáo viên: Lương Thị Thu Hiền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rgbClr val="FF0000"/>
                </a:solidFill>
                <a:latin typeface=" tiems newroman"/>
              </a:rPr>
              <a:t>Lớp          : MG Lớn A2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543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09"/>
    </mc:Choice>
    <mc:Fallback xmlns="">
      <p:transition spd="slow" advTm="431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176" y="-198396"/>
            <a:ext cx="12304733" cy="70563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"/>
            <a:ext cx="838200" cy="802272"/>
          </a:xfrm>
          <a:prstGeom prst="rect">
            <a:avLst/>
          </a:prstGeom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657336" y="782131"/>
            <a:ext cx="58454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các nhóm có số lượng là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WordArt 10"/>
          <p:cNvSpPr>
            <a:spLocks noChangeArrowheads="1" noChangeShapeType="1" noTextEdit="1"/>
          </p:cNvSpPr>
          <p:nvPr/>
        </p:nvSpPr>
        <p:spPr bwMode="auto">
          <a:xfrm>
            <a:off x="4580350" y="2394003"/>
            <a:ext cx="3657600" cy="83660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me"/>
              </a:rPr>
              <a:t>Trß ch¬i</a:t>
            </a:r>
          </a:p>
        </p:txBody>
      </p:sp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4007796" y="3789641"/>
            <a:ext cx="6449355" cy="99219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solidFill>
                  <a:srgbClr val="00FF00">
                    <a:alpha val="99001"/>
                  </a:srgbClr>
                </a:solidFill>
              </a:rPr>
              <a:t>Ai </a:t>
            </a:r>
            <a:r>
              <a:rPr lang="vi-VN" sz="3600" b="1" kern="10" smtClean="0">
                <a:ln w="9525">
                  <a:round/>
                  <a:headEnd/>
                  <a:tailEnd/>
                </a:ln>
                <a:solidFill>
                  <a:srgbClr val="00FF00">
                    <a:alpha val="99001"/>
                  </a:srgbClr>
                </a:solidFill>
              </a:rPr>
              <a:t>nhanh</a:t>
            </a:r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00FF00">
                    <a:alpha val="99001"/>
                  </a:srgbClr>
                </a:solidFill>
              </a:rPr>
              <a:t> </a:t>
            </a:r>
            <a:r>
              <a:rPr lang="en-US" sz="3600" b="1" kern="10" smtClean="0">
                <a:ln w="9525">
                  <a:round/>
                  <a:headEnd/>
                  <a:tailEnd/>
                </a:ln>
                <a:solidFill>
                  <a:srgbClr val="00FF00">
                    <a:alpha val="99001"/>
                  </a:srgbClr>
                </a:solidFill>
              </a:rPr>
              <a:t>hơn</a:t>
            </a:r>
            <a:endParaRPr lang="en-US" sz="3600" b="1" kern="10">
              <a:ln w="9525">
                <a:round/>
                <a:headEnd/>
                <a:tailEnd/>
              </a:ln>
              <a:solidFill>
                <a:srgbClr val="00FF00">
                  <a:alpha val="99001"/>
                </a:srgbClr>
              </a:solidFill>
              <a:latin typeface=".VnAvan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135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60"/>
    </mc:Choice>
    <mc:Fallback xmlns="">
      <p:transition spd="slow" advTm="135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2651595" y="1427877"/>
            <a:ext cx="872897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Khi trên màn hình xuất hiện  nhóm số lượng quả các con đếm nhanh có bao nhiêu quả và chọn chữ số tương ứng 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47" y="229991"/>
            <a:ext cx="838200" cy="8022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476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56"/>
    </mc:Choice>
    <mc:Fallback xmlns="">
      <p:transition spd="slow" advTm="165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682"/>
            <a:ext cx="12192000" cy="69456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79" y="748736"/>
            <a:ext cx="533400" cy="5820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71880" y="2409356"/>
            <a:ext cx="13725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>
                <a:solidFill>
                  <a:srgbClr val="7030A0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65070" y="2385778"/>
            <a:ext cx="13725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smtClean="0">
                <a:solidFill>
                  <a:srgbClr val="7030A0"/>
                </a:solidFill>
                <a:latin typeface=".VnAvant" panose="020B7200000000000000" pitchFamily="34" charset="0"/>
              </a:rPr>
              <a:t>6</a:t>
            </a:r>
            <a:endParaRPr lang="en-US" sz="11000" b="1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52626" y="2385778"/>
            <a:ext cx="89459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smtClean="0">
                <a:solidFill>
                  <a:srgbClr val="7030A0"/>
                </a:solidFill>
                <a:latin typeface=".VnAvant" panose="020B7200000000000000" pitchFamily="34" charset="0"/>
              </a:rPr>
              <a:t>9</a:t>
            </a:r>
            <a:endParaRPr lang="en-US" sz="11000" b="1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52626" y="2385778"/>
            <a:ext cx="89459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smtClean="0">
                <a:solidFill>
                  <a:srgbClr val="00B050"/>
                </a:solidFill>
                <a:latin typeface=".VnAvant" panose="020B7200000000000000" pitchFamily="34" charset="0"/>
              </a:rPr>
              <a:t>9</a:t>
            </a:r>
            <a:endParaRPr lang="en-US" sz="11000" b="1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720" y="1687771"/>
            <a:ext cx="4932120" cy="3396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0449">
            <a:off x="1540635" y="2298795"/>
            <a:ext cx="3008177" cy="14899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516" y="2979631"/>
            <a:ext cx="2552971" cy="13888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383">
            <a:off x="3954090" y="1995944"/>
            <a:ext cx="2722214" cy="12641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690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44"/>
    </mc:Choice>
    <mc:Fallback xmlns="">
      <p:transition spd="slow" advTm="25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682"/>
            <a:ext cx="12192000" cy="69456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08" y="706698"/>
            <a:ext cx="533400" cy="5820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72152" y="1922802"/>
            <a:ext cx="13725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smtClean="0">
                <a:solidFill>
                  <a:srgbClr val="7030A0"/>
                </a:solidFill>
                <a:latin typeface=".VnAvant" panose="020B7200000000000000" pitchFamily="34" charset="0"/>
              </a:rPr>
              <a:t>8</a:t>
            </a:r>
            <a:endParaRPr lang="en-US" sz="11000" b="1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96617" y="1997075"/>
            <a:ext cx="13725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smtClean="0">
                <a:solidFill>
                  <a:srgbClr val="7030A0"/>
                </a:solidFill>
                <a:latin typeface=".VnAvant" panose="020B7200000000000000" pitchFamily="34" charset="0"/>
              </a:rPr>
              <a:t>7</a:t>
            </a:r>
            <a:endParaRPr lang="en-US" sz="11000" b="1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36513" y="1997075"/>
            <a:ext cx="89459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smtClean="0">
                <a:solidFill>
                  <a:srgbClr val="7030A0"/>
                </a:solidFill>
                <a:latin typeface=".VnAvant" panose="020B7200000000000000" pitchFamily="34" charset="0"/>
              </a:rPr>
              <a:t>9</a:t>
            </a:r>
            <a:endParaRPr lang="en-US" sz="11000" b="1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41067" y="1997075"/>
            <a:ext cx="89459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smtClean="0">
                <a:solidFill>
                  <a:srgbClr val="E834C1"/>
                </a:solidFill>
                <a:latin typeface=".VnAvant" panose="020B7200000000000000" pitchFamily="34" charset="0"/>
              </a:rPr>
              <a:t>9</a:t>
            </a:r>
            <a:endParaRPr lang="en-US" sz="11000" b="1">
              <a:solidFill>
                <a:srgbClr val="E834C1"/>
              </a:solidFill>
              <a:latin typeface=".VnAvant" panose="020B7200000000000000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171" y="1436163"/>
            <a:ext cx="5795764" cy="340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clrChange>
              <a:clrFrom>
                <a:srgbClr val="F1EFF0"/>
              </a:clrFrom>
              <a:clrTo>
                <a:srgbClr val="F1EF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749" y="1633599"/>
            <a:ext cx="2062337" cy="1926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1EFF0"/>
              </a:clrFrom>
              <a:clrTo>
                <a:srgbClr val="F1EF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96" y="1789895"/>
            <a:ext cx="2271453" cy="18193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1EFF0"/>
              </a:clrFrom>
              <a:clrTo>
                <a:srgbClr val="F1EF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075" y="1922802"/>
            <a:ext cx="2266278" cy="19336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061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46"/>
    </mc:Choice>
    <mc:Fallback xmlns="">
      <p:transition spd="slow" advTm="198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682"/>
            <a:ext cx="12192000" cy="69456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08" y="781659"/>
            <a:ext cx="533400" cy="5820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74140" y="2794041"/>
            <a:ext cx="13725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smtClean="0">
                <a:solidFill>
                  <a:srgbClr val="7030A0"/>
                </a:solidFill>
                <a:latin typeface=".VnAvant" panose="020B7200000000000000" pitchFamily="34" charset="0"/>
              </a:rPr>
              <a:t>8</a:t>
            </a:r>
            <a:endParaRPr lang="en-US" sz="11000" b="1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82570" y="2794041"/>
            <a:ext cx="13725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smtClean="0">
                <a:solidFill>
                  <a:srgbClr val="7030A0"/>
                </a:solidFill>
                <a:latin typeface=".VnAvant" panose="020B7200000000000000" pitchFamily="34" charset="0"/>
              </a:rPr>
              <a:t>9</a:t>
            </a:r>
            <a:endParaRPr lang="en-US" sz="11000" b="1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09487" y="2888310"/>
            <a:ext cx="89459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smtClean="0">
                <a:solidFill>
                  <a:srgbClr val="7030A0"/>
                </a:solidFill>
                <a:latin typeface=".VnAvant" panose="020B7200000000000000" pitchFamily="34" charset="0"/>
              </a:rPr>
              <a:t>7</a:t>
            </a:r>
            <a:endParaRPr lang="en-US" sz="11000" b="1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08" y="2396242"/>
            <a:ext cx="6249925" cy="30400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518" y="2837469"/>
            <a:ext cx="1185863" cy="16621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801" y="3175191"/>
            <a:ext cx="1185863" cy="16621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001" y="2338905"/>
            <a:ext cx="1185863" cy="1662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708" y="2204360"/>
            <a:ext cx="1185863" cy="16621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924" y="2204360"/>
            <a:ext cx="1185863" cy="16621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896" y="3262312"/>
            <a:ext cx="1185863" cy="16621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083" y="3175191"/>
            <a:ext cx="1185863" cy="16621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181" y="3149600"/>
            <a:ext cx="1185863" cy="16621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876" y="2794041"/>
            <a:ext cx="1185863" cy="1662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706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02"/>
    </mc:Choice>
    <mc:Fallback xmlns="">
      <p:transition spd="slow" advTm="347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-0.0987 -0.0120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682"/>
            <a:ext cx="12192000" cy="69456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26" y="853147"/>
            <a:ext cx="533400" cy="58204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618612" y="2388608"/>
            <a:ext cx="13725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smtClean="0">
                <a:solidFill>
                  <a:srgbClr val="7030A0"/>
                </a:solidFill>
                <a:latin typeface=".VnAvant" panose="020B7200000000000000" pitchFamily="34" charset="0"/>
              </a:rPr>
              <a:t>5</a:t>
            </a:r>
            <a:endParaRPr lang="en-US" sz="11000" b="1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39435" y="2311771"/>
            <a:ext cx="13725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smtClean="0">
                <a:solidFill>
                  <a:srgbClr val="7030A0"/>
                </a:solidFill>
                <a:latin typeface=".VnAvant" panose="020B7200000000000000" pitchFamily="34" charset="0"/>
              </a:rPr>
              <a:t>6</a:t>
            </a:r>
            <a:endParaRPr lang="en-US" sz="11000" b="1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94390" y="2311771"/>
            <a:ext cx="89459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smtClean="0">
                <a:solidFill>
                  <a:srgbClr val="7030A0"/>
                </a:solidFill>
                <a:latin typeface=".VnAvant" panose="020B7200000000000000" pitchFamily="34" charset="0"/>
              </a:rPr>
              <a:t>9</a:t>
            </a:r>
            <a:endParaRPr lang="en-US" sz="11000" b="1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17192" y="2311771"/>
            <a:ext cx="89459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smtClean="0">
                <a:solidFill>
                  <a:srgbClr val="FF0000"/>
                </a:solidFill>
                <a:latin typeface=".VnAvant" panose="020B7200000000000000" pitchFamily="34" charset="0"/>
              </a:rPr>
              <a:t>9</a:t>
            </a:r>
            <a:endParaRPr lang="en-US" sz="11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287" y="1946817"/>
            <a:ext cx="6206572" cy="304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AEEEF"/>
              </a:clrFrom>
              <a:clrTo>
                <a:srgbClr val="EAEE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16" y="1861967"/>
            <a:ext cx="1765047" cy="14120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EAEEEF"/>
              </a:clrFrom>
              <a:clrTo>
                <a:srgbClr val="EAEE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055" y="2311771"/>
            <a:ext cx="1742737" cy="14120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AEEEF"/>
              </a:clrFrom>
              <a:clrTo>
                <a:srgbClr val="EAEE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923" y="1918144"/>
            <a:ext cx="1765047" cy="141203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AEEEF"/>
              </a:clrFrom>
              <a:clrTo>
                <a:srgbClr val="EAEE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670" y="1847261"/>
            <a:ext cx="1765047" cy="141203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EAEEEF"/>
              </a:clrFrom>
              <a:clrTo>
                <a:srgbClr val="EAEE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642" y="2750830"/>
            <a:ext cx="1815889" cy="145271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AEEEF"/>
              </a:clrFrom>
              <a:clrTo>
                <a:srgbClr val="EAEE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33" y="2653022"/>
            <a:ext cx="1765047" cy="14120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EAEEEF"/>
              </a:clrFrom>
              <a:clrTo>
                <a:srgbClr val="EAEE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568" y="2735388"/>
            <a:ext cx="1790493" cy="141203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AEEEF"/>
              </a:clrFrom>
              <a:clrTo>
                <a:srgbClr val="EAEE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76" y="2443973"/>
            <a:ext cx="1765047" cy="141203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AEEEF"/>
              </a:clrFrom>
              <a:clrTo>
                <a:srgbClr val="EAEE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491" y="2764799"/>
            <a:ext cx="1765047" cy="14120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417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12"/>
    </mc:Choice>
    <mc:Fallback xmlns="">
      <p:transition spd="slow" advTm="279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44" y="419100"/>
            <a:ext cx="900816" cy="89700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051" y="955641"/>
            <a:ext cx="1141025" cy="9302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09" y="1590921"/>
            <a:ext cx="1141025" cy="93023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36" y="2787581"/>
            <a:ext cx="1141025" cy="93023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32" y="2301305"/>
            <a:ext cx="1141025" cy="93023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683" y="2200770"/>
            <a:ext cx="1141025" cy="9302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900" y="638810"/>
            <a:ext cx="1141025" cy="93023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879" y="2606226"/>
            <a:ext cx="1141025" cy="93023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clrChange>
              <a:clrFrom>
                <a:srgbClr val="F5F7F6"/>
              </a:clrFrom>
              <a:clrTo>
                <a:srgbClr val="F5F7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" y="4909439"/>
            <a:ext cx="4227400" cy="17844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391" y="3206444"/>
            <a:ext cx="733803" cy="8605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4449">
            <a:off x="3865217" y="1215508"/>
            <a:ext cx="696330" cy="85271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755206" y="1885875"/>
            <a:ext cx="741972" cy="843304"/>
            <a:chOff x="2364391" y="1067349"/>
            <a:chExt cx="1266825" cy="142474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40449">
              <a:off x="2364391" y="1067349"/>
              <a:ext cx="1266825" cy="139705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798449" y="1291762"/>
              <a:ext cx="7302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200" b="1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063" y="1818248"/>
            <a:ext cx="735998" cy="8648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217" y="600629"/>
            <a:ext cx="691240" cy="82012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4648535" y="2678329"/>
            <a:ext cx="724729" cy="874948"/>
            <a:chOff x="2441773" y="1067059"/>
            <a:chExt cx="1266825" cy="151402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40449">
              <a:off x="2441773" y="1067059"/>
              <a:ext cx="1266825" cy="1397059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2878254" y="1380754"/>
              <a:ext cx="7302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7200" b="1">
                <a:solidFill>
                  <a:srgbClr val="FFFF00"/>
                </a:solidFill>
                <a:latin typeface=".VnAvant" panose="020B7200000000000000" pitchFamily="34" charset="0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0449">
            <a:off x="8987425" y="1938265"/>
            <a:ext cx="806518" cy="88943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473" y="703824"/>
            <a:ext cx="667206" cy="8002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648" y="3746845"/>
            <a:ext cx="721485" cy="75630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544911" y="5139078"/>
            <a:ext cx="137250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smtClean="0">
                <a:solidFill>
                  <a:srgbClr val="E834C1"/>
                </a:solidFill>
                <a:latin typeface=".VnAvant" panose="020B7200000000000000" pitchFamily="34" charset="0"/>
              </a:rPr>
              <a:t>8</a:t>
            </a:r>
            <a:endParaRPr lang="en-US" sz="11000" b="1">
              <a:solidFill>
                <a:srgbClr val="E834C1"/>
              </a:solidFill>
              <a:latin typeface=".VnAvant" panose="020B7200000000000000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35650" y="5139078"/>
            <a:ext cx="132517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smtClean="0">
                <a:solidFill>
                  <a:srgbClr val="E834C1"/>
                </a:solidFill>
                <a:latin typeface=".VnAvant" panose="020B7200000000000000" pitchFamily="34" charset="0"/>
              </a:rPr>
              <a:t>9</a:t>
            </a:r>
            <a:endParaRPr lang="en-US" sz="11000" b="1">
              <a:solidFill>
                <a:srgbClr val="E834C1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511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694"/>
    </mc:Choice>
    <mc:Fallback xmlns="">
      <p:transition spd="slow" advTm="546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2 0.01227 L -0.17734 0.25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1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13138 0.525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76" y="2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-0.175 0.62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3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19479 0.41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40" y="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21732 0.7106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72" y="3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-0.25169 0.516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91" y="2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53529 0.61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71" y="3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-0.58893 0.4280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53" y="2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-0.51654 0.2409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3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  <p:bldP spid="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4.8|19.2|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5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8.6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4.2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.2|1.2|1.2|1.1|1|1.1|1.1|1.1|3.2|3.1|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0.9|1|0.8|1|0.9|1|1|0.9|3.1|3.5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|1.2|1.4|1.6|1.3|1.6|2|1.9|2.2|10.9|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107</Words>
  <Application>Microsoft Office PowerPoint</Application>
  <PresentationFormat>Widescreen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 tiems newroman</vt:lpstr>
      <vt:lpstr>.VnAvant</vt:lpstr>
      <vt:lpstr>.VnTime</vt:lpstr>
      <vt:lpstr>Arial</vt:lpstr>
      <vt:lpstr>Calibri</vt:lpstr>
      <vt:lpstr>Calibri Light</vt:lpstr>
      <vt:lpstr>Teim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Ghostviet</dc:creator>
  <cp:lastModifiedBy>Ghostviet</cp:lastModifiedBy>
  <cp:revision>77</cp:revision>
  <dcterms:created xsi:type="dcterms:W3CDTF">2021-11-07T02:42:07Z</dcterms:created>
  <dcterms:modified xsi:type="dcterms:W3CDTF">2021-11-26T03:10:51Z</dcterms:modified>
</cp:coreProperties>
</file>