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79" r:id="rId3"/>
    <p:sldId id="261" r:id="rId4"/>
    <p:sldId id="275" r:id="rId5"/>
    <p:sldId id="276" r:id="rId6"/>
    <p:sldId id="27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0140B-713E-48BF-87C0-708BCA81383B}" type="datetimeFigureOut">
              <a:rPr lang="en-US" smtClean="0"/>
              <a:t>18/11/2021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77F9F-37D5-4A17-B14A-F3D253B82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445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0140B-713E-48BF-87C0-708BCA81383B}" type="datetimeFigureOut">
              <a:rPr lang="en-US" smtClean="0"/>
              <a:t>18/11/2021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77F9F-37D5-4A17-B14A-F3D253B82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058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0140B-713E-48BF-87C0-708BCA81383B}" type="datetimeFigureOut">
              <a:rPr lang="en-US" smtClean="0"/>
              <a:t>18/11/2021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77F9F-37D5-4A17-B14A-F3D253B82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995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0140B-713E-48BF-87C0-708BCA81383B}" type="datetimeFigureOut">
              <a:rPr lang="en-US" smtClean="0"/>
              <a:t>18/11/2021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77F9F-37D5-4A17-B14A-F3D253B82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124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0140B-713E-48BF-87C0-708BCA81383B}" type="datetimeFigureOut">
              <a:rPr lang="en-US" smtClean="0"/>
              <a:t>18/11/2021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77F9F-37D5-4A17-B14A-F3D253B82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460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0140B-713E-48BF-87C0-708BCA81383B}" type="datetimeFigureOut">
              <a:rPr lang="en-US" smtClean="0"/>
              <a:t>18/11/2021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77F9F-37D5-4A17-B14A-F3D253B82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128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0140B-713E-48BF-87C0-708BCA81383B}" type="datetimeFigureOut">
              <a:rPr lang="en-US" smtClean="0"/>
              <a:t>18/11/2021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77F9F-37D5-4A17-B14A-F3D253B82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284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0140B-713E-48BF-87C0-708BCA81383B}" type="datetimeFigureOut">
              <a:rPr lang="en-US" smtClean="0"/>
              <a:t>18/11/2021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77F9F-37D5-4A17-B14A-F3D253B82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673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0140B-713E-48BF-87C0-708BCA81383B}" type="datetimeFigureOut">
              <a:rPr lang="en-US" smtClean="0"/>
              <a:t>18/11/2021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77F9F-37D5-4A17-B14A-F3D253B82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521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0140B-713E-48BF-87C0-708BCA81383B}" type="datetimeFigureOut">
              <a:rPr lang="en-US" smtClean="0"/>
              <a:t>18/11/2021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77F9F-37D5-4A17-B14A-F3D253B82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66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0140B-713E-48BF-87C0-708BCA81383B}" type="datetimeFigureOut">
              <a:rPr lang="en-US" smtClean="0"/>
              <a:t>18/11/2021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77F9F-37D5-4A17-B14A-F3D253B82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748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0140B-713E-48BF-87C0-708BCA81383B}" type="datetimeFigureOut">
              <a:rPr lang="en-US" smtClean="0"/>
              <a:t>18/11/2021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77F9F-37D5-4A17-B14A-F3D253B82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02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146"/>
            <a:ext cx="12192000" cy="67614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81955" y="289774"/>
            <a:ext cx="90280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3300"/>
                </a:solidFill>
              </a:rPr>
              <a:t>PHÒNG GIÁO DỤC VÀ ĐÀO TẠO QUẬN LONG BIÊN</a:t>
            </a:r>
          </a:p>
          <a:p>
            <a:pPr algn="ctr"/>
            <a:r>
              <a:rPr lang="en-US" sz="3200" b="1" u="sng" dirty="0" smtClean="0">
                <a:solidFill>
                  <a:srgbClr val="003300"/>
                </a:solidFill>
              </a:rPr>
              <a:t>TRƯỜNG MẦM NON ĐỨC GIANG </a:t>
            </a:r>
            <a:endParaRPr lang="en-US" sz="3200" b="1" u="sng" dirty="0">
              <a:solidFill>
                <a:srgbClr val="0033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4411" y="1481534"/>
            <a:ext cx="1263955" cy="1255502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685580" y="2746970"/>
            <a:ext cx="7325935" cy="42703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rgbClr val="7030A0"/>
                </a:solidFill>
                <a:latin typeface="+mn-lt"/>
              </a:rPr>
              <a:t>LĨNH VỰC PHÁT TRIỂN NHẬN THỨC</a:t>
            </a:r>
            <a:endParaRPr lang="en-US" sz="3600" b="1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46598" y="3429206"/>
            <a:ext cx="84882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</a:rPr>
              <a:t>Làm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quen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với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toán</a:t>
            </a:r>
            <a:r>
              <a:rPr lang="en-US" sz="2800" b="1" dirty="0" smtClean="0">
                <a:solidFill>
                  <a:srgbClr val="FF0000"/>
                </a:solidFill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</a:rPr>
              <a:t>Trò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chơi</a:t>
            </a:r>
            <a:r>
              <a:rPr lang="en-US" sz="2800" b="1" dirty="0" smtClean="0">
                <a:solidFill>
                  <a:srgbClr val="FF0000"/>
                </a:solidFill>
              </a:rPr>
              <a:t> “</a:t>
            </a:r>
            <a:r>
              <a:rPr lang="en-US" sz="2800" b="1" dirty="0" err="1" smtClean="0">
                <a:solidFill>
                  <a:srgbClr val="FF0000"/>
                </a:solidFill>
              </a:rPr>
              <a:t>Ôn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thứ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trong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tuần</a:t>
            </a:r>
            <a:r>
              <a:rPr lang="en-US" sz="2800" b="1" dirty="0" smtClean="0">
                <a:solidFill>
                  <a:srgbClr val="FF0000"/>
                </a:solidFill>
              </a:rPr>
              <a:t>”</a:t>
            </a:r>
          </a:p>
          <a:p>
            <a:pPr algn="ctr"/>
            <a:r>
              <a:rPr lang="en-US" sz="2800" b="1" dirty="0" err="1" smtClean="0">
                <a:solidFill>
                  <a:srgbClr val="FF0000"/>
                </a:solidFill>
              </a:rPr>
              <a:t>Lứa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tuổi</a:t>
            </a:r>
            <a:r>
              <a:rPr lang="en-US" sz="2800" b="1" dirty="0" smtClean="0">
                <a:solidFill>
                  <a:srgbClr val="FF0000"/>
                </a:solidFill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</a:rPr>
              <a:t>Mẫu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giáo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lớn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2800" b="1" dirty="0" err="1" smtClean="0">
                <a:solidFill>
                  <a:srgbClr val="FF0000"/>
                </a:solidFill>
              </a:rPr>
              <a:t>Giáo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viên</a:t>
            </a:r>
            <a:r>
              <a:rPr lang="en-US" sz="2800" b="1" dirty="0" smtClean="0">
                <a:solidFill>
                  <a:srgbClr val="FF0000"/>
                </a:solidFill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</a:rPr>
              <a:t>Bành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Thị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Tâm</a:t>
            </a:r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5888" y="3429206"/>
            <a:ext cx="3028314" cy="2986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964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00610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89025" y="2071892"/>
            <a:ext cx="828289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 smtClean="0">
                <a:solidFill>
                  <a:srgbClr val="002060"/>
                </a:solidFill>
              </a:rPr>
              <a:t>Cách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chơi</a:t>
            </a:r>
            <a:r>
              <a:rPr lang="en-US" sz="3600" b="1" dirty="0" smtClean="0">
                <a:solidFill>
                  <a:srgbClr val="002060"/>
                </a:solidFill>
              </a:rPr>
              <a:t>: </a:t>
            </a:r>
            <a:r>
              <a:rPr lang="en-US" sz="3600" b="1" dirty="0" err="1" smtClean="0">
                <a:solidFill>
                  <a:srgbClr val="002060"/>
                </a:solidFill>
              </a:rPr>
              <a:t>Trong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trò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chơi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có</a:t>
            </a:r>
            <a:r>
              <a:rPr lang="en-US" sz="3600" b="1" dirty="0" smtClean="0">
                <a:solidFill>
                  <a:srgbClr val="002060"/>
                </a:solidFill>
              </a:rPr>
              <a:t> 4 </a:t>
            </a:r>
            <a:r>
              <a:rPr lang="en-US" sz="3600" b="1" dirty="0" err="1" smtClean="0">
                <a:solidFill>
                  <a:srgbClr val="002060"/>
                </a:solidFill>
              </a:rPr>
              <a:t>câu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hỏi</a:t>
            </a:r>
            <a:r>
              <a:rPr lang="en-US" sz="3600" b="1" dirty="0" smtClean="0">
                <a:solidFill>
                  <a:srgbClr val="002060"/>
                </a:solidFill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</a:rPr>
              <a:t>mỗi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một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câu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hỏi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đều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có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các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đáp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án</a:t>
            </a:r>
            <a:r>
              <a:rPr lang="en-US" sz="3600" b="1" dirty="0" smtClean="0">
                <a:solidFill>
                  <a:srgbClr val="002060"/>
                </a:solidFill>
              </a:rPr>
              <a:t> A,B,C. </a:t>
            </a:r>
            <a:r>
              <a:rPr lang="en-US" sz="3600" b="1" dirty="0" err="1" smtClean="0">
                <a:solidFill>
                  <a:srgbClr val="002060"/>
                </a:solidFill>
              </a:rPr>
              <a:t>Nhiêm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vụ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của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các</a:t>
            </a:r>
            <a:r>
              <a:rPr lang="en-US" sz="3600" b="1" dirty="0" smtClean="0">
                <a:solidFill>
                  <a:srgbClr val="002060"/>
                </a:solidFill>
              </a:rPr>
              <a:t> con </a:t>
            </a:r>
            <a:r>
              <a:rPr lang="en-US" sz="3600" b="1" dirty="0" err="1" smtClean="0">
                <a:solidFill>
                  <a:srgbClr val="002060"/>
                </a:solidFill>
              </a:rPr>
              <a:t>hãy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chọn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đáp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án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đúng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là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đáp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án</a:t>
            </a:r>
            <a:r>
              <a:rPr lang="en-US" sz="3600" b="1" dirty="0" smtClean="0">
                <a:solidFill>
                  <a:srgbClr val="002060"/>
                </a:solidFill>
              </a:rPr>
              <a:t> A,B hay </a:t>
            </a:r>
            <a:r>
              <a:rPr lang="en-US" sz="3600" b="1" dirty="0" err="1" smtClean="0">
                <a:solidFill>
                  <a:srgbClr val="002060"/>
                </a:solidFill>
              </a:rPr>
              <a:t>đáp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án</a:t>
            </a:r>
            <a:r>
              <a:rPr lang="en-US" sz="3600" b="1" dirty="0" smtClean="0">
                <a:solidFill>
                  <a:srgbClr val="002060"/>
                </a:solidFill>
              </a:rPr>
              <a:t> C. </a:t>
            </a:r>
            <a:r>
              <a:rPr lang="en-US" sz="3600" b="1" dirty="0" err="1" smtClean="0">
                <a:solidFill>
                  <a:srgbClr val="002060"/>
                </a:solidFill>
              </a:rPr>
              <a:t>Thời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gian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cho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mỗi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một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câu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hỏi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là</a:t>
            </a:r>
            <a:r>
              <a:rPr lang="en-US" sz="3600" b="1" dirty="0" smtClean="0">
                <a:solidFill>
                  <a:srgbClr val="002060"/>
                </a:solidFill>
              </a:rPr>
              <a:t> 5 </a:t>
            </a:r>
            <a:r>
              <a:rPr lang="en-US" sz="3600" b="1" dirty="0" err="1" smtClean="0">
                <a:solidFill>
                  <a:srgbClr val="002060"/>
                </a:solidFill>
              </a:rPr>
              <a:t>giây</a:t>
            </a:r>
            <a:r>
              <a:rPr lang="en-US" sz="3600" b="1" dirty="0" smtClean="0">
                <a:solidFill>
                  <a:srgbClr val="002060"/>
                </a:solidFill>
              </a:rPr>
              <a:t>.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43444" y="1267631"/>
            <a:ext cx="4705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 smtClean="0">
                <a:solidFill>
                  <a:srgbClr val="FF0000"/>
                </a:solidFill>
              </a:rPr>
              <a:t>Trò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chơi</a:t>
            </a:r>
            <a:r>
              <a:rPr lang="en-US" sz="3600" b="1" dirty="0" smtClean="0">
                <a:solidFill>
                  <a:srgbClr val="FF0000"/>
                </a:solidFill>
              </a:rPr>
              <a:t>: </a:t>
            </a:r>
            <a:r>
              <a:rPr lang="en-US" sz="3600" b="1" dirty="0" err="1" smtClean="0">
                <a:solidFill>
                  <a:srgbClr val="FF0000"/>
                </a:solidFill>
              </a:rPr>
              <a:t>Bé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nhanh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trí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9801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8391"/>
            <a:ext cx="12100560" cy="718262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29" y="152056"/>
            <a:ext cx="1363921" cy="10178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37211" y="1646394"/>
            <a:ext cx="7426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>
                <a:solidFill>
                  <a:srgbClr val="002060"/>
                </a:solidFill>
              </a:rPr>
              <a:t>Một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tuần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có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tất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cả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bao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nhiêu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ngày</a:t>
            </a:r>
            <a:r>
              <a:rPr lang="en-US" sz="3600" b="1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89571" y="2261947"/>
            <a:ext cx="28238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A: 5 </a:t>
            </a:r>
            <a:r>
              <a:rPr lang="en-US" sz="4000" b="1" dirty="0" err="1">
                <a:solidFill>
                  <a:srgbClr val="FF0000"/>
                </a:solidFill>
              </a:rPr>
              <a:t>ngày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34583" y="3038977"/>
            <a:ext cx="2864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B: 6 </a:t>
            </a:r>
            <a:r>
              <a:rPr lang="en-US" sz="4000" b="1" dirty="0" err="1">
                <a:solidFill>
                  <a:srgbClr val="FF0000"/>
                </a:solidFill>
              </a:rPr>
              <a:t>ngày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89571" y="3816007"/>
            <a:ext cx="58588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C: 7 </a:t>
            </a:r>
            <a:r>
              <a:rPr lang="en-US" sz="4000" b="1" dirty="0" err="1">
                <a:solidFill>
                  <a:srgbClr val="FF0000"/>
                </a:solidFill>
              </a:rPr>
              <a:t>ngày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27465" y="4982383"/>
            <a:ext cx="1759144" cy="1690420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49883" y="5277982"/>
            <a:ext cx="1114307" cy="1099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29151" y="5094910"/>
            <a:ext cx="8266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rgbClr val="0000CC"/>
                </a:solidFill>
              </a:rPr>
              <a:t>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29151" y="5094910"/>
            <a:ext cx="8266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29151" y="5094910"/>
            <a:ext cx="8266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rgbClr val="0000CC"/>
                </a:solidFill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9151" y="5094910"/>
            <a:ext cx="8266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rgbClr val="0000CC"/>
                </a:solidFill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29151" y="5094910"/>
            <a:ext cx="8266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rgbClr val="0000CC"/>
                </a:solidFill>
              </a:rPr>
              <a:t>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1179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312"/>
    </mc:Choice>
    <mc:Fallback xmlns="">
      <p:transition spd="slow" advTm="3031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1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8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6" grpId="1"/>
      <p:bldP spid="7" grpId="0"/>
      <p:bldP spid="7" grpId="1"/>
      <p:bldP spid="8" grpId="0"/>
      <p:bldP spid="8" grpId="1"/>
      <p:bldP spid="9" grpId="0" animBg="1"/>
      <p:bldP spid="9" grpId="1" animBg="1"/>
      <p:bldP spid="10" grpId="0" animBg="1"/>
      <p:bldP spid="1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0560" cy="718262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29" y="152056"/>
            <a:ext cx="1363921" cy="101783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37211" y="660975"/>
            <a:ext cx="74261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 smtClean="0">
                <a:solidFill>
                  <a:srgbClr val="002060"/>
                </a:solidFill>
              </a:rPr>
              <a:t>Trong</a:t>
            </a:r>
            <a:r>
              <a:rPr lang="en-US" sz="3600" b="1" dirty="0" smtClean="0">
                <a:solidFill>
                  <a:srgbClr val="002060"/>
                </a:solidFill>
              </a:rPr>
              <a:t> 1 </a:t>
            </a:r>
            <a:r>
              <a:rPr lang="en-US" sz="3600" b="1" dirty="0" err="1" smtClean="0">
                <a:solidFill>
                  <a:srgbClr val="002060"/>
                </a:solidFill>
              </a:rPr>
              <a:t>tuần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từ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t</a:t>
            </a:r>
            <a:r>
              <a:rPr lang="en-US" sz="3600" b="1" dirty="0" err="1" smtClean="0">
                <a:solidFill>
                  <a:srgbClr val="002060"/>
                </a:solidFill>
              </a:rPr>
              <a:t>hứ</a:t>
            </a:r>
            <a:r>
              <a:rPr lang="en-US" sz="3600" b="1" dirty="0" smtClean="0">
                <a:solidFill>
                  <a:srgbClr val="002060"/>
                </a:solidFill>
              </a:rPr>
              <a:t> 2 </a:t>
            </a:r>
            <a:r>
              <a:rPr lang="en-US" sz="3600" b="1" dirty="0" err="1" smtClean="0">
                <a:solidFill>
                  <a:srgbClr val="002060"/>
                </a:solidFill>
              </a:rPr>
              <a:t>đến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chủ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nhật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ngày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thứ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mấy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là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ngày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đầu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tuần</a:t>
            </a:r>
            <a:r>
              <a:rPr lang="en-US" sz="3600" b="1" dirty="0" smtClean="0">
                <a:solidFill>
                  <a:srgbClr val="002060"/>
                </a:solidFill>
              </a:rPr>
              <a:t>?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89571" y="2261947"/>
            <a:ext cx="28238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A: </a:t>
            </a:r>
            <a:r>
              <a:rPr lang="en-US" sz="4000" b="1" dirty="0" err="1" smtClean="0">
                <a:solidFill>
                  <a:srgbClr val="FF0000"/>
                </a:solidFill>
              </a:rPr>
              <a:t>Thứ</a:t>
            </a:r>
            <a:r>
              <a:rPr lang="en-US" sz="4000" b="1" dirty="0" smtClean="0">
                <a:solidFill>
                  <a:srgbClr val="FF0000"/>
                </a:solidFill>
              </a:rPr>
              <a:t> 2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89571" y="3183135"/>
            <a:ext cx="28238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B</a:t>
            </a:r>
            <a:r>
              <a:rPr lang="en-US" sz="4000" b="1" dirty="0" smtClean="0">
                <a:solidFill>
                  <a:srgbClr val="FF0000"/>
                </a:solidFill>
              </a:rPr>
              <a:t>: </a:t>
            </a:r>
            <a:r>
              <a:rPr lang="en-US" sz="4000" b="1" dirty="0" err="1" smtClean="0">
                <a:solidFill>
                  <a:srgbClr val="FF0000"/>
                </a:solidFill>
              </a:rPr>
              <a:t>Thứ</a:t>
            </a:r>
            <a:r>
              <a:rPr lang="en-US" sz="4000" b="1" dirty="0" smtClean="0">
                <a:solidFill>
                  <a:srgbClr val="FF0000"/>
                </a:solidFill>
              </a:rPr>
              <a:t> 6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89571" y="4257488"/>
            <a:ext cx="28238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C</a:t>
            </a:r>
            <a:r>
              <a:rPr lang="en-US" sz="4000" b="1" dirty="0" smtClean="0">
                <a:solidFill>
                  <a:srgbClr val="FF0000"/>
                </a:solidFill>
              </a:rPr>
              <a:t>: </a:t>
            </a:r>
            <a:r>
              <a:rPr lang="en-US" sz="4000" b="1" dirty="0" err="1" smtClean="0">
                <a:solidFill>
                  <a:srgbClr val="FF0000"/>
                </a:solidFill>
              </a:rPr>
              <a:t>Chủ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nhật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27465" y="4982383"/>
            <a:ext cx="1759144" cy="1690420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49883" y="5277982"/>
            <a:ext cx="1114307" cy="1099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929151" y="5094910"/>
            <a:ext cx="8266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rgbClr val="0000CC"/>
                </a:solidFill>
              </a:rPr>
              <a:t>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29151" y="5094910"/>
            <a:ext cx="8266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29151" y="5094910"/>
            <a:ext cx="8266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rgbClr val="0000CC"/>
                </a:solidFill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29151" y="5094910"/>
            <a:ext cx="8266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rgbClr val="0000CC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94260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8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5" grpId="1"/>
      <p:bldP spid="6" grpId="0"/>
      <p:bldP spid="6" grpId="1"/>
      <p:bldP spid="7" grpId="0"/>
      <p:bldP spid="7" grpId="1"/>
      <p:bldP spid="8" grpId="0" animBg="1"/>
      <p:bldP spid="8" grpId="1" animBg="1"/>
      <p:bldP spid="9" grpId="0" animBg="1"/>
      <p:bldP spid="9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8391"/>
            <a:ext cx="12100560" cy="718262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29" y="152056"/>
            <a:ext cx="1363921" cy="101783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02809" y="1527117"/>
            <a:ext cx="1323438" cy="66970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.VnAvant" panose="020B7200000000000000" pitchFamily="34" charset="0"/>
              </a:rPr>
              <a:t>Thø</a:t>
            </a:r>
            <a:r>
              <a:rPr lang="en-US" sz="36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 2</a:t>
            </a:r>
            <a:endParaRPr lang="en-US" sz="36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80545" y="1527117"/>
            <a:ext cx="1308967" cy="66970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tx1"/>
                </a:solidFill>
                <a:latin typeface=".VnAvant" panose="020B7200000000000000" pitchFamily="34" charset="0"/>
              </a:rPr>
              <a:t>Thø</a:t>
            </a:r>
            <a:r>
              <a:rPr lang="en-US" sz="3600" b="1" dirty="0" smtClean="0">
                <a:solidFill>
                  <a:schemeClr val="tx1"/>
                </a:solidFill>
                <a:latin typeface=".VnAvant" panose="020B7200000000000000" pitchFamily="34" charset="0"/>
              </a:rPr>
              <a:t> 3</a:t>
            </a:r>
            <a:endParaRPr lang="en-US" sz="3600" b="1" dirty="0">
              <a:solidFill>
                <a:schemeClr val="tx1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68850" y="2631920"/>
            <a:ext cx="1542539" cy="653869"/>
          </a:xfrm>
          <a:prstGeom prst="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tx2">
                    <a:lumMod val="20000"/>
                    <a:lumOff val="80000"/>
                  </a:schemeClr>
                </a:solidFill>
                <a:latin typeface=".VnAvant" panose="020B7200000000000000" pitchFamily="34" charset="0"/>
              </a:rPr>
              <a:t>Thø</a:t>
            </a:r>
            <a:r>
              <a:rPr lang="en-US" sz="36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.VnAvant" panose="020B7200000000000000" pitchFamily="34" charset="0"/>
              </a:rPr>
              <a:t> 4</a:t>
            </a:r>
            <a:endParaRPr lang="en-US" sz="3600" b="1" dirty="0">
              <a:solidFill>
                <a:schemeClr val="tx2">
                  <a:lumMod val="20000"/>
                  <a:lumOff val="80000"/>
                </a:schemeClr>
              </a:solidFill>
              <a:latin typeface=".VnAvant" panose="020B7200000000000000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81417" y="1521139"/>
            <a:ext cx="1407458" cy="66970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.VnAvant" panose="020B7200000000000000" pitchFamily="34" charset="0"/>
              </a:rPr>
              <a:t>Thø</a:t>
            </a:r>
            <a:r>
              <a:rPr lang="en-US" sz="36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 6</a:t>
            </a:r>
            <a:endParaRPr lang="en-US" sz="36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54860" y="1513605"/>
            <a:ext cx="1345399" cy="669701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.VnAvant" panose="020B7200000000000000" pitchFamily="34" charset="0"/>
              </a:rPr>
              <a:t>Thø</a:t>
            </a:r>
            <a:r>
              <a:rPr lang="en-US" sz="36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 5</a:t>
            </a:r>
            <a:endParaRPr lang="en-US" sz="3600" b="1" dirty="0">
              <a:solidFill>
                <a:srgbClr val="7030A0"/>
              </a:solidFill>
              <a:latin typeface=".VnAvant" panose="020B7200000000000000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281872" y="1537248"/>
            <a:ext cx="1509480" cy="66970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tx1"/>
                </a:solidFill>
                <a:latin typeface=".VnAvant" panose="020B7200000000000000" pitchFamily="34" charset="0"/>
              </a:rPr>
              <a:t>Thø</a:t>
            </a:r>
            <a:r>
              <a:rPr lang="en-US" sz="3600" b="1" dirty="0" smtClean="0">
                <a:solidFill>
                  <a:schemeClr val="tx1"/>
                </a:solidFill>
                <a:latin typeface=".VnAvant" panose="020B7200000000000000" pitchFamily="34" charset="0"/>
              </a:rPr>
              <a:t> 7</a:t>
            </a:r>
            <a:endParaRPr lang="en-US" sz="3600" b="1" dirty="0">
              <a:solidFill>
                <a:schemeClr val="tx1"/>
              </a:solidFill>
              <a:latin typeface=".VnAvant" panose="020B7200000000000000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27178" y="5143371"/>
            <a:ext cx="2081224" cy="66970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/>
                </a:solidFill>
                <a:latin typeface=".VnAvant" panose="020B7200000000000000" pitchFamily="34" charset="0"/>
              </a:rPr>
              <a:t>Chñ</a:t>
            </a:r>
            <a:r>
              <a:rPr lang="en-US" sz="3200" b="1" dirty="0" smtClean="0">
                <a:solidFill>
                  <a:schemeClr val="tx1"/>
                </a:solidFill>
                <a:latin typeface=".VnAvant" panose="020B7200000000000000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.VnAvant" panose="020B7200000000000000" pitchFamily="34" charset="0"/>
              </a:rPr>
              <a:t>nhËt</a:t>
            </a:r>
            <a:endParaRPr lang="en-US" sz="3200" b="1" dirty="0">
              <a:solidFill>
                <a:schemeClr val="tx1"/>
              </a:solidFill>
              <a:latin typeface=".VnAvant" panose="020B7200000000000000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77728" y="2354660"/>
            <a:ext cx="11108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solidFill>
                  <a:srgbClr val="0000CC"/>
                </a:solidFill>
              </a:rPr>
              <a:t>A:</a:t>
            </a:r>
            <a:endParaRPr lang="en-US" sz="7200" b="1" dirty="0">
              <a:solidFill>
                <a:srgbClr val="0000CC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77728" y="3616359"/>
            <a:ext cx="13484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solidFill>
                  <a:srgbClr val="0000CC"/>
                </a:solidFill>
              </a:rPr>
              <a:t>B:</a:t>
            </a:r>
            <a:endParaRPr lang="en-US" sz="7200" b="1" dirty="0">
              <a:solidFill>
                <a:srgbClr val="0000CC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27178" y="3905943"/>
            <a:ext cx="1407458" cy="66970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.VnAvant" panose="020B7200000000000000" pitchFamily="34" charset="0"/>
              </a:rPr>
              <a:t>Thø</a:t>
            </a:r>
            <a:r>
              <a:rPr lang="en-US" sz="36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 6</a:t>
            </a:r>
            <a:endParaRPr lang="en-US" sz="36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77728" y="4878058"/>
            <a:ext cx="13484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solidFill>
                  <a:srgbClr val="0000CC"/>
                </a:solidFill>
              </a:rPr>
              <a:t>C:</a:t>
            </a:r>
            <a:endParaRPr lang="en-US" sz="7200" b="1" dirty="0">
              <a:solidFill>
                <a:srgbClr val="0000CC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383314" y="2082142"/>
            <a:ext cx="1588522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A5002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919111" y="1535498"/>
            <a:ext cx="2081224" cy="66970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/>
                </a:solidFill>
                <a:latin typeface=".VnAvant" panose="020B7200000000000000" pitchFamily="34" charset="0"/>
              </a:rPr>
              <a:t>Chñ</a:t>
            </a:r>
            <a:r>
              <a:rPr lang="en-US" sz="3200" b="1" dirty="0" smtClean="0">
                <a:solidFill>
                  <a:schemeClr val="tx1"/>
                </a:solidFill>
                <a:latin typeface=".VnAvant" panose="020B7200000000000000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.VnAvant" panose="020B7200000000000000" pitchFamily="34" charset="0"/>
              </a:rPr>
              <a:t>nhËt</a:t>
            </a:r>
            <a:endParaRPr lang="en-US" sz="3200" b="1" dirty="0">
              <a:solidFill>
                <a:schemeClr val="tx1"/>
              </a:solidFill>
              <a:latin typeface=".VnAvant" panose="020B7200000000000000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10327967" y="5115340"/>
            <a:ext cx="1656522" cy="1550504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10566506" y="5352762"/>
            <a:ext cx="1179444" cy="107566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0813811" y="5214827"/>
            <a:ext cx="7370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solidFill>
                  <a:srgbClr val="002060"/>
                </a:solidFill>
              </a:rPr>
              <a:t>5</a:t>
            </a:r>
            <a:endParaRPr lang="en-US" sz="8800" b="1" dirty="0">
              <a:solidFill>
                <a:srgbClr val="00206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813811" y="5214827"/>
            <a:ext cx="7370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solidFill>
                  <a:srgbClr val="002060"/>
                </a:solidFill>
              </a:rPr>
              <a:t>4</a:t>
            </a:r>
            <a:endParaRPr lang="en-US" sz="8800" b="1" dirty="0">
              <a:solidFill>
                <a:srgbClr val="00206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813811" y="5214827"/>
            <a:ext cx="7370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solidFill>
                  <a:srgbClr val="002060"/>
                </a:solidFill>
              </a:rPr>
              <a:t>3</a:t>
            </a:r>
            <a:endParaRPr lang="en-US" sz="8800" b="1" dirty="0">
              <a:solidFill>
                <a:srgbClr val="00206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813811" y="5214827"/>
            <a:ext cx="7370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solidFill>
                  <a:srgbClr val="002060"/>
                </a:solidFill>
              </a:rPr>
              <a:t>2</a:t>
            </a:r>
            <a:endParaRPr lang="en-US" sz="8800" b="1" dirty="0">
              <a:solidFill>
                <a:srgbClr val="00206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813811" y="5214827"/>
            <a:ext cx="7370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solidFill>
                  <a:srgbClr val="002060"/>
                </a:solidFill>
              </a:rPr>
              <a:t>1</a:t>
            </a:r>
            <a:endParaRPr lang="en-US" sz="8800" b="1" dirty="0">
              <a:solidFill>
                <a:srgbClr val="00206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06717" y="1517433"/>
            <a:ext cx="1572920" cy="4571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A5002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378082" y="1533051"/>
            <a:ext cx="45719" cy="59038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948976" y="1533051"/>
            <a:ext cx="45719" cy="59038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2337211" y="660975"/>
            <a:ext cx="7426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 smtClean="0">
                <a:solidFill>
                  <a:srgbClr val="002060"/>
                </a:solidFill>
              </a:rPr>
              <a:t>Chọn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đáp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án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đúng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điền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vào</a:t>
            </a:r>
            <a:r>
              <a:rPr lang="en-US" sz="3600" b="1" dirty="0" smtClean="0">
                <a:solidFill>
                  <a:srgbClr val="002060"/>
                </a:solidFill>
              </a:rPr>
              <a:t> ô </a:t>
            </a:r>
            <a:r>
              <a:rPr lang="en-US" sz="3600" b="1" dirty="0" err="1" smtClean="0">
                <a:solidFill>
                  <a:srgbClr val="002060"/>
                </a:solidFill>
              </a:rPr>
              <a:t>trống</a:t>
            </a:r>
            <a:endParaRPr lang="en-US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302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1" presetClass="entr" presetSubtype="1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4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1.48148E-6 L -0.09791 -0.16597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96" y="-83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6" grpId="1" animBg="1"/>
      <p:bldP spid="6" grpId="2" animBg="1"/>
      <p:bldP spid="10" grpId="0" animBg="1"/>
      <p:bldP spid="10" grpId="1" animBg="1"/>
      <p:bldP spid="12" grpId="0"/>
      <p:bldP spid="12" grpId="1"/>
      <p:bldP spid="12" grpId="2"/>
      <p:bldP spid="13" grpId="0"/>
      <p:bldP spid="13" grpId="1"/>
      <p:bldP spid="14" grpId="0" animBg="1"/>
      <p:bldP spid="14" grpId="1" animBg="1"/>
      <p:bldP spid="15" grpId="0"/>
      <p:bldP spid="15" grpId="1"/>
      <p:bldP spid="18" grpId="0" animBg="1"/>
      <p:bldP spid="18" grpId="1" animBg="1"/>
      <p:bldP spid="19" grpId="0" animBg="1"/>
      <p:bldP spid="19" grpId="1" animBg="1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0560" cy="718262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004" y="193693"/>
            <a:ext cx="1363921" cy="101783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669929" y="193693"/>
            <a:ext cx="82828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 smtClean="0">
                <a:solidFill>
                  <a:srgbClr val="002060"/>
                </a:solidFill>
              </a:rPr>
              <a:t>Thứ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tự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của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các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ngày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trong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tuần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được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sắp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xếp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theo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thứ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tự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nào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sau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đây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là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đúng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223250" y="2060068"/>
            <a:ext cx="1167120" cy="45843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.VnAvant" panose="020B7200000000000000" pitchFamily="34" charset="0"/>
              </a:rPr>
              <a:t>Thø</a:t>
            </a:r>
            <a:r>
              <a:rPr lang="en-US" sz="28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 2</a:t>
            </a:r>
            <a:endParaRPr lang="en-US" sz="28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49451" y="2937059"/>
            <a:ext cx="1102289" cy="45843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.VnAvant" panose="020B7200000000000000" pitchFamily="34" charset="0"/>
              </a:rPr>
              <a:t>Thø</a:t>
            </a:r>
            <a:r>
              <a:rPr lang="en-US" sz="2800" b="1" dirty="0" smtClean="0">
                <a:solidFill>
                  <a:schemeClr val="tx1"/>
                </a:solidFill>
                <a:latin typeface=".VnAvant" panose="020B7200000000000000" pitchFamily="34" charset="0"/>
              </a:rPr>
              <a:t> 3</a:t>
            </a:r>
            <a:endParaRPr lang="en-US" sz="2800" b="1" dirty="0">
              <a:solidFill>
                <a:schemeClr val="tx1"/>
              </a:solidFill>
              <a:latin typeface=".VnAvant" panose="020B7200000000000000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51935" y="2034724"/>
            <a:ext cx="1212376" cy="479500"/>
          </a:xfrm>
          <a:prstGeom prst="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2">
                    <a:lumMod val="20000"/>
                    <a:lumOff val="80000"/>
                  </a:schemeClr>
                </a:solidFill>
                <a:latin typeface=".VnAvant" panose="020B7200000000000000" pitchFamily="34" charset="0"/>
              </a:rPr>
              <a:t>Thø</a:t>
            </a:r>
            <a:r>
              <a:rPr lang="en-US" sz="28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.VnAvant" panose="020B7200000000000000" pitchFamily="34" charset="0"/>
              </a:rPr>
              <a:t> 4</a:t>
            </a:r>
            <a:endParaRPr lang="en-US" sz="2800" b="1" dirty="0">
              <a:solidFill>
                <a:schemeClr val="tx2">
                  <a:lumMod val="20000"/>
                  <a:lumOff val="80000"/>
                </a:schemeClr>
              </a:solidFill>
              <a:latin typeface=".VnAvant" panose="020B7200000000000000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13013" y="2054090"/>
            <a:ext cx="1056297" cy="46441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.VnAvant" panose="020B7200000000000000" pitchFamily="34" charset="0"/>
              </a:rPr>
              <a:t>Thø</a:t>
            </a:r>
            <a:r>
              <a:rPr lang="en-US" sz="28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 6</a:t>
            </a:r>
            <a:endParaRPr lang="en-US" sz="28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96562" y="2044249"/>
            <a:ext cx="1067563" cy="471949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.VnAvant" panose="020B7200000000000000" pitchFamily="34" charset="0"/>
              </a:rPr>
              <a:t>Thø</a:t>
            </a:r>
            <a:r>
              <a:rPr lang="en-US" sz="28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 5</a:t>
            </a:r>
            <a:endParaRPr lang="en-US" sz="2800" b="1" dirty="0">
              <a:solidFill>
                <a:srgbClr val="7030A0"/>
              </a:solidFill>
              <a:latin typeface=".VnAvant" panose="020B7200000000000000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524173" y="2031899"/>
            <a:ext cx="1188699" cy="44830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.VnAvant" panose="020B7200000000000000" pitchFamily="34" charset="0"/>
              </a:rPr>
              <a:t>Thø</a:t>
            </a:r>
            <a:r>
              <a:rPr lang="en-US" sz="2800" b="1" dirty="0" smtClean="0">
                <a:solidFill>
                  <a:schemeClr val="tx1"/>
                </a:solidFill>
                <a:latin typeface=".VnAvant" panose="020B7200000000000000" pitchFamily="34" charset="0"/>
              </a:rPr>
              <a:t> 7</a:t>
            </a:r>
            <a:endParaRPr lang="en-US" sz="2800" b="1" dirty="0">
              <a:solidFill>
                <a:schemeClr val="tx1"/>
              </a:solidFill>
              <a:latin typeface=".VnAvant" panose="020B7200000000000000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750202" y="2846302"/>
            <a:ext cx="1763465" cy="48154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.VnAvant" panose="020B7200000000000000" pitchFamily="34" charset="0"/>
              </a:rPr>
              <a:t>Chñ</a:t>
            </a:r>
            <a:r>
              <a:rPr lang="en-US" sz="2800" b="1" dirty="0" smtClean="0">
                <a:solidFill>
                  <a:schemeClr val="tx1"/>
                </a:solidFill>
                <a:latin typeface=".VnAvant" panose="020B7200000000000000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.VnAvant" panose="020B7200000000000000" pitchFamily="34" charset="0"/>
              </a:rPr>
              <a:t>nhËt</a:t>
            </a:r>
            <a:endParaRPr lang="en-US" sz="2800" b="1" dirty="0">
              <a:solidFill>
                <a:schemeClr val="tx1"/>
              </a:solidFill>
              <a:latin typeface=".VnAvant" panose="020B7200000000000000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59600" y="1952722"/>
            <a:ext cx="8349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</a:rPr>
              <a:t>A:</a:t>
            </a:r>
            <a:endParaRPr lang="en-US" sz="4000" b="1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19032" y="2883425"/>
            <a:ext cx="8349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7030A0"/>
                </a:solidFill>
              </a:rPr>
              <a:t>B</a:t>
            </a:r>
            <a:r>
              <a:rPr lang="en-US" sz="4000" b="1" dirty="0" smtClean="0">
                <a:solidFill>
                  <a:srgbClr val="7030A0"/>
                </a:solidFill>
              </a:rPr>
              <a:t>:</a:t>
            </a:r>
            <a:endParaRPr lang="en-US" sz="4000" b="1" dirty="0">
              <a:solidFill>
                <a:srgbClr val="7030A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51597" y="2111178"/>
            <a:ext cx="1102289" cy="45843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.VnAvant" panose="020B7200000000000000" pitchFamily="34" charset="0"/>
              </a:rPr>
              <a:t>Thø</a:t>
            </a:r>
            <a:r>
              <a:rPr lang="en-US" sz="2800" b="1" dirty="0" smtClean="0">
                <a:solidFill>
                  <a:schemeClr val="tx1"/>
                </a:solidFill>
                <a:latin typeface=".VnAvant" panose="020B7200000000000000" pitchFamily="34" charset="0"/>
              </a:rPr>
              <a:t> 3</a:t>
            </a:r>
            <a:endParaRPr lang="en-US" sz="2800" b="1" dirty="0">
              <a:solidFill>
                <a:schemeClr val="tx1"/>
              </a:solidFill>
              <a:latin typeface=".VnAvant" panose="020B7200000000000000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98999" y="2915996"/>
            <a:ext cx="1212376" cy="479500"/>
          </a:xfrm>
          <a:prstGeom prst="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2">
                    <a:lumMod val="20000"/>
                    <a:lumOff val="80000"/>
                  </a:schemeClr>
                </a:solidFill>
                <a:latin typeface=".VnAvant" panose="020B7200000000000000" pitchFamily="34" charset="0"/>
              </a:rPr>
              <a:t>Thø</a:t>
            </a:r>
            <a:r>
              <a:rPr lang="en-US" sz="28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.VnAvant" panose="020B7200000000000000" pitchFamily="34" charset="0"/>
              </a:rPr>
              <a:t> 4</a:t>
            </a:r>
            <a:endParaRPr lang="en-US" sz="2800" b="1" dirty="0">
              <a:solidFill>
                <a:schemeClr val="tx2">
                  <a:lumMod val="20000"/>
                  <a:lumOff val="80000"/>
                </a:schemeClr>
              </a:solidFill>
              <a:latin typeface=".VnAvant" panose="020B7200000000000000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010718" y="2930302"/>
            <a:ext cx="1067563" cy="471949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.VnAvant" panose="020B7200000000000000" pitchFamily="34" charset="0"/>
              </a:rPr>
              <a:t>Thø</a:t>
            </a:r>
            <a:r>
              <a:rPr lang="en-US" sz="28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 5</a:t>
            </a:r>
            <a:endParaRPr lang="en-US" sz="2800" b="1" dirty="0">
              <a:solidFill>
                <a:srgbClr val="7030A0"/>
              </a:solidFill>
              <a:latin typeface=".VnAvant" panose="020B7200000000000000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277624" y="2890185"/>
            <a:ext cx="1056297" cy="46441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.VnAvant" panose="020B7200000000000000" pitchFamily="34" charset="0"/>
              </a:rPr>
              <a:t>Thø</a:t>
            </a:r>
            <a:r>
              <a:rPr lang="en-US" sz="28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 6</a:t>
            </a:r>
            <a:endParaRPr lang="en-US" sz="28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4435" y="2937057"/>
            <a:ext cx="1167120" cy="45843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.VnAvant" panose="020B7200000000000000" pitchFamily="34" charset="0"/>
              </a:rPr>
              <a:t>Thø</a:t>
            </a:r>
            <a:r>
              <a:rPr lang="en-US" sz="28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 2</a:t>
            </a:r>
            <a:endParaRPr lang="en-US" sz="28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434192" y="2879537"/>
            <a:ext cx="1188699" cy="44830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.VnAvant" panose="020B7200000000000000" pitchFamily="34" charset="0"/>
              </a:rPr>
              <a:t>Thø</a:t>
            </a:r>
            <a:r>
              <a:rPr lang="en-US" sz="2800" b="1" dirty="0" smtClean="0">
                <a:solidFill>
                  <a:schemeClr val="tx1"/>
                </a:solidFill>
                <a:latin typeface=".VnAvant" panose="020B7200000000000000" pitchFamily="34" charset="0"/>
              </a:rPr>
              <a:t> 7</a:t>
            </a:r>
            <a:endParaRPr lang="en-US" sz="2800" b="1" dirty="0">
              <a:solidFill>
                <a:schemeClr val="tx1"/>
              </a:solidFill>
              <a:latin typeface=".VnAvant" panose="020B7200000000000000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426304" y="2047524"/>
            <a:ext cx="1763465" cy="48154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.VnAvant" panose="020B7200000000000000" pitchFamily="34" charset="0"/>
              </a:rPr>
              <a:t>Chñ</a:t>
            </a:r>
            <a:r>
              <a:rPr lang="en-US" sz="2800" b="1" dirty="0" smtClean="0">
                <a:solidFill>
                  <a:schemeClr val="tx1"/>
                </a:solidFill>
                <a:latin typeface=".VnAvant" panose="020B7200000000000000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.VnAvant" panose="020B7200000000000000" pitchFamily="34" charset="0"/>
              </a:rPr>
              <a:t>nhËt</a:t>
            </a:r>
            <a:endParaRPr lang="en-US" sz="2800" b="1" dirty="0">
              <a:solidFill>
                <a:schemeClr val="tx1"/>
              </a:solidFill>
              <a:latin typeface=".VnAvant" panose="020B7200000000000000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415598" y="3657384"/>
            <a:ext cx="8349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</a:rPr>
              <a:t>C:</a:t>
            </a:r>
            <a:endParaRPr lang="en-US" sz="4000" b="1" dirty="0">
              <a:solidFill>
                <a:srgbClr val="7030A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084435" y="3766230"/>
            <a:ext cx="1067563" cy="471949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.VnAvant" panose="020B7200000000000000" pitchFamily="34" charset="0"/>
              </a:rPr>
              <a:t>Thø</a:t>
            </a:r>
            <a:r>
              <a:rPr lang="en-US" sz="2800" b="1" dirty="0" smtClean="0">
                <a:solidFill>
                  <a:srgbClr val="7030A0"/>
                </a:solidFill>
                <a:latin typeface=".VnAvant" panose="020B7200000000000000" pitchFamily="34" charset="0"/>
              </a:rPr>
              <a:t> 5</a:t>
            </a:r>
            <a:endParaRPr lang="en-US" sz="2800" b="1" dirty="0">
              <a:solidFill>
                <a:srgbClr val="7030A0"/>
              </a:solidFill>
              <a:latin typeface=".VnAvant" panose="020B7200000000000000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410300" y="3766230"/>
            <a:ext cx="1188699" cy="44830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.VnAvant" panose="020B7200000000000000" pitchFamily="34" charset="0"/>
              </a:rPr>
              <a:t>Thø</a:t>
            </a:r>
            <a:r>
              <a:rPr lang="en-US" sz="2800" b="1" dirty="0" smtClean="0">
                <a:solidFill>
                  <a:schemeClr val="tx1"/>
                </a:solidFill>
                <a:latin typeface=".VnAvant" panose="020B7200000000000000" pitchFamily="34" charset="0"/>
              </a:rPr>
              <a:t> 7</a:t>
            </a:r>
            <a:endParaRPr lang="en-US" sz="2800" b="1" dirty="0">
              <a:solidFill>
                <a:schemeClr val="tx1"/>
              </a:solidFill>
              <a:latin typeface=".VnAvant" panose="020B7200000000000000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709086" y="3751530"/>
            <a:ext cx="1102289" cy="45843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.VnAvant" panose="020B7200000000000000" pitchFamily="34" charset="0"/>
              </a:rPr>
              <a:t>Thø</a:t>
            </a:r>
            <a:r>
              <a:rPr lang="en-US" sz="2800" b="1" dirty="0" smtClean="0">
                <a:solidFill>
                  <a:schemeClr val="tx1"/>
                </a:solidFill>
                <a:latin typeface=".VnAvant" panose="020B7200000000000000" pitchFamily="34" charset="0"/>
              </a:rPr>
              <a:t> 3</a:t>
            </a:r>
            <a:endParaRPr lang="en-US" sz="2800" b="1" dirty="0">
              <a:solidFill>
                <a:schemeClr val="tx1"/>
              </a:solidFill>
              <a:latin typeface=".VnAvant" panose="020B7200000000000000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985606" y="3749444"/>
            <a:ext cx="1167120" cy="45843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.VnAvant" panose="020B7200000000000000" pitchFamily="34" charset="0"/>
              </a:rPr>
              <a:t>Thø</a:t>
            </a:r>
            <a:r>
              <a:rPr lang="en-US" sz="2800" b="1" dirty="0" smtClean="0">
                <a:solidFill>
                  <a:srgbClr val="FF0000"/>
                </a:solidFill>
                <a:latin typeface=".VnAvant" panose="020B7200000000000000" pitchFamily="34" charset="0"/>
              </a:rPr>
              <a:t> 2</a:t>
            </a:r>
            <a:endParaRPr lang="en-US" sz="28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251740" y="3766230"/>
            <a:ext cx="1056297" cy="46441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.VnAvant" panose="020B7200000000000000" pitchFamily="34" charset="0"/>
              </a:rPr>
              <a:t>Thø</a:t>
            </a:r>
            <a:r>
              <a:rPr lang="en-US" sz="28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 6</a:t>
            </a:r>
            <a:endParaRPr lang="en-US" sz="28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415222" y="3678315"/>
            <a:ext cx="1188699" cy="44830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.VnAvant" panose="020B7200000000000000" pitchFamily="34" charset="0"/>
              </a:rPr>
              <a:t>Thø</a:t>
            </a:r>
            <a:r>
              <a:rPr lang="en-US" sz="2800" b="1" dirty="0" smtClean="0">
                <a:solidFill>
                  <a:schemeClr val="tx1"/>
                </a:solidFill>
                <a:latin typeface=".VnAvant" panose="020B7200000000000000" pitchFamily="34" charset="0"/>
              </a:rPr>
              <a:t> 7</a:t>
            </a:r>
            <a:endParaRPr lang="en-US" sz="2800" b="1" dirty="0">
              <a:solidFill>
                <a:schemeClr val="tx1"/>
              </a:solidFill>
              <a:latin typeface=".VnAvant" panose="020B7200000000000000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9756573" y="3643679"/>
            <a:ext cx="1763465" cy="48154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.VnAvant" panose="020B7200000000000000" pitchFamily="34" charset="0"/>
              </a:rPr>
              <a:t>Chñ</a:t>
            </a:r>
            <a:r>
              <a:rPr lang="en-US" sz="2800" b="1" dirty="0" smtClean="0">
                <a:solidFill>
                  <a:schemeClr val="tx1"/>
                </a:solidFill>
                <a:latin typeface=".VnAvant" panose="020B7200000000000000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.VnAvant" panose="020B7200000000000000" pitchFamily="34" charset="0"/>
              </a:rPr>
              <a:t>nhËt</a:t>
            </a:r>
            <a:endParaRPr lang="en-US" sz="2800" b="1" dirty="0">
              <a:solidFill>
                <a:schemeClr val="tx1"/>
              </a:solidFill>
              <a:latin typeface=".VnAvant" panose="020B7200000000000000" pitchFamily="34" charset="0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427465" y="4982383"/>
            <a:ext cx="1759144" cy="1690420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49883" y="5277982"/>
            <a:ext cx="1114307" cy="1099221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929151" y="5094910"/>
            <a:ext cx="8266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rgbClr val="0000CC"/>
                </a:solidFill>
              </a:rPr>
              <a:t>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29151" y="5094910"/>
            <a:ext cx="8266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29151" y="5094910"/>
            <a:ext cx="8266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>
                <a:solidFill>
                  <a:srgbClr val="0000CC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47869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1" presetClass="entr" presetSubtype="1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8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8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8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/>
      <p:bldP spid="12" grpId="1"/>
      <p:bldP spid="13" grpId="0"/>
      <p:bldP spid="13" grpId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/>
      <p:bldP spid="21" grpId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|3.4|8.1|5.8|5.1|1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825</TotalTime>
  <Words>269</Words>
  <Application>Microsoft Office PowerPoint</Application>
  <PresentationFormat>Widescreen</PresentationFormat>
  <Paragraphs>71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.VnAvant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45</cp:revision>
  <dcterms:created xsi:type="dcterms:W3CDTF">2021-10-28T04:03:24Z</dcterms:created>
  <dcterms:modified xsi:type="dcterms:W3CDTF">2021-11-18T10:47:05Z</dcterms:modified>
</cp:coreProperties>
</file>