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1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6CC5-C7AF-48E2-90C0-165269131B74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D62B-D61F-4263-B18B-D93ADEFC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955" y="895081"/>
            <a:ext cx="9028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3200" b="1" u="sng" dirty="0" smtClean="0">
                <a:solidFill>
                  <a:srgbClr val="C00000"/>
                </a:solidFill>
              </a:rPr>
              <a:t>TRƯỜNG MẦM NON ĐỨC GIANG 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3" y="2139722"/>
            <a:ext cx="1236372" cy="12281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99196" y="3321729"/>
            <a:ext cx="7325935" cy="427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LĨNH VỰC PHÁT TRIỂN NGÔN NGỮ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004" y="4024757"/>
            <a:ext cx="8488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Trò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chơi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chữ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cái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O,Ô,Ơ; A,Ă,Â; E,Ê.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Lứa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tuổi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Mẫu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giáo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lớn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Giáo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viên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Bành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Thị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Tâm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2372" y="1870532"/>
            <a:ext cx="57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đúng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594" y="2610386"/>
            <a:ext cx="8577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đều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kèm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tương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ứng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xanh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cái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</a:rPr>
              <a:t>Nhiệm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 con </a:t>
            </a:r>
            <a:r>
              <a:rPr lang="en-US" sz="3600" b="1" dirty="0" err="1" smtClean="0">
                <a:solidFill>
                  <a:srgbClr val="002060"/>
                </a:solidFill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đúng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cái</a:t>
            </a:r>
            <a:r>
              <a:rPr lang="en-US" sz="3600" b="1" dirty="0" smtClean="0">
                <a:solidFill>
                  <a:srgbClr val="002060"/>
                </a:solidFill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</a:rPr>
              <a:t>phía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điền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đúng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nhé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34889" y="1570500"/>
            <a:ext cx="10018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Anh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em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nh</a:t>
            </a:r>
            <a:r>
              <a:rPr lang="en-US" sz="48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ư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­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thÓ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tay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ch©n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R¸ch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lµnh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ïm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bäc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dë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hay ®ì ®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Çn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136" y="862002"/>
            <a:ext cx="884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mấy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a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©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câu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ca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dao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sau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4082" y="3964899"/>
            <a:ext cx="509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A: 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a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1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©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4082" y="4823850"/>
            <a:ext cx="509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B: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a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2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©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1954" y="1637509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6150" y="1651361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8845" y="2309164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3190" y="2309164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13594" y="2284692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5594" y="1651361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44368" y="2293775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18" grpId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136" y="862002"/>
            <a:ext cx="937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mấy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o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ơ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câu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ca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dao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sau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842" y="2044119"/>
            <a:ext cx="10018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Anh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em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nh</a:t>
            </a:r>
            <a:r>
              <a:rPr lang="en-US" sz="48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ư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­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thÓ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tay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ch©n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R¸ch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lµnh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ïm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bäc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dë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hay ®ì ®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Çn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4082" y="3964899"/>
            <a:ext cx="509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A: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o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2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¬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4082" y="4793072"/>
            <a:ext cx="509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B</a:t>
            </a:r>
            <a:r>
              <a:rPr lang="en-US" sz="4000" b="1" dirty="0" smtClean="0">
                <a:solidFill>
                  <a:srgbClr val="FFC000"/>
                </a:solidFill>
              </a:rPr>
              <a:t>: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o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2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¬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6206" y="2782783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048" y="2782783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4510" y="2767394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0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136" y="862002"/>
            <a:ext cx="93709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mấy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ª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khổ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thơ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được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trích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bài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thơ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“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yêu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nhà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”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842" y="2044119"/>
            <a:ext cx="10018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           Ch¼ng ®©u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b»ng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chÝnh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nh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µ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em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®µn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chim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sÎ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bªn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thÒm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lÝu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lo</a:t>
            </a:r>
          </a:p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nµng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gµ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m¸i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hoa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m¬</a:t>
            </a:r>
          </a:p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Côc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côc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t¸c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khi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võa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®Î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xong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  <a:p>
            <a:pPr algn="ctr"/>
            <a:endParaRPr lang="en-US" sz="4000" b="1" dirty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5517" y="4704487"/>
            <a:ext cx="509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A: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2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ª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5517" y="5412373"/>
            <a:ext cx="509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B</a:t>
            </a:r>
            <a:r>
              <a:rPr lang="en-US" sz="4000" b="1" dirty="0" smtClean="0">
                <a:solidFill>
                  <a:srgbClr val="FFC000"/>
                </a:solidFill>
              </a:rPr>
              <a:t>: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2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ª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9612" y="3876313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7731" y="2037836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8373" y="2641108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1634" y="2663056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127" y="2681561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136" y="862002"/>
            <a:ext cx="93709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mấy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«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¨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thơ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được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trích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từ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bài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thơ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“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cây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ngô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”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2974" y="2123886"/>
            <a:ext cx="55289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C©y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ng« lµ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mÑ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  <a:p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B¾p ng« lµ con</a:t>
            </a:r>
          </a:p>
          <a:p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Th©n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mÑ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gÇy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cßm</a:t>
            </a:r>
            <a:endParaRPr lang="en-US" sz="4000" b="1" dirty="0" smtClean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  <a:p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Th©n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con </a:t>
            </a: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bÐo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.VnAvant" panose="020B7200000000000000" pitchFamily="34" charset="0"/>
              </a:rPr>
              <a:t> ch¾c</a:t>
            </a:r>
          </a:p>
          <a:p>
            <a:endParaRPr lang="en-US" sz="4000" b="1" dirty="0">
              <a:solidFill>
                <a:schemeClr val="bg1">
                  <a:lumMod val="9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5313" y="3929547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5517" y="4704487"/>
            <a:ext cx="509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A: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«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2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¨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5517" y="5368106"/>
            <a:ext cx="509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B</a:t>
            </a:r>
            <a:r>
              <a:rPr lang="en-US" sz="4000" b="1" dirty="0" smtClean="0">
                <a:solidFill>
                  <a:srgbClr val="FFC000"/>
                </a:solidFill>
              </a:rPr>
              <a:t>: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«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3 </a:t>
            </a:r>
            <a:r>
              <a:rPr lang="en-US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chữ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¨</a:t>
            </a:r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8070" y="2131549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4312" y="2721114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0043" y="2721114"/>
            <a:ext cx="55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endParaRPr lang="en-US" sz="4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9082" y="2062280"/>
            <a:ext cx="6684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</a:rPr>
              <a:t>Bé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trí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496" y="3167479"/>
            <a:ext cx="8577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đặc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hoặc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đố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thì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suy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nghĩ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đúng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nhé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" y="0"/>
            <a:ext cx="12192000" cy="7080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" y="296214"/>
            <a:ext cx="1622878" cy="90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39" y="1388693"/>
            <a:ext cx="2548417" cy="2168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5885" y="995394"/>
            <a:ext cx="9927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38978" y="283024"/>
            <a:ext cx="857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2 </a:t>
            </a:r>
            <a:r>
              <a:rPr lang="en-US" sz="2800" b="1" dirty="0" err="1" smtClean="0">
                <a:solidFill>
                  <a:srgbClr val="002060"/>
                </a:solidFill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khép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kín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thẳng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0" y="1487593"/>
            <a:ext cx="2548417" cy="2168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40" y="4009833"/>
            <a:ext cx="2548417" cy="21684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62222" y="1563374"/>
            <a:ext cx="9927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44191" y="3744497"/>
            <a:ext cx="9927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64082" y="1181028"/>
            <a:ext cx="9927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5118" y="3433639"/>
            <a:ext cx="800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07632" y="3772196"/>
            <a:ext cx="800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B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5191" y="6047854"/>
            <a:ext cx="800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C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7465" y="4982383"/>
            <a:ext cx="1759144" cy="16904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9883" y="5277982"/>
            <a:ext cx="1114307" cy="109922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5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4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3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2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1</a:t>
            </a:r>
            <a:endParaRPr lang="en-US" sz="8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25065 0.1208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604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4557 0.1178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588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6263 0.1217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" y="0"/>
            <a:ext cx="12192000" cy="7080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202085"/>
            <a:ext cx="1622878" cy="901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2014" y="391235"/>
            <a:ext cx="712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ngang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phải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88" y="1273829"/>
            <a:ext cx="2818745" cy="2168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41" y="1305690"/>
            <a:ext cx="2818745" cy="216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20" y="3716384"/>
            <a:ext cx="2818745" cy="2168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0574" y="974135"/>
            <a:ext cx="9927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2143" y="862259"/>
            <a:ext cx="9927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  <a:endParaRPr lang="en-US" sz="1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5163" y="3442263"/>
            <a:ext cx="9927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11198" y="3247639"/>
            <a:ext cx="800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1958" y="3311361"/>
            <a:ext cx="800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B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8072" y="5777005"/>
            <a:ext cx="800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C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7465" y="4982383"/>
            <a:ext cx="1759144" cy="16904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9883" y="5277982"/>
            <a:ext cx="1114307" cy="109922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5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4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3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2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151" y="5094910"/>
            <a:ext cx="82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1</a:t>
            </a:r>
            <a:endParaRPr lang="en-US" sz="8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196"/>
            <a:ext cx="12192000" cy="7080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202085"/>
            <a:ext cx="1622878" cy="901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2013" y="391235"/>
            <a:ext cx="6233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  Ba </a:t>
            </a:r>
            <a:r>
              <a:rPr lang="en-US" sz="2800" b="1" dirty="0" err="1" smtClean="0">
                <a:solidFill>
                  <a:srgbClr val="002060"/>
                </a:solidFill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mình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xoe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trái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trứng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ai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đội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</a:rPr>
              <a:t> hay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Anh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kia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biếng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thêm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râu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541" y="2845341"/>
            <a:ext cx="399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A:</a:t>
            </a:r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o,ô,ơ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40" y="3812595"/>
            <a:ext cx="399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B</a:t>
            </a:r>
            <a:r>
              <a:rPr lang="en-US" sz="4800" b="1" dirty="0" smtClean="0">
                <a:solidFill>
                  <a:srgbClr val="7030A0"/>
                </a:solidFill>
              </a:rPr>
              <a:t>:</a:t>
            </a:r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</a:rPr>
              <a:t> e, ê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2672" y="4587077"/>
            <a:ext cx="399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C:</a:t>
            </a:r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</a:rPr>
              <a:t>Chữ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a,¨,©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25815" y="4982818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75969" y="5244551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27525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5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7525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4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7525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3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7525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2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7525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1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3281 0.1187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6" grpId="0"/>
      <p:bldP spid="16" grpId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087" y="1779092"/>
            <a:ext cx="8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Điền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thiếu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</a:rPr>
              <a:t> ô </a:t>
            </a:r>
            <a:r>
              <a:rPr lang="en-US" sz="3600" b="1" dirty="0" err="1" smtClean="0">
                <a:solidFill>
                  <a:srgbClr val="FF0000"/>
                </a:solidFill>
              </a:rPr>
              <a:t>trống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594" y="2610386"/>
            <a:ext cx="8577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đều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kèm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tương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ứng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xanh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cái</a:t>
            </a:r>
            <a:r>
              <a:rPr lang="en-US" sz="3600" b="1" dirty="0" smtClean="0">
                <a:solidFill>
                  <a:srgbClr val="002060"/>
                </a:solidFill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</a:rPr>
              <a:t>Nhiệm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 con </a:t>
            </a:r>
            <a:r>
              <a:rPr lang="en-US" sz="3600" b="1" dirty="0" err="1" smtClean="0">
                <a:solidFill>
                  <a:srgbClr val="002060"/>
                </a:solidFill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thiếu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đúng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cái</a:t>
            </a:r>
            <a:r>
              <a:rPr lang="en-US" sz="3600" b="1" dirty="0" smtClean="0">
                <a:solidFill>
                  <a:srgbClr val="002060"/>
                </a:solidFill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</a:rPr>
              <a:t>phía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điền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đúng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nhé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58" y="-2443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8" y="697144"/>
            <a:ext cx="4020670" cy="2362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44" y="592929"/>
            <a:ext cx="3667685" cy="2466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4851" y="2910350"/>
            <a:ext cx="2501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119" y="3813720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791" y="3835369"/>
            <a:ext cx="54572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4481" y="3813801"/>
            <a:ext cx="55132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g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5286" y="3813720"/>
            <a:ext cx="44711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1530" y="3830299"/>
            <a:ext cx="57037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7425" y="3813718"/>
            <a:ext cx="57037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1547" y="3105209"/>
            <a:ext cx="2158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4176" y="3821918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7055" y="3835368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m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5420" y="3835368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42610" y="3848284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9652599">
            <a:off x="9376574" y="3917452"/>
            <a:ext cx="191821" cy="736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20508" y="5593976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h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04137" y="5578207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8869" y="5578207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8610" y="5537866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m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0259" y="5537866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4922" y="5495629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66168" y="5492014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47531" y="5520386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9652599">
            <a:off x="4280588" y="3896709"/>
            <a:ext cx="259588" cy="1064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202085"/>
            <a:ext cx="1305452" cy="90152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962540" y="3812929"/>
            <a:ext cx="585437" cy="814318"/>
            <a:chOff x="8168620" y="3625135"/>
            <a:chExt cx="650837" cy="1071674"/>
          </a:xfrm>
        </p:grpSpPr>
        <p:grpSp>
          <p:nvGrpSpPr>
            <p:cNvPr id="33" name="Group 32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10148" y="3768841"/>
            <a:ext cx="585437" cy="814318"/>
            <a:chOff x="8168620" y="3625135"/>
            <a:chExt cx="650837" cy="1071674"/>
          </a:xfrm>
        </p:grpSpPr>
        <p:grpSp>
          <p:nvGrpSpPr>
            <p:cNvPr id="39" name="Group 38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54911" y="3751471"/>
            <a:ext cx="585437" cy="814318"/>
            <a:chOff x="8168620" y="3625135"/>
            <a:chExt cx="650837" cy="1071674"/>
          </a:xfrm>
        </p:grpSpPr>
        <p:grpSp>
          <p:nvGrpSpPr>
            <p:cNvPr id="45" name="Group 44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11479" y="3786211"/>
            <a:ext cx="585437" cy="814318"/>
            <a:chOff x="8168620" y="3625135"/>
            <a:chExt cx="650837" cy="1071674"/>
          </a:xfrm>
        </p:grpSpPr>
        <p:grpSp>
          <p:nvGrpSpPr>
            <p:cNvPr id="51" name="Group 50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54926" y="3777041"/>
            <a:ext cx="585437" cy="814318"/>
            <a:chOff x="8168620" y="3625135"/>
            <a:chExt cx="650837" cy="1071674"/>
          </a:xfrm>
        </p:grpSpPr>
        <p:grpSp>
          <p:nvGrpSpPr>
            <p:cNvPr id="57" name="Group 56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61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4609 -0.2444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7474 -0.2560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2987 -0.241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823 -0.2460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15573 -0.2560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6" grpId="1"/>
      <p:bldP spid="27" grpId="0"/>
      <p:bldP spid="28" grpId="0"/>
      <p:bldP spid="28" grpId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202085"/>
            <a:ext cx="1396220" cy="901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40" y="428669"/>
            <a:ext cx="3294530" cy="27799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59773" y="389965"/>
            <a:ext cx="3321424" cy="2857326"/>
            <a:chOff x="8189259" y="779929"/>
            <a:chExt cx="2326341" cy="2857326"/>
          </a:xfrm>
        </p:grpSpPr>
        <p:sp>
          <p:nvSpPr>
            <p:cNvPr id="6" name="Rectangle 5"/>
            <p:cNvSpPr/>
            <p:nvPr/>
          </p:nvSpPr>
          <p:spPr>
            <a:xfrm>
              <a:off x="8189259" y="779929"/>
              <a:ext cx="2326341" cy="28573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222" y="780112"/>
              <a:ext cx="2040414" cy="285714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616936" y="3296465"/>
            <a:ext cx="2769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¾p ng«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7698" y="3296465"/>
            <a:ext cx="2325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Bóp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bª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596" y="4005792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6964" y="4048798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2312" y="4010686"/>
            <a:ext cx="56267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073" y="4019212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2714" y="4038296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g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2271" y="4045775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7092" y="4050669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7724" y="4038296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73047" y="4038296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6806" y="4052101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97622" y="4052101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345237" y="4005792"/>
            <a:ext cx="585437" cy="814318"/>
            <a:chOff x="8168620" y="3625135"/>
            <a:chExt cx="650837" cy="1071674"/>
          </a:xfrm>
        </p:grpSpPr>
        <p:grpSp>
          <p:nvGrpSpPr>
            <p:cNvPr id="30" name="Group 29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41354" y="4033402"/>
            <a:ext cx="585437" cy="814318"/>
            <a:chOff x="8168620" y="3625135"/>
            <a:chExt cx="650837" cy="1071674"/>
          </a:xfrm>
        </p:grpSpPr>
        <p:grpSp>
          <p:nvGrpSpPr>
            <p:cNvPr id="37" name="Group 36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003001" y="4029060"/>
            <a:ext cx="585437" cy="814318"/>
            <a:chOff x="8168620" y="3625135"/>
            <a:chExt cx="650837" cy="1071674"/>
          </a:xfrm>
        </p:grpSpPr>
        <p:grpSp>
          <p:nvGrpSpPr>
            <p:cNvPr id="50" name="Group 49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599203" y="5717046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s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29281" y="5740470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1847" y="5740471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g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13423" y="5736404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k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11074" y="5731091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50109" y="5717945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47760" y="5712331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 rot="19481803" flipV="1">
            <a:off x="2604943" y="4106444"/>
            <a:ext cx="232061" cy="8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-0.09661 -0.234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01106 -0.2465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2396 -0.2479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5" grpId="0"/>
      <p:bldP spid="56" grpId="0"/>
      <p:bldP spid="56" grpId="1"/>
      <p:bldP spid="57" grpId="0"/>
      <p:bldP spid="58" grpId="0"/>
      <p:bldP spid="59" grpId="0"/>
      <p:bldP spid="59" grpId="1"/>
      <p:bldP spid="60" grpId="0"/>
      <p:bldP spid="60" grpId="1"/>
      <p:bldP spid="61" grpId="0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99" y="68526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2" y="202085"/>
            <a:ext cx="1396220" cy="901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1"/>
          <a:stretch/>
        </p:blipFill>
        <p:spPr>
          <a:xfrm>
            <a:off x="2164976" y="753035"/>
            <a:ext cx="3415553" cy="2178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2" y="849213"/>
            <a:ext cx="3879668" cy="1986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6125" y="2931459"/>
            <a:ext cx="2769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¶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gÊc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532" y="2769293"/>
            <a:ext cx="35001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5000" b="1" dirty="0" err="1" smtClean="0">
                <a:solidFill>
                  <a:srgbClr val="FF0000"/>
                </a:solidFill>
              </a:rPr>
              <a:t>ư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íp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®¾ng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85182" y="3700899"/>
            <a:ext cx="659859" cy="893443"/>
            <a:chOff x="8168620" y="3625135"/>
            <a:chExt cx="650837" cy="1071674"/>
          </a:xfrm>
        </p:grpSpPr>
        <p:grpSp>
          <p:nvGrpSpPr>
            <p:cNvPr id="10" name="Group 9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92699" y="3793233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7817" y="3793233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6508" y="3793233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86514" y="3745572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g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7739" y="3776702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5041" y="3793232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079615" y="3592160"/>
            <a:ext cx="650837" cy="970513"/>
            <a:chOff x="8168620" y="3625135"/>
            <a:chExt cx="650837" cy="1071674"/>
          </a:xfrm>
        </p:grpSpPr>
        <p:grpSp>
          <p:nvGrpSpPr>
            <p:cNvPr id="22" name="Group 21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012" y="3700900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m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444" y="3592160"/>
            <a:ext cx="53452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54410" y="3750984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81454" y="3655650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31300" y="3684493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02837" y="3695893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79960" y="3673786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59131" y="3684493"/>
            <a:ext cx="5345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g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174842" y="3533376"/>
            <a:ext cx="650837" cy="981637"/>
            <a:chOff x="8168620" y="3625135"/>
            <a:chExt cx="650837" cy="1071674"/>
          </a:xfrm>
        </p:grpSpPr>
        <p:grpSp>
          <p:nvGrpSpPr>
            <p:cNvPr id="37" name="Group 36"/>
            <p:cNvGrpSpPr/>
            <p:nvPr/>
          </p:nvGrpSpPr>
          <p:grpSpPr>
            <a:xfrm>
              <a:off x="8168620" y="3625135"/>
              <a:ext cx="650837" cy="1048814"/>
              <a:chOff x="8164581" y="3647995"/>
              <a:chExt cx="650837" cy="104881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8769699" y="3674833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164581" y="3670855"/>
                <a:ext cx="45719" cy="1021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187440" y="3647995"/>
                <a:ext cx="62797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8168620" y="4651090"/>
              <a:ext cx="62797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 rot="2714976">
            <a:off x="5045887" y="3810400"/>
            <a:ext cx="84514" cy="20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2714976">
            <a:off x="10568379" y="3691580"/>
            <a:ext cx="84514" cy="20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714976">
            <a:off x="8424419" y="3654935"/>
            <a:ext cx="84514" cy="20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262238" y="5622301"/>
            <a:ext cx="674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70C0"/>
                </a:solidFill>
                <a:latin typeface=".VnAvant" panose="020B7200000000000000" pitchFamily="34" charset="0"/>
              </a:rPr>
              <a:t>ơ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32854" y="5714634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41940" y="5744729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21408" y="5717044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75101" y="5747233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09308" y="5753584"/>
            <a:ext cx="674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6666 -0.286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09154 -0.2928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15899 -0.2879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animBg="1"/>
      <p:bldP spid="43" grpId="0" animBg="1"/>
      <p:bldP spid="44" grpId="0" animBg="1"/>
      <p:bldP spid="45" grpId="0"/>
      <p:bldP spid="45" grpId="1"/>
      <p:bldP spid="46" grpId="0"/>
      <p:bldP spid="46" grpId="1"/>
      <p:bldP spid="47" grpId="0"/>
      <p:bldP spid="48" grpId="0"/>
      <p:bldP spid="49" grpId="0"/>
      <p:bldP spid="49" grpId="1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617</Words>
  <Application>Microsoft Office PowerPoint</Application>
  <PresentationFormat>Widescreen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2021-10-25T09:52:25Z</dcterms:created>
  <dcterms:modified xsi:type="dcterms:W3CDTF">2021-11-18T10:18:09Z</dcterms:modified>
</cp:coreProperties>
</file>