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59" r:id="rId3"/>
    <p:sldId id="265" r:id="rId4"/>
    <p:sldId id="266" r:id="rId5"/>
    <p:sldId id="267" r:id="rId6"/>
    <p:sldId id="268" r:id="rId7"/>
    <p:sldId id="256" r:id="rId8"/>
    <p:sldId id="262" r:id="rId9"/>
    <p:sldId id="263" r:id="rId10"/>
    <p:sldId id="264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1734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B418F-E1DE-4707-8DD2-6B0FD62D1B03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B11EC-821E-40A2-9E8D-F440AEFAD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0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4.wdp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4.wdp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1" y="-457200"/>
            <a:ext cx="9143999" cy="792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4" b="100000" l="1188" r="100000">
                        <a14:foregroundMark x1="24618" y1="22689" x2="81834" y2="75462"/>
                        <a14:foregroundMark x1="70458" y1="13277" x2="12224" y2="49412"/>
                        <a14:foregroundMark x1="35993" y1="19496" x2="51613" y2="28908"/>
                        <a14:foregroundMark x1="24618" y1="27899" x2="16299" y2="41345"/>
                        <a14:foregroundMark x1="31579" y1="23866" x2="40068" y2="17983"/>
                        <a14:foregroundMark x1="27504" y1="55630" x2="29372" y2="77311"/>
                        <a14:foregroundMark x1="43294" y1="83866" x2="57895" y2="83193"/>
                        <a14:foregroundMark x1="57725" y1="82857" x2="78608" y2="72437"/>
                        <a14:foregroundMark x1="68591" y1="19832" x2="85908" y2="61513"/>
                        <a14:foregroundMark x1="74024" y1="35462" x2="84720" y2="31597"/>
                        <a14:foregroundMark x1="61800" y1="25378" x2="71477" y2="23025"/>
                        <a14:foregroundMark x1="45161" y1="12773" x2="55178" y2="27563"/>
                        <a14:foregroundMark x1="55518" y1="12101" x2="55178" y2="33277"/>
                        <a14:foregroundMark x1="84380" y1="32605" x2="77080" y2="57815"/>
                        <a14:foregroundMark x1="68081" y1="65882" x2="49745" y2="84202"/>
                        <a14:foregroundMark x1="64007" y1="32269" x2="51443" y2="56807"/>
                        <a14:foregroundMark x1="69270" y1="37647" x2="49576" y2="59664"/>
                        <a14:foregroundMark x1="61969" y1="26723" x2="46689" y2="54118"/>
                        <a14:foregroundMark x1="39389" y1="41681" x2="44822" y2="50924"/>
                        <a14:foregroundMark x1="37012" y1="45714" x2="44822" y2="48739"/>
                        <a14:foregroundMark x1="82683" y1="43193" x2="84890" y2="58655"/>
                        <a14:foregroundMark x1="30730" y1="24538" x2="17827" y2="55630"/>
                        <a14:foregroundMark x1="17148" y1="46218" x2="28523" y2="77647"/>
                        <a14:foregroundMark x1="22241" y1="51597" x2="40068" y2="64538"/>
                        <a14:foregroundMark x1="64516" y1="60840" x2="50085" y2="76975"/>
                        <a14:foregroundMark x1="17148" y1="57479" x2="20883" y2="73613"/>
                        <a14:foregroundMark x1="31579" y1="80168" x2="42954" y2="84538"/>
                        <a14:foregroundMark x1="32598" y1="64874" x2="41256" y2="78824"/>
                        <a14:foregroundMark x1="81154" y1="25714" x2="66723" y2="37311"/>
                        <a14:foregroundMark x1="51104" y1="12101" x2="38540" y2="34118"/>
                        <a14:foregroundMark x1="38879" y1="18992" x2="34465" y2="41849"/>
                        <a14:foregroundMark x1="76231" y1="58151" x2="89643" y2="73613"/>
                        <a14:foregroundMark x1="66044" y1="68571" x2="70458" y2="76639"/>
                        <a14:foregroundMark x1="50085" y1="65882" x2="28862" y2="78655"/>
                        <a14:foregroundMark x1="50085" y1="76134" x2="38879" y2="794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9157" y="1510261"/>
            <a:ext cx="562082" cy="7570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9201" y="688223"/>
            <a:ext cx="8567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defTabSz="1371600"/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GB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</a:t>
            </a:r>
            <a:r>
              <a:rPr lang="en-GB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ĐỨC </a:t>
            </a:r>
            <a:r>
              <a:rPr lang="en-GB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GB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78177" y="2806049"/>
            <a:ext cx="72151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GB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en-GB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NGÔN NGỮ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97525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GB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LÀM QUEN </a:t>
            </a:r>
            <a:r>
              <a:rPr lang="en-GB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CÁI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206828" y="4511355"/>
            <a:ext cx="960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GB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GB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VỚI CHỮ CÁI </a:t>
            </a:r>
            <a:r>
              <a:rPr lang="en-GB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ê</a:t>
            </a:r>
            <a:endParaRPr lang="en-GB" sz="28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0BF51EB-72F3-4B2D-AB98-6289FD1CB726}"/>
              </a:ext>
            </a:extLst>
          </p:cNvPr>
          <p:cNvSpPr/>
          <p:nvPr/>
        </p:nvSpPr>
        <p:spPr>
          <a:xfrm>
            <a:off x="815507" y="5241941"/>
            <a:ext cx="751829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/>
            <a:r>
              <a:rPr lang="en-GB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</a:t>
            </a:r>
            <a:r>
              <a:rPr lang="en-GB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/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THỊ THU THỦY</a:t>
            </a:r>
            <a:endParaRPr lang="en-GB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8" descr="Cô Lương Thị Tuyến - Gương giáo viên điển hì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89920" y="1650021"/>
            <a:ext cx="439409" cy="115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807385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8"/>
    </mc:Choice>
    <mc:Fallback xmlns="">
      <p:transition spd="slow" advTm="4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800" y="798255"/>
            <a:ext cx="1111554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0" b="1" smtClean="0">
                <a:ln w="10160">
                  <a:solidFill>
                    <a:srgbClr val="0033CC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Arial" panose="020B0604020202020204" pitchFamily="34" charset="0"/>
              </a:rPr>
              <a:t>a</a:t>
            </a:r>
            <a:endParaRPr lang="en-US" sz="16000" b="1">
              <a:ln w="10160">
                <a:solidFill>
                  <a:srgbClr val="0033CC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5746" y="609600"/>
            <a:ext cx="1111554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8000" b="1">
                <a:ln w="10160">
                  <a:solidFill>
                    <a:srgbClr val="0033CC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30773" y="642878"/>
            <a:ext cx="1111554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8000" b="1">
                <a:ln w="10160">
                  <a:solidFill>
                    <a:srgbClr val="0033CC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28800" y="3051594"/>
            <a:ext cx="1111554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8000" b="1" smtClean="0">
                <a:ln w="10160">
                  <a:solidFill>
                    <a:srgbClr val="0033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18000" b="1">
              <a:ln w="10160">
                <a:solidFill>
                  <a:srgbClr val="0033CC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74796" y="3236655"/>
            <a:ext cx="1111554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0" b="1" smtClean="0">
                <a:ln w="10160">
                  <a:solidFill>
                    <a:srgbClr val="0033CC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Arial" panose="020B0604020202020204" pitchFamily="34" charset="0"/>
              </a:rPr>
              <a:t>a</a:t>
            </a:r>
            <a:endParaRPr lang="en-US" sz="16000" b="1">
              <a:ln w="10160">
                <a:solidFill>
                  <a:srgbClr val="0033CC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30773" y="2971800"/>
            <a:ext cx="1111554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8000" b="1" smtClean="0">
                <a:ln w="10160">
                  <a:solidFill>
                    <a:srgbClr val="0033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en-US" sz="18000" b="1">
              <a:ln w="10160">
                <a:solidFill>
                  <a:srgbClr val="0033CC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87242" y="3346594"/>
            <a:ext cx="2160510" cy="2501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mtClean="0">
                <a:solidFill>
                  <a:schemeClr val="bg1"/>
                </a:solidFill>
              </a:rPr>
              <a:t>6</a:t>
            </a:r>
            <a:endParaRPr lang="en-US" sz="9600" b="1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12218" y="3346594"/>
            <a:ext cx="2160510" cy="2501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mtClean="0">
                <a:solidFill>
                  <a:schemeClr val="bg1"/>
                </a:solidFill>
              </a:rPr>
              <a:t>5</a:t>
            </a:r>
            <a:endParaRPr lang="en-US" sz="9600" b="1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49440" y="3340269"/>
            <a:ext cx="2160510" cy="2501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mtClean="0">
                <a:solidFill>
                  <a:schemeClr val="bg1"/>
                </a:solidFill>
              </a:rPr>
              <a:t>4</a:t>
            </a:r>
            <a:endParaRPr lang="en-US" sz="9600" b="1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606292" y="844719"/>
            <a:ext cx="2160510" cy="2501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mtClean="0">
                <a:solidFill>
                  <a:schemeClr val="bg1"/>
                </a:solidFill>
              </a:rPr>
              <a:t>3</a:t>
            </a:r>
            <a:endParaRPr lang="en-US" sz="9600" b="1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31268" y="844719"/>
            <a:ext cx="2160510" cy="2501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mtClean="0">
                <a:solidFill>
                  <a:schemeClr val="bg1"/>
                </a:solidFill>
              </a:rPr>
              <a:t>2</a:t>
            </a:r>
            <a:endParaRPr lang="en-US" sz="9600" b="1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68490" y="838394"/>
            <a:ext cx="2160510" cy="2501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smtClean="0">
                <a:solidFill>
                  <a:schemeClr val="bg1"/>
                </a:solidFill>
              </a:rPr>
              <a:t>1</a:t>
            </a:r>
            <a:endParaRPr lang="en-US" sz="10000" b="1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353800" y="997491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2" name="Rectangle 41"/>
          <p:cNvSpPr/>
          <p:nvPr/>
        </p:nvSpPr>
        <p:spPr>
          <a:xfrm>
            <a:off x="11220009" y="1831441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4" name="Rectangle 43"/>
          <p:cNvSpPr/>
          <p:nvPr/>
        </p:nvSpPr>
        <p:spPr>
          <a:xfrm>
            <a:off x="11220009" y="2301561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5" name="Rectangle 44"/>
          <p:cNvSpPr/>
          <p:nvPr/>
        </p:nvSpPr>
        <p:spPr>
          <a:xfrm>
            <a:off x="11334309" y="3026962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6" name="Rectangle 45"/>
          <p:cNvSpPr/>
          <p:nvPr/>
        </p:nvSpPr>
        <p:spPr>
          <a:xfrm>
            <a:off x="11334309" y="3854207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7" name="Rectangle 46"/>
          <p:cNvSpPr/>
          <p:nvPr/>
        </p:nvSpPr>
        <p:spPr>
          <a:xfrm>
            <a:off x="11334309" y="4468885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8" name="Rectangle 47"/>
          <p:cNvSpPr/>
          <p:nvPr/>
        </p:nvSpPr>
        <p:spPr>
          <a:xfrm>
            <a:off x="11332986" y="5515325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9" name="Rectangle 48"/>
          <p:cNvSpPr/>
          <p:nvPr/>
        </p:nvSpPr>
        <p:spPr>
          <a:xfrm>
            <a:off x="11275836" y="6284766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5" name="Rectangle 24"/>
          <p:cNvSpPr/>
          <p:nvPr/>
        </p:nvSpPr>
        <p:spPr>
          <a:xfrm>
            <a:off x="11476302" y="8077200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6" name="Rectangle 25"/>
          <p:cNvSpPr/>
          <p:nvPr/>
        </p:nvSpPr>
        <p:spPr>
          <a:xfrm>
            <a:off x="11474538" y="9296400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7" name="Rectangle 26"/>
          <p:cNvSpPr/>
          <p:nvPr/>
        </p:nvSpPr>
        <p:spPr>
          <a:xfrm>
            <a:off x="11864181" y="6048725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54764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xit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  <p:bldP spid="30" grpId="0"/>
      <p:bldP spid="30" grpId="1"/>
      <p:bldP spid="31" grpId="0"/>
      <p:bldP spid="31" grpId="1"/>
      <p:bldP spid="32" grpId="0"/>
      <p:bldP spid="32" grpId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7" grpId="2" animBg="1"/>
      <p:bldP spid="37" grpId="3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0" y="1246665"/>
            <a:ext cx="1111554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0" b="1" smtClean="0">
                <a:ln w="10160">
                  <a:solidFill>
                    <a:srgbClr val="0033CC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Arial" panose="020B0604020202020204" pitchFamily="34" charset="0"/>
              </a:rPr>
              <a:t>a</a:t>
            </a:r>
            <a:endParaRPr lang="en-US" sz="12000" b="1">
              <a:ln w="10160">
                <a:solidFill>
                  <a:srgbClr val="0033CC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400" y="1038089"/>
            <a:ext cx="1111554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0" b="1" smtClean="0">
                <a:ln w="10160">
                  <a:solidFill>
                    <a:srgbClr val="0033CC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  <a:endParaRPr lang="en-US" sz="14000" b="1">
              <a:ln w="10160">
                <a:solidFill>
                  <a:srgbClr val="0033CC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0600" y="1013994"/>
            <a:ext cx="1111554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0" b="1" smtClean="0">
                <a:ln w="10160">
                  <a:solidFill>
                    <a:srgbClr val="0033C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14000" b="1">
              <a:ln w="10160">
                <a:solidFill>
                  <a:srgbClr val="0033CC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46983" y="3392031"/>
            <a:ext cx="1111554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0" b="1" smtClean="0">
                <a:ln w="10160">
                  <a:solidFill>
                    <a:srgbClr val="0033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14000" b="1">
              <a:ln w="10160">
                <a:solidFill>
                  <a:srgbClr val="0033CC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00400" y="3623608"/>
            <a:ext cx="1111554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0" b="1" smtClean="0">
                <a:ln w="10160">
                  <a:solidFill>
                    <a:srgbClr val="0033CC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Arial" panose="020B0604020202020204" pitchFamily="34" charset="0"/>
              </a:rPr>
              <a:t>a</a:t>
            </a:r>
            <a:endParaRPr lang="en-US" sz="12000" b="1">
              <a:ln w="10160">
                <a:solidFill>
                  <a:srgbClr val="0033CC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29327" y="3315831"/>
            <a:ext cx="1111554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0" b="1" smtClean="0">
                <a:ln w="10160">
                  <a:solidFill>
                    <a:srgbClr val="0033C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en-US" sz="14000" b="1">
              <a:ln w="10160">
                <a:solidFill>
                  <a:srgbClr val="0033CC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46683" y="3423776"/>
            <a:ext cx="1602462" cy="23709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smtClean="0">
                <a:solidFill>
                  <a:schemeClr val="bg1"/>
                </a:solidFill>
              </a:rPr>
              <a:t>7</a:t>
            </a:r>
            <a:endParaRPr lang="en-US" sz="10000" b="1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353800" y="997491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8" name="Rectangle 27"/>
          <p:cNvSpPr/>
          <p:nvPr/>
        </p:nvSpPr>
        <p:spPr>
          <a:xfrm>
            <a:off x="6400800" y="1066800"/>
            <a:ext cx="1111554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0" b="1" smtClean="0">
                <a:ln w="10160">
                  <a:solidFill>
                    <a:srgbClr val="0033CC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  <a:endParaRPr lang="en-US" sz="14000" b="1">
              <a:ln w="10160">
                <a:solidFill>
                  <a:srgbClr val="0033CC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00800" y="3315831"/>
            <a:ext cx="1111554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0" b="1" smtClean="0">
                <a:ln w="10160">
                  <a:solidFill>
                    <a:srgbClr val="0033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en-US" sz="14000" b="1">
              <a:ln w="10160">
                <a:solidFill>
                  <a:srgbClr val="0033CC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23700" y="1061576"/>
            <a:ext cx="1602462" cy="23709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smtClean="0">
                <a:solidFill>
                  <a:schemeClr val="bg1"/>
                </a:solidFill>
              </a:rPr>
              <a:t>3</a:t>
            </a:r>
            <a:endParaRPr lang="en-US" sz="10000" b="1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138492" y="3415055"/>
            <a:ext cx="1602462" cy="23709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smtClean="0">
                <a:solidFill>
                  <a:schemeClr val="bg1"/>
                </a:solidFill>
              </a:rPr>
              <a:t>8</a:t>
            </a:r>
            <a:endParaRPr lang="en-US" sz="10000" b="1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138492" y="1058079"/>
            <a:ext cx="1602462" cy="23709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smtClean="0">
                <a:solidFill>
                  <a:schemeClr val="bg1"/>
                </a:solidFill>
              </a:rPr>
              <a:t>4</a:t>
            </a:r>
            <a:endParaRPr lang="en-US" sz="10000" b="1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944221" y="3415055"/>
            <a:ext cx="1602462" cy="23709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smtClean="0">
                <a:solidFill>
                  <a:schemeClr val="bg1"/>
                </a:solidFill>
              </a:rPr>
              <a:t>6</a:t>
            </a:r>
            <a:endParaRPr lang="en-US" sz="10000" b="1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921238" y="1058079"/>
            <a:ext cx="1602462" cy="23709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smtClean="0">
                <a:solidFill>
                  <a:schemeClr val="bg1"/>
                </a:solidFill>
              </a:rPr>
              <a:t>2</a:t>
            </a:r>
            <a:endParaRPr lang="en-US" sz="10000" b="1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82580" y="3423776"/>
            <a:ext cx="1602462" cy="23709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smtClean="0">
                <a:solidFill>
                  <a:schemeClr val="bg1"/>
                </a:solidFill>
              </a:rPr>
              <a:t>5</a:t>
            </a:r>
            <a:endParaRPr lang="en-US" sz="10000" b="1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359597" y="1061576"/>
            <a:ext cx="1602462" cy="23709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smtClean="0">
                <a:solidFill>
                  <a:schemeClr val="bg1"/>
                </a:solidFill>
              </a:rPr>
              <a:t>1</a:t>
            </a:r>
            <a:endParaRPr lang="en-US" sz="10000" b="1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353800" y="1752657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57" name="Rectangle 56"/>
          <p:cNvSpPr/>
          <p:nvPr/>
        </p:nvSpPr>
        <p:spPr>
          <a:xfrm>
            <a:off x="12801600" y="3745974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58" name="Rectangle 57"/>
          <p:cNvSpPr/>
          <p:nvPr/>
        </p:nvSpPr>
        <p:spPr>
          <a:xfrm>
            <a:off x="12335316" y="2137378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59" name="Rectangle 58"/>
          <p:cNvSpPr/>
          <p:nvPr/>
        </p:nvSpPr>
        <p:spPr>
          <a:xfrm>
            <a:off x="12867834" y="4439215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60" name="Rectangle 59"/>
          <p:cNvSpPr/>
          <p:nvPr/>
        </p:nvSpPr>
        <p:spPr>
          <a:xfrm>
            <a:off x="12867834" y="2663056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61" name="Rectangle 60"/>
          <p:cNvSpPr/>
          <p:nvPr/>
        </p:nvSpPr>
        <p:spPr>
          <a:xfrm>
            <a:off x="12867834" y="5254079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62" name="Rectangle 61"/>
          <p:cNvSpPr/>
          <p:nvPr/>
        </p:nvSpPr>
        <p:spPr>
          <a:xfrm>
            <a:off x="13095111" y="6168479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63" name="Rectangle 62"/>
          <p:cNvSpPr/>
          <p:nvPr/>
        </p:nvSpPr>
        <p:spPr>
          <a:xfrm>
            <a:off x="13134093" y="7543800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64" name="Rectangle 63"/>
          <p:cNvSpPr/>
          <p:nvPr/>
        </p:nvSpPr>
        <p:spPr>
          <a:xfrm>
            <a:off x="13275645" y="6937920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65" name="Rectangle 64"/>
          <p:cNvSpPr/>
          <p:nvPr/>
        </p:nvSpPr>
        <p:spPr>
          <a:xfrm>
            <a:off x="14706600" y="5783758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66" name="Rectangle 65"/>
          <p:cNvSpPr/>
          <p:nvPr/>
        </p:nvSpPr>
        <p:spPr>
          <a:xfrm>
            <a:off x="14468475" y="6774359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75978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30" grpId="0"/>
      <p:bldP spid="31" grpId="0"/>
      <p:bldP spid="32" grpId="0"/>
      <p:bldP spid="40" grpId="0" animBg="1"/>
      <p:bldP spid="40" grpId="1" animBg="1"/>
      <p:bldP spid="41" grpId="0"/>
      <p:bldP spid="28" grpId="0"/>
      <p:bldP spid="29" grpId="0"/>
      <p:bldP spid="43" grpId="0" animBg="1"/>
      <p:bldP spid="43" grpId="1" animBg="1"/>
      <p:bldP spid="43" grpId="2" animBg="1"/>
      <p:bldP spid="43" grpId="3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0"/>
            <a:ext cx="914182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132" y="1378803"/>
            <a:ext cx="611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Trò chơi: Tìm bạn thân</a:t>
            </a:r>
            <a:endParaRPr lang="en-US" sz="4800" b="1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4657" y="2501900"/>
            <a:ext cx="762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Cách chơi: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</a:rPr>
              <a:t>Trên màn hình có rất nhiều các nét khác nhau. Con hãy ghép các nét đó với nhau để tạo thành một chữ cái theo yêu cầu nhé.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0"/>
            <a:ext cx="9141823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639" b="69672" l="500" r="29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190" r="69504" b="29723"/>
          <a:stretch/>
        </p:blipFill>
        <p:spPr>
          <a:xfrm>
            <a:off x="3658688" y="1"/>
            <a:ext cx="1828800" cy="187876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16200000">
            <a:off x="1878114" y="5233069"/>
            <a:ext cx="1270818" cy="30264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800" y="5278013"/>
            <a:ext cx="1097718" cy="30480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1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24862" l="9980" r="82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83" t="6906" r="30598" b="74446"/>
          <a:stretch/>
        </p:blipFill>
        <p:spPr>
          <a:xfrm>
            <a:off x="6934200" y="3962400"/>
            <a:ext cx="2100903" cy="2538185"/>
          </a:xfrm>
          <a:prstGeom prst="rect">
            <a:avLst/>
          </a:prstGeom>
        </p:spPr>
      </p:pic>
      <p:sp>
        <p:nvSpPr>
          <p:cNvPr id="22" name="Donut 21"/>
          <p:cNvSpPr/>
          <p:nvPr/>
        </p:nvSpPr>
        <p:spPr>
          <a:xfrm>
            <a:off x="4876800" y="4495800"/>
            <a:ext cx="1639917" cy="1703952"/>
          </a:xfrm>
          <a:prstGeom prst="donut">
            <a:avLst>
              <a:gd name="adj" fmla="val 1737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8565200">
            <a:off x="3173705" y="5278014"/>
            <a:ext cx="1380017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275836" y="6284766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7" name="Rectangle 26"/>
          <p:cNvSpPr/>
          <p:nvPr/>
        </p:nvSpPr>
        <p:spPr>
          <a:xfrm>
            <a:off x="11406540" y="7162800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57023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9" grpId="0" animBg="1"/>
      <p:bldP spid="19" grpId="1" animBg="1"/>
      <p:bldP spid="22" grpId="0" animBg="1"/>
      <p:bldP spid="22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2"/>
            <a:ext cx="9141823" cy="68579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639" b="69672" l="500" r="29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190" r="69504" b="29723"/>
          <a:stretch/>
        </p:blipFill>
        <p:spPr>
          <a:xfrm>
            <a:off x="3658688" y="1"/>
            <a:ext cx="1828800" cy="187876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16200000">
            <a:off x="1878114" y="5233069"/>
            <a:ext cx="1270818" cy="30264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800" y="5278013"/>
            <a:ext cx="1097718" cy="30480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1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24862" l="9980" r="82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83" t="6906" r="30598" b="74446"/>
          <a:stretch/>
        </p:blipFill>
        <p:spPr>
          <a:xfrm>
            <a:off x="6934200" y="3962400"/>
            <a:ext cx="2100903" cy="2538185"/>
          </a:xfrm>
          <a:prstGeom prst="rect">
            <a:avLst/>
          </a:prstGeom>
        </p:spPr>
      </p:pic>
      <p:sp>
        <p:nvSpPr>
          <p:cNvPr id="22" name="Donut 21"/>
          <p:cNvSpPr/>
          <p:nvPr/>
        </p:nvSpPr>
        <p:spPr>
          <a:xfrm>
            <a:off x="4876800" y="4495800"/>
            <a:ext cx="1639917" cy="1703952"/>
          </a:xfrm>
          <a:prstGeom prst="donut">
            <a:avLst>
              <a:gd name="adj" fmla="val 1737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8565200">
            <a:off x="3173705" y="5278014"/>
            <a:ext cx="1380017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275836" y="6284766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0583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36476 -0.30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7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38177 -0.325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0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2" animBg="1"/>
      <p:bldP spid="22" grpId="0" animBg="1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0"/>
            <a:ext cx="9141823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16200000">
            <a:off x="-77279" y="5568703"/>
            <a:ext cx="914400" cy="3026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8" b="23480" l="9895" r="89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42" t="11604" r="40691" b="77685"/>
          <a:stretch/>
        </p:blipFill>
        <p:spPr>
          <a:xfrm flipH="1">
            <a:off x="4724400" y="4424624"/>
            <a:ext cx="1828800" cy="24333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83482" y="5641312"/>
            <a:ext cx="1097718" cy="304801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1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24862" l="9980" r="82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83" t="6906" r="30598" b="74446"/>
          <a:stretch/>
        </p:blipFill>
        <p:spPr>
          <a:xfrm>
            <a:off x="6934200" y="4196024"/>
            <a:ext cx="2100903" cy="253818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1575344" y="4711057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9" name="Rectangle 28"/>
          <p:cNvSpPr/>
          <p:nvPr/>
        </p:nvSpPr>
        <p:spPr>
          <a:xfrm>
            <a:off x="11556294" y="3192959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30" name="Rectangle 29"/>
          <p:cNvSpPr/>
          <p:nvPr/>
        </p:nvSpPr>
        <p:spPr>
          <a:xfrm>
            <a:off x="11556294" y="3941616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31" name="Rectangle 30"/>
          <p:cNvSpPr/>
          <p:nvPr/>
        </p:nvSpPr>
        <p:spPr>
          <a:xfrm>
            <a:off x="11556294" y="2438400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639" b="69672" l="500" r="29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190" r="69504" b="29723"/>
          <a:stretch/>
        </p:blipFill>
        <p:spPr>
          <a:xfrm>
            <a:off x="1295400" y="944352"/>
            <a:ext cx="1828800" cy="187876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30492" l="6087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99" t="18529" r="17004" b="67702"/>
          <a:stretch/>
        </p:blipFill>
        <p:spPr>
          <a:xfrm>
            <a:off x="1294312" y="372020"/>
            <a:ext cx="1752600" cy="8001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 rot="18746081">
            <a:off x="2405236" y="5560846"/>
            <a:ext cx="941085" cy="358784"/>
          </a:xfrm>
          <a:prstGeom prst="rect">
            <a:avLst/>
          </a:prstGeom>
          <a:solidFill>
            <a:srgbClr val="7030A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2913218">
            <a:off x="3672569" y="5595353"/>
            <a:ext cx="941085" cy="3441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7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9" grpId="0" animBg="1"/>
      <p:bldP spid="19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0"/>
            <a:ext cx="9141823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16200000">
            <a:off x="-77279" y="5568703"/>
            <a:ext cx="914400" cy="3026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8" b="23480" l="9895" r="89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42" t="11604" r="40691" b="77685"/>
          <a:stretch/>
        </p:blipFill>
        <p:spPr>
          <a:xfrm flipH="1">
            <a:off x="4724400" y="4424624"/>
            <a:ext cx="1828800" cy="24333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83482" y="5641312"/>
            <a:ext cx="1097718" cy="304801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1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24862" l="9980" r="82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83" t="6906" r="30598" b="74446"/>
          <a:stretch/>
        </p:blipFill>
        <p:spPr>
          <a:xfrm>
            <a:off x="6934200" y="4196024"/>
            <a:ext cx="2100903" cy="253818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 rot="18746081">
            <a:off x="2405236" y="5560846"/>
            <a:ext cx="941085" cy="358784"/>
          </a:xfrm>
          <a:prstGeom prst="rect">
            <a:avLst/>
          </a:prstGeom>
          <a:solidFill>
            <a:srgbClr val="7030A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575344" y="4711057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20" name="Rectangle 19"/>
          <p:cNvSpPr/>
          <p:nvPr/>
        </p:nvSpPr>
        <p:spPr>
          <a:xfrm rot="2913218">
            <a:off x="3672569" y="5595353"/>
            <a:ext cx="941085" cy="3441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639" b="69672" l="500" r="29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190" r="69504" b="29723"/>
          <a:stretch/>
        </p:blipFill>
        <p:spPr>
          <a:xfrm>
            <a:off x="1295400" y="944352"/>
            <a:ext cx="1828800" cy="187876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30492" l="6087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99" t="18529" r="17004" b="67702"/>
          <a:stretch/>
        </p:blipFill>
        <p:spPr>
          <a:xfrm>
            <a:off x="1294312" y="372020"/>
            <a:ext cx="1752600" cy="8001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1556294" y="3941616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31" name="Rectangle 30"/>
          <p:cNvSpPr/>
          <p:nvPr/>
        </p:nvSpPr>
        <p:spPr>
          <a:xfrm>
            <a:off x="11556294" y="2438400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87035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28976 -0.53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-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43507 -0.56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3" y="-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16372 -0.763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-3817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0.23559 -0.759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-3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5" grpId="0" animBg="1"/>
      <p:bldP spid="20" grpId="0" animBg="1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" t="47964" r="72573" b="47228"/>
          <a:stretch/>
        </p:blipFill>
        <p:spPr>
          <a:xfrm>
            <a:off x="8763000" y="1689100"/>
            <a:ext cx="1879600" cy="520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8200" y="1012426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chơi:  Trí nhớ siêu phàm</a:t>
            </a:r>
            <a:endParaRPr lang="en-US" sz="4800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2133600"/>
            <a:ext cx="762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</a:rPr>
              <a:t>Cách chơi:</a:t>
            </a:r>
          </a:p>
          <a:p>
            <a:pPr algn="ctr"/>
            <a:r>
              <a:rPr lang="en-US" sz="3200" b="1" smtClean="0">
                <a:solidFill>
                  <a:srgbClr val="0070C0"/>
                </a:solidFill>
              </a:rPr>
              <a:t>Trên màn hình có các cặp đôi chữ cái khác nhau. Con hãy ghi nhớ vị trí của các cặp đôi chữ cái đó. Các ô cửa sẽ che các chữ cái lại. Con hãy ghi nhớ vị trí của các cặp đôi chữ cái để lật mở đúng vị trí của ô cửa chứa 2 chữ cái giống nhau đó nhé.</a:t>
            </a:r>
            <a:endParaRPr lang="en-US" sz="32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7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800" y="623470"/>
            <a:ext cx="1111554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8000" b="1" smtClean="0">
                <a:ln w="10160">
                  <a:solidFill>
                    <a:srgbClr val="0033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18000" b="1">
              <a:ln w="10160">
                <a:solidFill>
                  <a:srgbClr val="0033CC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5746" y="609600"/>
            <a:ext cx="1111554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8000" b="1" smtClean="0">
                <a:ln w="10160">
                  <a:solidFill>
                    <a:srgbClr val="0033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18000" b="1">
              <a:ln w="10160">
                <a:solidFill>
                  <a:srgbClr val="0033CC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30773" y="642878"/>
            <a:ext cx="1111554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8000" b="1">
                <a:ln w="10160">
                  <a:solidFill>
                    <a:srgbClr val="0033CC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28800" y="3051594"/>
            <a:ext cx="1111554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8000" b="1">
                <a:ln w="10160">
                  <a:solidFill>
                    <a:srgbClr val="0033CC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5746" y="3037724"/>
            <a:ext cx="1111554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8000" b="1" smtClean="0">
                <a:ln w="10160">
                  <a:solidFill>
                    <a:srgbClr val="0033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18000" b="1">
              <a:ln w="10160">
                <a:solidFill>
                  <a:srgbClr val="0033CC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30773" y="3071002"/>
            <a:ext cx="1111554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8000" b="1">
                <a:ln w="10160">
                  <a:solidFill>
                    <a:srgbClr val="0033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587242" y="3411683"/>
            <a:ext cx="2160510" cy="2501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mtClean="0">
                <a:solidFill>
                  <a:schemeClr val="bg1"/>
                </a:solidFill>
              </a:rPr>
              <a:t>6</a:t>
            </a:r>
            <a:endParaRPr lang="en-US" sz="9600" b="1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12218" y="3411683"/>
            <a:ext cx="2160510" cy="2501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mtClean="0">
                <a:solidFill>
                  <a:schemeClr val="bg1"/>
                </a:solidFill>
              </a:rPr>
              <a:t>5</a:t>
            </a:r>
            <a:endParaRPr lang="en-US" sz="9600" b="1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49440" y="3405358"/>
            <a:ext cx="2160510" cy="2501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mtClean="0">
                <a:solidFill>
                  <a:schemeClr val="bg1"/>
                </a:solidFill>
              </a:rPr>
              <a:t>4</a:t>
            </a:r>
            <a:endParaRPr lang="en-US" sz="9600" b="1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606292" y="909808"/>
            <a:ext cx="2160510" cy="2501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mtClean="0">
                <a:solidFill>
                  <a:schemeClr val="bg1"/>
                </a:solidFill>
              </a:rPr>
              <a:t>3</a:t>
            </a:r>
            <a:endParaRPr lang="en-US" sz="9600" b="1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31268" y="909808"/>
            <a:ext cx="2160510" cy="2501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mtClean="0">
                <a:solidFill>
                  <a:schemeClr val="bg1"/>
                </a:solidFill>
              </a:rPr>
              <a:t>2</a:t>
            </a:r>
            <a:endParaRPr lang="en-US" sz="9600" b="1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68490" y="903483"/>
            <a:ext cx="2160510" cy="2501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smtClean="0">
                <a:solidFill>
                  <a:schemeClr val="bg1"/>
                </a:solidFill>
              </a:rPr>
              <a:t>1</a:t>
            </a:r>
            <a:endParaRPr lang="en-US" sz="10000" b="1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353800" y="997491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2" name="Rectangle 41"/>
          <p:cNvSpPr/>
          <p:nvPr/>
        </p:nvSpPr>
        <p:spPr>
          <a:xfrm>
            <a:off x="11220009" y="1831441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4" name="Rectangle 43"/>
          <p:cNvSpPr/>
          <p:nvPr/>
        </p:nvSpPr>
        <p:spPr>
          <a:xfrm>
            <a:off x="11220009" y="2301561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5" name="Rectangle 44"/>
          <p:cNvSpPr/>
          <p:nvPr/>
        </p:nvSpPr>
        <p:spPr>
          <a:xfrm>
            <a:off x="11334309" y="3026962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6" name="Rectangle 45"/>
          <p:cNvSpPr/>
          <p:nvPr/>
        </p:nvSpPr>
        <p:spPr>
          <a:xfrm>
            <a:off x="11334309" y="3854207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7" name="Rectangle 46"/>
          <p:cNvSpPr/>
          <p:nvPr/>
        </p:nvSpPr>
        <p:spPr>
          <a:xfrm>
            <a:off x="11334309" y="4468885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8" name="Rectangle 47"/>
          <p:cNvSpPr/>
          <p:nvPr/>
        </p:nvSpPr>
        <p:spPr>
          <a:xfrm>
            <a:off x="11332986" y="5515325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9" name="Rectangle 48"/>
          <p:cNvSpPr/>
          <p:nvPr/>
        </p:nvSpPr>
        <p:spPr>
          <a:xfrm>
            <a:off x="11275836" y="6284766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50" name="Rectangle 49"/>
          <p:cNvSpPr/>
          <p:nvPr/>
        </p:nvSpPr>
        <p:spPr>
          <a:xfrm>
            <a:off x="11428236" y="6437166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33937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2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  <p:bldP spid="30" grpId="0"/>
      <p:bldP spid="30" grpId="1"/>
      <p:bldP spid="31" grpId="0"/>
      <p:bldP spid="31" grpId="1"/>
      <p:bldP spid="32" grpId="0"/>
      <p:bldP spid="32" grpId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800" y="623470"/>
            <a:ext cx="1111554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8000" b="1" smtClean="0">
                <a:ln w="10160">
                  <a:solidFill>
                    <a:srgbClr val="0033CC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endParaRPr lang="en-US" sz="18000" b="1">
              <a:ln w="10160">
                <a:solidFill>
                  <a:srgbClr val="0033CC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5746" y="609600"/>
            <a:ext cx="1111554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8000" b="1" smtClean="0">
                <a:ln w="10160">
                  <a:solidFill>
                    <a:srgbClr val="0033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18000" b="1">
              <a:ln w="10160">
                <a:solidFill>
                  <a:srgbClr val="0033CC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30773" y="642878"/>
            <a:ext cx="1111554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8000" b="1">
                <a:ln w="10160">
                  <a:solidFill>
                    <a:srgbClr val="0033CC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28800" y="3051594"/>
            <a:ext cx="1111554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8000" b="1" smtClean="0">
                <a:ln w="10160">
                  <a:solidFill>
                    <a:srgbClr val="0033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18000" b="1">
              <a:ln w="10160">
                <a:solidFill>
                  <a:srgbClr val="0033CC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5746" y="3037724"/>
            <a:ext cx="1111554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8000" b="1">
                <a:ln w="10160">
                  <a:solidFill>
                    <a:srgbClr val="0033CC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130773" y="3071002"/>
            <a:ext cx="1111554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8000" b="1" smtClean="0">
                <a:ln w="10160">
                  <a:solidFill>
                    <a:srgbClr val="0033CC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endParaRPr lang="en-US" sz="18000" b="1">
              <a:ln w="10160">
                <a:solidFill>
                  <a:srgbClr val="0033CC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47719" y="3429000"/>
            <a:ext cx="2160510" cy="2501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mtClean="0">
                <a:solidFill>
                  <a:schemeClr val="bg1"/>
                </a:solidFill>
              </a:rPr>
              <a:t>6</a:t>
            </a:r>
            <a:endParaRPr lang="en-US" sz="9600" b="1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72695" y="3429000"/>
            <a:ext cx="2160510" cy="2501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mtClean="0">
                <a:solidFill>
                  <a:schemeClr val="bg1"/>
                </a:solidFill>
              </a:rPr>
              <a:t>5</a:t>
            </a:r>
            <a:endParaRPr lang="en-US" sz="9600" b="1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09917" y="3422675"/>
            <a:ext cx="2160510" cy="2501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mtClean="0">
                <a:solidFill>
                  <a:schemeClr val="bg1"/>
                </a:solidFill>
              </a:rPr>
              <a:t>4</a:t>
            </a:r>
            <a:endParaRPr lang="en-US" sz="9600" b="1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666769" y="927125"/>
            <a:ext cx="2160510" cy="2501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mtClean="0">
                <a:solidFill>
                  <a:schemeClr val="bg1"/>
                </a:solidFill>
              </a:rPr>
              <a:t>3</a:t>
            </a:r>
            <a:endParaRPr lang="en-US" sz="9600" b="1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91745" y="927125"/>
            <a:ext cx="2160510" cy="2501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mtClean="0">
                <a:solidFill>
                  <a:schemeClr val="bg1"/>
                </a:solidFill>
              </a:rPr>
              <a:t>2</a:t>
            </a:r>
            <a:endParaRPr lang="en-US" sz="9600" b="1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28967" y="920800"/>
            <a:ext cx="2160510" cy="2501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smtClean="0">
                <a:solidFill>
                  <a:schemeClr val="bg1"/>
                </a:solidFill>
              </a:rPr>
              <a:t>1</a:t>
            </a:r>
            <a:endParaRPr lang="en-US" sz="10000" b="1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353800" y="997491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2" name="Rectangle 41"/>
          <p:cNvSpPr/>
          <p:nvPr/>
        </p:nvSpPr>
        <p:spPr>
          <a:xfrm>
            <a:off x="11220009" y="1831441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4" name="Rectangle 43"/>
          <p:cNvSpPr/>
          <p:nvPr/>
        </p:nvSpPr>
        <p:spPr>
          <a:xfrm>
            <a:off x="11220009" y="2301561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5" name="Rectangle 44"/>
          <p:cNvSpPr/>
          <p:nvPr/>
        </p:nvSpPr>
        <p:spPr>
          <a:xfrm>
            <a:off x="11334309" y="3026962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6" name="Rectangle 45"/>
          <p:cNvSpPr/>
          <p:nvPr/>
        </p:nvSpPr>
        <p:spPr>
          <a:xfrm>
            <a:off x="11334309" y="3854207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7" name="Rectangle 46"/>
          <p:cNvSpPr/>
          <p:nvPr/>
        </p:nvSpPr>
        <p:spPr>
          <a:xfrm>
            <a:off x="11334309" y="4468885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8" name="Rectangle 47"/>
          <p:cNvSpPr/>
          <p:nvPr/>
        </p:nvSpPr>
        <p:spPr>
          <a:xfrm>
            <a:off x="11332986" y="5515325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  <p:sp>
        <p:nvSpPr>
          <p:cNvPr id="49" name="Rectangle 48"/>
          <p:cNvSpPr/>
          <p:nvPr/>
        </p:nvSpPr>
        <p:spPr>
          <a:xfrm>
            <a:off x="11275836" y="6284766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59385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  <p:bldP spid="30" grpId="0"/>
      <p:bldP spid="30" grpId="1"/>
      <p:bldP spid="31" grpId="0"/>
      <p:bldP spid="31" grpId="1"/>
      <p:bldP spid="32" grpId="0"/>
      <p:bldP spid="32" grpId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265</Words>
  <Application>Microsoft Office PowerPoint</Application>
  <PresentationFormat>On-screen Show (4:3)</PresentationFormat>
  <Paragraphs>118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TRAN MINH TUAN</cp:lastModifiedBy>
  <cp:revision>31</cp:revision>
  <dcterms:created xsi:type="dcterms:W3CDTF">2006-08-16T00:00:00Z</dcterms:created>
  <dcterms:modified xsi:type="dcterms:W3CDTF">2021-11-14T04:12:10Z</dcterms:modified>
</cp:coreProperties>
</file>