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5" r:id="rId5"/>
    <p:sldId id="262" r:id="rId6"/>
    <p:sldId id="260" r:id="rId7"/>
    <p:sldId id="265" r:id="rId8"/>
    <p:sldId id="263" r:id="rId9"/>
    <p:sldId id="276" r:id="rId10"/>
    <p:sldId id="280" r:id="rId11"/>
    <p:sldId id="270" r:id="rId12"/>
    <p:sldId id="268" r:id="rId13"/>
    <p:sldId id="269" r:id="rId14"/>
    <p:sldId id="266" r:id="rId15"/>
    <p:sldId id="281" r:id="rId16"/>
    <p:sldId id="282" r:id="rId17"/>
    <p:sldId id="28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7770B-59CA-4B20-8751-08B1231D598C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3B7B-3BD1-49FF-A3EF-8D756D53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83B7B-3BD1-49FF-A3EF-8D756D53F5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0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479B-6265-4D5E-81C4-BD638785CD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image" Target="../media/image18.png"/><Relationship Id="rId2" Type="http://schemas.microsoft.com/office/2007/relationships/media" Target="../media/media3.m4a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25.jp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824"/>
            <a:ext cx="12801666" cy="720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5149" y="1097958"/>
            <a:ext cx="670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Trường mầm non Đức Giang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126" y="2070412"/>
            <a:ext cx="9158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LQVT: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6,số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6  </a:t>
            </a:r>
            <a:endParaRPr lang="en-US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4527" y="3890296"/>
            <a:ext cx="5729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+mj-lt"/>
              </a:rPr>
              <a:t>Lứa tuổi: Khối mẫu giáo lớn</a:t>
            </a:r>
          </a:p>
          <a:p>
            <a:r>
              <a:rPr lang="vi-VN" sz="3000" dirty="0">
                <a:solidFill>
                  <a:srgbClr val="C00000"/>
                </a:solidFill>
                <a:latin typeface="+mj-lt"/>
              </a:rPr>
              <a:t>Giáo viên: Mai Thị Thu</a:t>
            </a:r>
            <a:endParaRPr lang="en-US" sz="3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5597" y="5217840"/>
            <a:ext cx="4324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Năm học: 2021-2022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99" y="121091"/>
            <a:ext cx="2023352" cy="2043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8677" y="743246"/>
            <a:ext cx="507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UBND QUẬN LONG BIÊN –TP HÀ NỘI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8458"/>
            <a:ext cx="3247954" cy="3587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4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"/>
    </mc:Choice>
    <mc:Fallback xmlns="">
      <p:transition spd="slow" advTm="46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5BAEE-A742-4292-93F3-82C379B1D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769" y="-284480"/>
            <a:ext cx="12659360" cy="7244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3E2F38-BEED-43B7-9479-131EF32AF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015" y="123190"/>
            <a:ext cx="1324845" cy="1106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FFBB2-69F2-49E4-A48E-8FA51804D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014" y="1284019"/>
            <a:ext cx="1324845" cy="1106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BAEA9-B9D6-4248-939F-E6B5FDAF5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954" y="2405771"/>
            <a:ext cx="1324845" cy="1106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CE64C5-871E-48DA-925C-416CA255D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954" y="3615592"/>
            <a:ext cx="1324845" cy="1106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67DE8-0844-4C57-B645-3B3148B14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184" y="5853430"/>
            <a:ext cx="1324845" cy="1106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007C1-C7A1-45B6-A09F-E763EDBCF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8024" y="4688352"/>
            <a:ext cx="1247775" cy="110617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5E138147-8A73-44D1-BFD6-0B15D2FD7244}"/>
              </a:ext>
            </a:extLst>
          </p:cNvPr>
          <p:cNvSpPr/>
          <p:nvPr/>
        </p:nvSpPr>
        <p:spPr>
          <a:xfrm>
            <a:off x="6722512" y="270558"/>
            <a:ext cx="741680" cy="537659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B5F042-D8D6-4EB0-995E-5570558345A7}"/>
              </a:ext>
            </a:extLst>
          </p:cNvPr>
          <p:cNvSpPr/>
          <p:nvPr/>
        </p:nvSpPr>
        <p:spPr>
          <a:xfrm>
            <a:off x="7518356" y="4425829"/>
            <a:ext cx="1578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0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10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5C92A3F-3302-4F2C-912E-C9F8628988FC}"/>
              </a:ext>
            </a:extLst>
          </p:cNvPr>
          <p:cNvSpPr/>
          <p:nvPr/>
        </p:nvSpPr>
        <p:spPr>
          <a:xfrm rot="16200000">
            <a:off x="7888145" y="5725136"/>
            <a:ext cx="1978090" cy="5971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5B41C7-A510-4A21-832F-FA2ADCDFDA59}"/>
              </a:ext>
            </a:extLst>
          </p:cNvPr>
          <p:cNvSpPr/>
          <p:nvPr/>
        </p:nvSpPr>
        <p:spPr>
          <a:xfrm flipH="1">
            <a:off x="9275959" y="4346226"/>
            <a:ext cx="10868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0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10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D6D795-8008-4618-A740-CB7B374C54DE}"/>
              </a:ext>
            </a:extLst>
          </p:cNvPr>
          <p:cNvSpPr txBox="1"/>
          <p:nvPr/>
        </p:nvSpPr>
        <p:spPr>
          <a:xfrm flipH="1">
            <a:off x="2183666" y="3429000"/>
            <a:ext cx="1901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 con chó trắng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đứng thứ 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 thứ 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là chỉ số thứ tự.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CDD322-7139-4BB3-8CEC-DD36D0553049}"/>
              </a:ext>
            </a:extLst>
          </p:cNvPr>
          <p:cNvCxnSpPr/>
          <p:nvPr/>
        </p:nvCxnSpPr>
        <p:spPr>
          <a:xfrm>
            <a:off x="6722512" y="123190"/>
            <a:ext cx="0" cy="1160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3DC506-B2A1-48ED-954A-50C336515ECF}"/>
              </a:ext>
            </a:extLst>
          </p:cNvPr>
          <p:cNvCxnSpPr>
            <a:cxnSpLocks/>
          </p:cNvCxnSpPr>
          <p:nvPr/>
        </p:nvCxnSpPr>
        <p:spPr>
          <a:xfrm flipV="1">
            <a:off x="6755452" y="123190"/>
            <a:ext cx="33741" cy="6836410"/>
          </a:xfrm>
          <a:prstGeom prst="line">
            <a:avLst/>
          </a:prstGeom>
          <a:ln w="444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70EE3B4-4AFE-44FB-8D24-8F8C5DEB05E1}"/>
              </a:ext>
            </a:extLst>
          </p:cNvPr>
          <p:cNvSpPr/>
          <p:nvPr/>
        </p:nvSpPr>
        <p:spPr>
          <a:xfrm>
            <a:off x="7625168" y="2135803"/>
            <a:ext cx="17571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6</a:t>
            </a:r>
          </a:p>
        </p:txBody>
      </p:sp>
      <p:pic>
        <p:nvPicPr>
          <p:cNvPr id="38" name="Audio 37">
            <a:hlinkClick r:id="" action="ppaction://media"/>
            <a:extLst>
              <a:ext uri="{FF2B5EF4-FFF2-40B4-BE49-F238E27FC236}">
                <a16:creationId xmlns:a16="http://schemas.microsoft.com/office/drawing/2014/main" id="{1E46A93A-2109-4D92-9116-F44B1BA695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9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57"/>
    </mc:Choice>
    <mc:Fallback xmlns="">
      <p:transition spd="slow" advTm="121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1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/>
      <p:bldP spid="12" grpId="1"/>
      <p:bldP spid="14" grpId="0" animBg="1"/>
      <p:bldP spid="14" grpId="1" animBg="1"/>
      <p:bldP spid="15" grpId="0"/>
      <p:bldP spid="15" grpId="1"/>
      <p:bldP spid="19" grpId="0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629E1E-2004-40CA-AB3E-6A2D3E37A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99080" y="792481"/>
            <a:ext cx="678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lượng nhóm đối tượng không thay đổi nhưng số thứ tự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 đổi tùy thuộc vào hướng đếm và vị trí đối tượng trong dãy.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lượng,đứng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ABF8356-399E-4328-B471-74BC4D29E0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19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14"/>
    </mc:Choice>
    <mc:Fallback xmlns="">
      <p:transition spd="slow" advTm="18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8918"/>
          </a:xfrm>
          <a:prstGeom prst="rect">
            <a:avLst/>
          </a:prstGeom>
        </p:spPr>
      </p:pic>
      <p:pic>
        <p:nvPicPr>
          <p:cNvPr id="4" name="Picture 2" descr="C:\Users\Admin\Desktop\ảnh giáo án toán\hinh-nen-power-point đep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2839" y="98946"/>
            <a:ext cx="6915434" cy="19755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63418" y="235424"/>
            <a:ext cx="457427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ở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90" y="2210937"/>
            <a:ext cx="3179928" cy="2375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881" y="2180901"/>
            <a:ext cx="3293092" cy="2376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6702" y="2723848"/>
            <a:ext cx="2624283" cy="3666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494" y="4759860"/>
            <a:ext cx="3527734" cy="198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2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2"/>
    </mc:Choice>
    <mc:Fallback xmlns="">
      <p:transition spd="slow" advTm="5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88FAF3-FBAF-48AD-868D-84043E19E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49680" y="1215901"/>
            <a:ext cx="103936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04925" algn="l"/>
              </a:tabLst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3 -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tập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04925" algn="l"/>
              </a:tabLst>
            </a:pPr>
            <a:r>
              <a:rPr lang="vi-VN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Trò chơi 1: Tạo chữ số </a:t>
            </a:r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</a:t>
            </a:r>
            <a:r>
              <a:rPr lang="vi-VN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bằng các </a:t>
            </a:r>
            <a:r>
              <a:rPr lang="en-US" sz="4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cách</a:t>
            </a:r>
            <a:r>
              <a:rPr lang="vi-VN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khác nhau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642A6C6-A852-4D82-82C9-DAC6407AB4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7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17"/>
    </mc:Choice>
    <mc:Fallback xmlns="">
      <p:transition spd="slow" advTm="24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8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-312518"/>
            <a:ext cx="6015038" cy="351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7" y="3512450"/>
            <a:ext cx="5375316" cy="334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3" y="3512450"/>
            <a:ext cx="5429250" cy="3345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3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64"/>
    </mc:Choice>
    <mc:Fallback xmlns="">
      <p:transition spd="slow" advTm="56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899FB9-962B-42C2-93C6-757E0F227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240"/>
            <a:ext cx="12192000" cy="700024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180B940-C56B-4554-B5D3-DB3FAD742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640" y="2101648"/>
            <a:ext cx="87680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04925" algn="l"/>
              </a:tabLst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304925" algn="l"/>
              </a:tabLst>
            </a:pPr>
            <a:r>
              <a:rPr lang="vi-VN" sz="7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Trò chơi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04925" algn="l"/>
              </a:tabLst>
            </a:pPr>
            <a:r>
              <a:rPr lang="vi-VN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Đếm theo hướng và nối vị trí của đối tượng khác màu trong dãy với số thứ tự tương ứng.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2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2"/>
    </mc:Choice>
    <mc:Fallback xmlns="">
      <p:transition spd="slow" advTm="21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DD8F94-DE5D-4FD7-ADD2-CCF65D0D0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072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943782-30A9-4733-ADC1-3A513A0B3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618" y="3672840"/>
            <a:ext cx="1431000" cy="1615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92D85E-4839-4A84-AEE6-1D2EF3F59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464" y="3799840"/>
            <a:ext cx="1431000" cy="1615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C539E6-C16D-4EC3-BE58-2BBCA74BC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464" y="3799840"/>
            <a:ext cx="1431000" cy="1615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DE1C1-4E24-4940-9465-EA6382EE0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411" y="3713480"/>
            <a:ext cx="1431000" cy="1615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87F9-A66F-40C4-BE17-1DBF6BB60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690" y="3713480"/>
            <a:ext cx="1431000" cy="1615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9AA34D-2411-40EA-9F2F-C848CFD09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806" y="3831447"/>
            <a:ext cx="1190625" cy="13335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13D0829-DF72-4E49-B2E2-4D76274D30EF}"/>
              </a:ext>
            </a:extLst>
          </p:cNvPr>
          <p:cNvSpPr/>
          <p:nvPr/>
        </p:nvSpPr>
        <p:spPr>
          <a:xfrm>
            <a:off x="2153920" y="5415280"/>
            <a:ext cx="6085840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38">
            <a:extLst>
              <a:ext uri="{FF2B5EF4-FFF2-40B4-BE49-F238E27FC236}">
                <a16:creationId xmlns:a16="http://schemas.microsoft.com/office/drawing/2014/main" id="{F2EC035B-278E-4345-AABE-7E0F953FE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552" y="5958204"/>
            <a:ext cx="1908175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16" name="AutoShape 41">
            <a:extLst>
              <a:ext uri="{FF2B5EF4-FFF2-40B4-BE49-F238E27FC236}">
                <a16:creationId xmlns:a16="http://schemas.microsoft.com/office/drawing/2014/main" id="{1662999E-55E2-4661-AE26-2F61B60D8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298" y="5958205"/>
            <a:ext cx="1835150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" name="AutoShape 47">
            <a:extLst>
              <a:ext uri="{FF2B5EF4-FFF2-40B4-BE49-F238E27FC236}">
                <a16:creationId xmlns:a16="http://schemas.microsoft.com/office/drawing/2014/main" id="{8EA2094E-56E5-4F5D-833D-932379F53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6840" y="5959792"/>
            <a:ext cx="1981200" cy="941388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FF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3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30"/>
    </mc:Choice>
    <mc:Fallback xmlns="">
      <p:transition spd="slow" advTm="54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34948 -0.1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FF363-6D40-426A-A3D1-8EF630B5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840" y="135573"/>
            <a:ext cx="12689840" cy="726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310" y="135573"/>
            <a:ext cx="1494347" cy="1439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D8F7C0-8E34-4E94-AC0F-27B846D41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470" y="855187"/>
            <a:ext cx="1494347" cy="1439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29E8C-563F-4361-9140-69B988F32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048" y="1933415"/>
            <a:ext cx="1494347" cy="1439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A6A59F-00F9-469D-ABC5-69268DB95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817" y="1433830"/>
            <a:ext cx="1546231" cy="1360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E2DF4B-1938-4E3A-B306-5A73062C6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290" y="2653029"/>
            <a:ext cx="1494347" cy="1439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7316EF-6D44-41A6-99C7-108005479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637" y="3312160"/>
            <a:ext cx="1494347" cy="143922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515984-5FFB-4608-B160-203BA5B8D99B}"/>
              </a:ext>
            </a:extLst>
          </p:cNvPr>
          <p:cNvCxnSpPr/>
          <p:nvPr/>
        </p:nvCxnSpPr>
        <p:spPr>
          <a:xfrm>
            <a:off x="2397760" y="1320800"/>
            <a:ext cx="3322320" cy="166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1EAEA50-FCB2-4A09-89FE-2CC18EC90982}"/>
              </a:ext>
            </a:extLst>
          </p:cNvPr>
          <p:cNvSpPr/>
          <p:nvPr/>
        </p:nvSpPr>
        <p:spPr>
          <a:xfrm rot="1384493">
            <a:off x="2191511" y="3093622"/>
            <a:ext cx="9633025" cy="447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38">
            <a:extLst>
              <a:ext uri="{FF2B5EF4-FFF2-40B4-BE49-F238E27FC236}">
                <a16:creationId xmlns:a16="http://schemas.microsoft.com/office/drawing/2014/main" id="{F2D755B4-493E-44EF-8B77-E3EF83732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126" y="5915025"/>
            <a:ext cx="1908175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29" name="AutoShape 41">
            <a:extLst>
              <a:ext uri="{FF2B5EF4-FFF2-40B4-BE49-F238E27FC236}">
                <a16:creationId xmlns:a16="http://schemas.microsoft.com/office/drawing/2014/main" id="{024CBB94-9900-422D-881F-372483C7F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318" y="5787906"/>
            <a:ext cx="1835150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0" name="AutoShape 47">
            <a:extLst>
              <a:ext uri="{FF2B5EF4-FFF2-40B4-BE49-F238E27FC236}">
                <a16:creationId xmlns:a16="http://schemas.microsoft.com/office/drawing/2014/main" id="{47C0D869-E04B-42B7-B816-45096B202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197" y="5789493"/>
            <a:ext cx="1981200" cy="941388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FF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1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65"/>
    </mc:Choice>
    <mc:Fallback xmlns="">
      <p:transition spd="slow" advTm="56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2.29167E-6 -0.494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8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4454" y="2593558"/>
            <a:ext cx="8077200" cy="188422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1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5"/>
    </mc:Choice>
    <mc:Fallback xmlns="">
      <p:transition spd="slow" advTm="15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5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1487"/>
            <a:ext cx="2023352" cy="20439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2948" y="770822"/>
            <a:ext cx="507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UBND QUẬN LONG BIÊN –TP HÀ NỘI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784" y="1155367"/>
            <a:ext cx="670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Trường mầm non Đức Giang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694" y="2128565"/>
            <a:ext cx="9158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LQVT: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6,số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6  </a:t>
            </a:r>
            <a:endParaRPr lang="en-US" sz="32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527" y="3890296"/>
            <a:ext cx="5729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+mj-lt"/>
              </a:rPr>
              <a:t>Lứa tuổi: Khối mẫu giáo lớn</a:t>
            </a:r>
          </a:p>
          <a:p>
            <a:r>
              <a:rPr lang="vi-VN" sz="3000" dirty="0">
                <a:solidFill>
                  <a:srgbClr val="C00000"/>
                </a:solidFill>
                <a:latin typeface="+mj-lt"/>
              </a:rPr>
              <a:t>Giáo viên: Mai Thị Thu</a:t>
            </a:r>
            <a:endParaRPr lang="en-US" sz="3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5597" y="5217840"/>
            <a:ext cx="4324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Năm học: 2021-2022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9" y="3270343"/>
            <a:ext cx="3247954" cy="3587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1FF9FF4-1E0A-4A86-BB7D-EFEEDA154A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9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9"/>
    </mc:Choice>
    <mc:Fallback xmlns="">
      <p:transition spd="slow" advTm="10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8918"/>
          </a:xfrm>
          <a:prstGeom prst="rect">
            <a:avLst/>
          </a:prstGeom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3048000" y="3200400"/>
            <a:ext cx="5867400" cy="281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 panose="020B7200000000000000" pitchFamily="34" charset="0"/>
              </a:rPr>
              <a:t>Thi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 panose="020B7200000000000000" pitchFamily="34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 panose="020B7200000000000000" pitchFamily="34" charset="0"/>
              </a:rPr>
              <a:t>xem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 panose="020B7200000000000000" pitchFamily="34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 panose="020B7200000000000000" pitchFamily="34" charset="0"/>
              </a:rPr>
              <a:t>ai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 panose="020B7200000000000000" pitchFamily="34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 panose="020B7200000000000000" pitchFamily="34" charset="0"/>
              </a:rPr>
              <a:t>nhanh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.VnAvant" panose="020B7200000000000000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95739" y="228601"/>
            <a:ext cx="858354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đếm đến 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chữ số trong phạm vi 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844800" y="2147889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1"/>
    </mc:Choice>
    <mc:Fallback xmlns="">
      <p:transition spd="slow" advTm="27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"/>
            <a:ext cx="12192000" cy="7068918"/>
          </a:xfrm>
          <a:prstGeom prst="rect">
            <a:avLst/>
          </a:prstGeom>
        </p:spPr>
      </p:pic>
      <p:pic>
        <p:nvPicPr>
          <p:cNvPr id="8" name="Picture 7" descr="0119">
            <a:extLst>
              <a:ext uri="{FF2B5EF4-FFF2-40B4-BE49-F238E27FC236}">
                <a16:creationId xmlns:a16="http://schemas.microsoft.com/office/drawing/2014/main" id="{B052133D-7931-42DF-8254-C9EA0D16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2864486"/>
            <a:ext cx="3467100" cy="209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0119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777561"/>
            <a:ext cx="3467100" cy="209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011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771143"/>
            <a:ext cx="3467100" cy="209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0119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877322"/>
            <a:ext cx="3467100" cy="209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4">
            <a:extLst>
              <a:ext uri="{FF2B5EF4-FFF2-40B4-BE49-F238E27FC236}">
                <a16:creationId xmlns:a16="http://schemas.microsoft.com/office/drawing/2014/main" id="{0FDF97D5-46EF-4383-BB99-E140783FC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401" y="5714205"/>
            <a:ext cx="1908175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13" name="AutoShape 30">
            <a:extLst>
              <a:ext uri="{FF2B5EF4-FFF2-40B4-BE49-F238E27FC236}">
                <a16:creationId xmlns:a16="http://schemas.microsoft.com/office/drawing/2014/main" id="{D6FACAE9-6C7B-4467-91C8-43F43096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775" y="5715793"/>
            <a:ext cx="1905000" cy="941387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4" name="AutoShape 30">
            <a:extLst>
              <a:ext uri="{FF2B5EF4-FFF2-40B4-BE49-F238E27FC236}">
                <a16:creationId xmlns:a16="http://schemas.microsoft.com/office/drawing/2014/main" id="{E5C7FF3E-07B1-46BD-A571-76FAAD1C2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974" y="5786913"/>
            <a:ext cx="1905000" cy="941387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6000" b="1" dirty="0">
                <a:solidFill>
                  <a:srgbClr val="FFFF00"/>
                </a:solidFill>
              </a:rPr>
              <a:t>4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15" name="AutoShape 21">
            <a:extLst>
              <a:ext uri="{FF2B5EF4-FFF2-40B4-BE49-F238E27FC236}">
                <a16:creationId xmlns:a16="http://schemas.microsoft.com/office/drawing/2014/main" id="{B33F0169-5064-42DD-8AA2-CCBA4080B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5679273"/>
            <a:ext cx="1981200" cy="941388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FF0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12904 -0.478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8918"/>
          </a:xfrm>
          <a:prstGeom prst="rect">
            <a:avLst/>
          </a:prstGeom>
        </p:spPr>
      </p:pic>
      <p:sp>
        <p:nvSpPr>
          <p:cNvPr id="4" name="AutoShape 38"/>
          <p:cNvSpPr>
            <a:spLocks noChangeArrowheads="1"/>
          </p:cNvSpPr>
          <p:nvPr/>
        </p:nvSpPr>
        <p:spPr bwMode="auto">
          <a:xfrm>
            <a:off x="1052512" y="5675274"/>
            <a:ext cx="1908175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5" name="AutoShape 41"/>
          <p:cNvSpPr>
            <a:spLocks noChangeArrowheads="1"/>
          </p:cNvSpPr>
          <p:nvPr/>
        </p:nvSpPr>
        <p:spPr bwMode="auto">
          <a:xfrm>
            <a:off x="5422504" y="5589836"/>
            <a:ext cx="1835150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" name="AutoShape 44"/>
          <p:cNvSpPr>
            <a:spLocks noChangeArrowheads="1"/>
          </p:cNvSpPr>
          <p:nvPr/>
        </p:nvSpPr>
        <p:spPr bwMode="auto">
          <a:xfrm>
            <a:off x="7467602" y="5589835"/>
            <a:ext cx="1908175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3231356" y="5610205"/>
            <a:ext cx="1981200" cy="941388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FF00"/>
                </a:solidFill>
              </a:rPr>
              <a:t>4</a:t>
            </a:r>
          </a:p>
        </p:txBody>
      </p:sp>
      <p:pic>
        <p:nvPicPr>
          <p:cNvPr id="8" name="Picture 8" descr="j03323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21" y="209550"/>
            <a:ext cx="2514600" cy="251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j03323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7650"/>
            <a:ext cx="2819400" cy="2438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j03323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79" y="247650"/>
            <a:ext cx="2942780" cy="241458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j03323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21" y="2724150"/>
            <a:ext cx="2590800" cy="236873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j03323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81" y="2662239"/>
            <a:ext cx="2898776" cy="239149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1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86"/>
    </mc:Choice>
    <mc:Fallback xmlns="">
      <p:transition spd="slow" advTm="30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32292 -0.345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8918"/>
          </a:xfrm>
          <a:prstGeom prst="rect">
            <a:avLst/>
          </a:prstGeom>
        </p:spPr>
      </p:pic>
      <p:pic>
        <p:nvPicPr>
          <p:cNvPr id="4" name="Picture 53" descr="216%20Elephants+KJ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57" y="771744"/>
            <a:ext cx="7238554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5453465" y="5353049"/>
            <a:ext cx="1908175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3278191" y="5353050"/>
            <a:ext cx="1981200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auto">
          <a:xfrm>
            <a:off x="1077916" y="5391150"/>
            <a:ext cx="1908175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8" name="AutoShape 37"/>
          <p:cNvSpPr>
            <a:spLocks noChangeArrowheads="1"/>
          </p:cNvSpPr>
          <p:nvPr/>
        </p:nvSpPr>
        <p:spPr bwMode="auto">
          <a:xfrm>
            <a:off x="7555714" y="5343524"/>
            <a:ext cx="1835150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1FCA543-D8E9-453F-9AD4-259F4F38AD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7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77"/>
    </mc:Choice>
    <mc:Fallback xmlns="">
      <p:transition spd="slow" advTm="39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37813 -0.60555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7803" y="2440557"/>
            <a:ext cx="1249328" cy="20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8731" y="2440556"/>
            <a:ext cx="1219200" cy="210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3075" y="2459825"/>
            <a:ext cx="1249328" cy="20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9403" y="2516757"/>
            <a:ext cx="1249328" cy="20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203" y="2516757"/>
            <a:ext cx="1249328" cy="20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4931" y="2516757"/>
            <a:ext cx="1249328" cy="20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 flipV="1">
            <a:off x="2843516" y="4738388"/>
            <a:ext cx="7590429" cy="28739"/>
          </a:xfrm>
          <a:prstGeom prst="line">
            <a:avLst/>
          </a:prstGeom>
          <a:ln w="444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70688" y="4738388"/>
            <a:ext cx="1757115" cy="1646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3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DC0AB-2019-4F74-AE24-E4F4EB655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3" y="11774"/>
            <a:ext cx="12192000" cy="7212563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62500" y="534994"/>
            <a:ext cx="2667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0" b="1" dirty="0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7B70D-7CEA-4272-98F6-1EA1A3B69D19}"/>
              </a:ext>
            </a:extLst>
          </p:cNvPr>
          <p:cNvSpPr txBox="1"/>
          <p:nvPr/>
        </p:nvSpPr>
        <p:spPr>
          <a:xfrm>
            <a:off x="207813" y="11774"/>
            <a:ext cx="10347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đếm nhận biết số thứ tự trong phạm vi 6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9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95"/>
    </mc:Choice>
    <mc:Fallback xmlns="">
      <p:transition spd="slow" advTm="23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68D5C9-37B7-4455-A4E1-DFC108817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2"/>
            <a:ext cx="12191999" cy="6751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76E09-18E3-4D78-BFAF-BC5092453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057" y="3790562"/>
            <a:ext cx="936269" cy="1229891"/>
          </a:xfrm>
          <a:prstGeom prst="rect">
            <a:avLst/>
          </a:prstGeom>
        </p:spPr>
      </p:pic>
      <p:grpSp>
        <p:nvGrpSpPr>
          <p:cNvPr id="22" name="Group 55">
            <a:extLst>
              <a:ext uri="{FF2B5EF4-FFF2-40B4-BE49-F238E27FC236}">
                <a16:creationId xmlns:a16="http://schemas.microsoft.com/office/drawing/2014/main" id="{DB0E4D5A-6D59-4691-AD61-4E986C6E826D}"/>
              </a:ext>
            </a:extLst>
          </p:cNvPr>
          <p:cNvGrpSpPr>
            <a:grpSpLocks/>
          </p:cNvGrpSpPr>
          <p:nvPr/>
        </p:nvGrpSpPr>
        <p:grpSpPr bwMode="auto">
          <a:xfrm>
            <a:off x="4108769" y="3873828"/>
            <a:ext cx="1322695" cy="1160451"/>
            <a:chOff x="4800" y="864"/>
            <a:chExt cx="768" cy="748"/>
          </a:xfrm>
        </p:grpSpPr>
        <p:pic>
          <p:nvPicPr>
            <p:cNvPr id="23" name="Picture 28" descr="j0304933">
              <a:extLst>
                <a:ext uri="{FF2B5EF4-FFF2-40B4-BE49-F238E27FC236}">
                  <a16:creationId xmlns:a16="http://schemas.microsoft.com/office/drawing/2014/main" id="{D1EE8663-AE6B-4F20-BD2D-919C5478D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864"/>
              <a:ext cx="76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48">
              <a:extLst>
                <a:ext uri="{FF2B5EF4-FFF2-40B4-BE49-F238E27FC236}">
                  <a16:creationId xmlns:a16="http://schemas.microsoft.com/office/drawing/2014/main" id="{C49E74C1-A9B0-4E00-B9B3-743B2ABDA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1392"/>
              <a:ext cx="144" cy="192"/>
            </a:xfrm>
            <a:prstGeom prst="ellipse">
              <a:avLst/>
            </a:prstGeom>
            <a:gradFill rotWithShape="1">
              <a:gsLst>
                <a:gs pos="0">
                  <a:srgbClr val="001847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grpSp>
        <p:nvGrpSpPr>
          <p:cNvPr id="25" name="Group 55">
            <a:extLst>
              <a:ext uri="{FF2B5EF4-FFF2-40B4-BE49-F238E27FC236}">
                <a16:creationId xmlns:a16="http://schemas.microsoft.com/office/drawing/2014/main" id="{B8861506-38E9-4273-B508-8B07A93F8DE3}"/>
              </a:ext>
            </a:extLst>
          </p:cNvPr>
          <p:cNvGrpSpPr>
            <a:grpSpLocks/>
          </p:cNvGrpSpPr>
          <p:nvPr/>
        </p:nvGrpSpPr>
        <p:grpSpPr bwMode="auto">
          <a:xfrm>
            <a:off x="5526363" y="3883038"/>
            <a:ext cx="1322695" cy="1160451"/>
            <a:chOff x="4800" y="864"/>
            <a:chExt cx="768" cy="748"/>
          </a:xfrm>
        </p:grpSpPr>
        <p:pic>
          <p:nvPicPr>
            <p:cNvPr id="26" name="Picture 28" descr="j0304933">
              <a:extLst>
                <a:ext uri="{FF2B5EF4-FFF2-40B4-BE49-F238E27FC236}">
                  <a16:creationId xmlns:a16="http://schemas.microsoft.com/office/drawing/2014/main" id="{D68ADD55-DFE3-4B16-BAD4-081343FA4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864"/>
              <a:ext cx="76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48">
              <a:extLst>
                <a:ext uri="{FF2B5EF4-FFF2-40B4-BE49-F238E27FC236}">
                  <a16:creationId xmlns:a16="http://schemas.microsoft.com/office/drawing/2014/main" id="{945E71E1-1210-46C2-8BEA-C3051D220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1392"/>
              <a:ext cx="144" cy="192"/>
            </a:xfrm>
            <a:prstGeom prst="ellipse">
              <a:avLst/>
            </a:prstGeom>
            <a:gradFill rotWithShape="1">
              <a:gsLst>
                <a:gs pos="0">
                  <a:srgbClr val="001847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grpSp>
        <p:nvGrpSpPr>
          <p:cNvPr id="28" name="Group 55">
            <a:extLst>
              <a:ext uri="{FF2B5EF4-FFF2-40B4-BE49-F238E27FC236}">
                <a16:creationId xmlns:a16="http://schemas.microsoft.com/office/drawing/2014/main" id="{88CD8B6F-4248-44A4-910D-45B5DF36FB5D}"/>
              </a:ext>
            </a:extLst>
          </p:cNvPr>
          <p:cNvGrpSpPr>
            <a:grpSpLocks/>
          </p:cNvGrpSpPr>
          <p:nvPr/>
        </p:nvGrpSpPr>
        <p:grpSpPr bwMode="auto">
          <a:xfrm>
            <a:off x="2675577" y="3786950"/>
            <a:ext cx="1322695" cy="1160451"/>
            <a:chOff x="4800" y="864"/>
            <a:chExt cx="768" cy="748"/>
          </a:xfrm>
        </p:grpSpPr>
        <p:pic>
          <p:nvPicPr>
            <p:cNvPr id="29" name="Picture 28" descr="j0304933">
              <a:extLst>
                <a:ext uri="{FF2B5EF4-FFF2-40B4-BE49-F238E27FC236}">
                  <a16:creationId xmlns:a16="http://schemas.microsoft.com/office/drawing/2014/main" id="{ACD4D2DB-D619-42C4-99D5-88D38C6C1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864"/>
              <a:ext cx="76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48">
              <a:extLst>
                <a:ext uri="{FF2B5EF4-FFF2-40B4-BE49-F238E27FC236}">
                  <a16:creationId xmlns:a16="http://schemas.microsoft.com/office/drawing/2014/main" id="{F11C5048-D0BD-49C8-9FBC-9215BE611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1392"/>
              <a:ext cx="144" cy="192"/>
            </a:xfrm>
            <a:prstGeom prst="ellipse">
              <a:avLst/>
            </a:prstGeom>
            <a:gradFill rotWithShape="1">
              <a:gsLst>
                <a:gs pos="0">
                  <a:srgbClr val="001847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grpSp>
        <p:nvGrpSpPr>
          <p:cNvPr id="31" name="Group 55">
            <a:extLst>
              <a:ext uri="{FF2B5EF4-FFF2-40B4-BE49-F238E27FC236}">
                <a16:creationId xmlns:a16="http://schemas.microsoft.com/office/drawing/2014/main" id="{77262A81-F6C5-4A04-88D5-F42587965A18}"/>
              </a:ext>
            </a:extLst>
          </p:cNvPr>
          <p:cNvGrpSpPr>
            <a:grpSpLocks/>
          </p:cNvGrpSpPr>
          <p:nvPr/>
        </p:nvGrpSpPr>
        <p:grpSpPr bwMode="auto">
          <a:xfrm>
            <a:off x="8087045" y="3883038"/>
            <a:ext cx="1322695" cy="1160451"/>
            <a:chOff x="4800" y="864"/>
            <a:chExt cx="768" cy="748"/>
          </a:xfrm>
        </p:grpSpPr>
        <p:pic>
          <p:nvPicPr>
            <p:cNvPr id="32" name="Picture 28" descr="j0304933">
              <a:extLst>
                <a:ext uri="{FF2B5EF4-FFF2-40B4-BE49-F238E27FC236}">
                  <a16:creationId xmlns:a16="http://schemas.microsoft.com/office/drawing/2014/main" id="{BF5FC3B2-B203-4B12-BB2C-27FFD1250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864"/>
              <a:ext cx="76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48">
              <a:extLst>
                <a:ext uri="{FF2B5EF4-FFF2-40B4-BE49-F238E27FC236}">
                  <a16:creationId xmlns:a16="http://schemas.microsoft.com/office/drawing/2014/main" id="{DD0EE35A-BF4C-4FFC-B857-2F85282D6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1392"/>
              <a:ext cx="144" cy="192"/>
            </a:xfrm>
            <a:prstGeom prst="ellipse">
              <a:avLst/>
            </a:prstGeom>
            <a:gradFill rotWithShape="1">
              <a:gsLst>
                <a:gs pos="0">
                  <a:srgbClr val="001847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grpSp>
        <p:nvGrpSpPr>
          <p:cNvPr id="34" name="Group 55">
            <a:extLst>
              <a:ext uri="{FF2B5EF4-FFF2-40B4-BE49-F238E27FC236}">
                <a16:creationId xmlns:a16="http://schemas.microsoft.com/office/drawing/2014/main" id="{408CF73F-A00D-4925-BBBC-DA1043E3F493}"/>
              </a:ext>
            </a:extLst>
          </p:cNvPr>
          <p:cNvGrpSpPr>
            <a:grpSpLocks/>
          </p:cNvGrpSpPr>
          <p:nvPr/>
        </p:nvGrpSpPr>
        <p:grpSpPr bwMode="auto">
          <a:xfrm>
            <a:off x="9325032" y="3883038"/>
            <a:ext cx="1322695" cy="1160451"/>
            <a:chOff x="4800" y="864"/>
            <a:chExt cx="768" cy="748"/>
          </a:xfrm>
        </p:grpSpPr>
        <p:pic>
          <p:nvPicPr>
            <p:cNvPr id="35" name="Picture 28" descr="j0304933">
              <a:extLst>
                <a:ext uri="{FF2B5EF4-FFF2-40B4-BE49-F238E27FC236}">
                  <a16:creationId xmlns:a16="http://schemas.microsoft.com/office/drawing/2014/main" id="{8E244521-EDBA-4A34-99C8-0E92AB58A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864"/>
              <a:ext cx="76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48">
              <a:extLst>
                <a:ext uri="{FF2B5EF4-FFF2-40B4-BE49-F238E27FC236}">
                  <a16:creationId xmlns:a16="http://schemas.microsoft.com/office/drawing/2014/main" id="{A280C145-4401-43FE-B444-22477C407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1392"/>
              <a:ext cx="144" cy="192"/>
            </a:xfrm>
            <a:prstGeom prst="ellipse">
              <a:avLst/>
            </a:prstGeom>
            <a:gradFill rotWithShape="1">
              <a:gsLst>
                <a:gs pos="0">
                  <a:srgbClr val="001847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79D1722-29AF-434E-A232-0C03C2191200}"/>
              </a:ext>
            </a:extLst>
          </p:cNvPr>
          <p:cNvSpPr/>
          <p:nvPr/>
        </p:nvSpPr>
        <p:spPr>
          <a:xfrm>
            <a:off x="2841398" y="5174421"/>
            <a:ext cx="4723680" cy="587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ECBAAC-A98D-4FD2-85F4-6F3DFFBB7DD3}"/>
              </a:ext>
            </a:extLst>
          </p:cNvPr>
          <p:cNvSpPr/>
          <p:nvPr/>
        </p:nvSpPr>
        <p:spPr>
          <a:xfrm>
            <a:off x="6898582" y="5468335"/>
            <a:ext cx="228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0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10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0D689F-4C95-421C-A9C6-170B1375A62C}"/>
              </a:ext>
            </a:extLst>
          </p:cNvPr>
          <p:cNvSpPr/>
          <p:nvPr/>
        </p:nvSpPr>
        <p:spPr>
          <a:xfrm>
            <a:off x="11167418" y="3647655"/>
            <a:ext cx="1185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0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6</a:t>
            </a:r>
            <a:endParaRPr lang="en-US" sz="10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83B3B6D2-7586-4886-B037-E8D1E1F31509}"/>
              </a:ext>
            </a:extLst>
          </p:cNvPr>
          <p:cNvSpPr/>
          <p:nvPr/>
        </p:nvSpPr>
        <p:spPr>
          <a:xfrm rot="10800000">
            <a:off x="7715787" y="5097520"/>
            <a:ext cx="2642600" cy="664729"/>
          </a:xfrm>
          <a:prstGeom prst="rightArrow">
            <a:avLst>
              <a:gd name="adj1" fmla="val 50000"/>
              <a:gd name="adj2" fmla="val 63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C3E27C6-3FCD-4BB0-A846-5875113BC0A3}"/>
              </a:ext>
            </a:extLst>
          </p:cNvPr>
          <p:cNvSpPr/>
          <p:nvPr/>
        </p:nvSpPr>
        <p:spPr>
          <a:xfrm>
            <a:off x="7145276" y="2224807"/>
            <a:ext cx="1185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0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10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90A224-6ADD-4885-B91D-2DC8A48C2219}"/>
              </a:ext>
            </a:extLst>
          </p:cNvPr>
          <p:cNvSpPr txBox="1"/>
          <p:nvPr/>
        </p:nvSpPr>
        <p:spPr>
          <a:xfrm>
            <a:off x="161103" y="35182"/>
            <a:ext cx="1856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A399E494-C656-47BA-8493-0D5994F76A62}"/>
              </a:ext>
            </a:extLst>
          </p:cNvPr>
          <p:cNvSpPr/>
          <p:nvPr/>
        </p:nvSpPr>
        <p:spPr>
          <a:xfrm>
            <a:off x="2580640" y="-111759"/>
            <a:ext cx="7142480" cy="22421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vị trí đứng thỏ nâu thứ 3 hay thứ 4 là chỉ số thứ tự.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4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44"/>
    </mc:Choice>
    <mc:Fallback xmlns="">
      <p:transition spd="slow" advTm="102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/>
      <p:bldP spid="40" grpId="1"/>
      <p:bldP spid="41" grpId="0"/>
      <p:bldP spid="41" grpId="1"/>
      <p:bldP spid="44" grpId="0" animBg="1"/>
      <p:bldP spid="44" grpId="1" animBg="1"/>
      <p:bldP spid="45" grpId="0"/>
      <p:bldP spid="45" grpId="1"/>
      <p:bldP spid="54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2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9|8.5|6.4|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3.2|1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9.1|17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4.1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4.4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5.1|16.5|8.5|1.2|1.4|1.4|6.3|6.2|2.3|5.5|1.5|1.2|6.8|4.3|1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5.7|7.4|12.7|12.6|1.3|1.2|1.1|1.1|9.6|9.3|1|4.8|1.4|9|1.8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319</Words>
  <Application>Microsoft Office PowerPoint</Application>
  <PresentationFormat>Widescreen</PresentationFormat>
  <Paragraphs>60</Paragraphs>
  <Slides>18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binhminhpc</dc:creator>
  <cp:lastModifiedBy>lan đặng</cp:lastModifiedBy>
  <cp:revision>47</cp:revision>
  <dcterms:created xsi:type="dcterms:W3CDTF">2021-09-16T05:45:40Z</dcterms:created>
  <dcterms:modified xsi:type="dcterms:W3CDTF">2021-11-24T10:25:57Z</dcterms:modified>
</cp:coreProperties>
</file>