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9" r:id="rId4"/>
    <p:sldId id="262" r:id="rId5"/>
    <p:sldId id="266" r:id="rId6"/>
    <p:sldId id="260" r:id="rId7"/>
    <p:sldId id="261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CC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EC9D-7088-4920-B269-05E8D08D3E7E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D36C-E88D-4D67-BCA4-5C1319BC5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918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EC9D-7088-4920-B269-05E8D08D3E7E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D36C-E88D-4D67-BCA4-5C1319BC5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45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EC9D-7088-4920-B269-05E8D08D3E7E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D36C-E88D-4D67-BCA4-5C1319BC5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36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EC9D-7088-4920-B269-05E8D08D3E7E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D36C-E88D-4D67-BCA4-5C1319BC5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719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EC9D-7088-4920-B269-05E8D08D3E7E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D36C-E88D-4D67-BCA4-5C1319BC5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695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EC9D-7088-4920-B269-05E8D08D3E7E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D36C-E88D-4D67-BCA4-5C1319BC5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905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EC9D-7088-4920-B269-05E8D08D3E7E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D36C-E88D-4D67-BCA4-5C1319BC5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226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EC9D-7088-4920-B269-05E8D08D3E7E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D36C-E88D-4D67-BCA4-5C1319BC5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414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EC9D-7088-4920-B269-05E8D08D3E7E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D36C-E88D-4D67-BCA4-5C1319BC5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554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EC9D-7088-4920-B269-05E8D08D3E7E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D36C-E88D-4D67-BCA4-5C1319BC5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54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EC9D-7088-4920-B269-05E8D08D3E7E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D36C-E88D-4D67-BCA4-5C1319BC5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614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CEC9D-7088-4920-B269-05E8D08D3E7E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DD36C-E88D-4D67-BCA4-5C1319BC5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165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9.jpeg"/><Relationship Id="rId7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18" Type="http://schemas.openxmlformats.org/officeDocument/2006/relationships/image" Target="../media/image3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17" Type="http://schemas.openxmlformats.org/officeDocument/2006/relationships/image" Target="../media/image29.jpeg"/><Relationship Id="rId2" Type="http://schemas.openxmlformats.org/officeDocument/2006/relationships/image" Target="../media/image6.PNG"/><Relationship Id="rId16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5" Type="http://schemas.openxmlformats.org/officeDocument/2006/relationships/image" Target="../media/image27.jpeg"/><Relationship Id="rId10" Type="http://schemas.openxmlformats.org/officeDocument/2006/relationships/image" Target="../media/image22.jpeg"/><Relationship Id="rId19" Type="http://schemas.openxmlformats.org/officeDocument/2006/relationships/image" Target="../media/image4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85000"/>
          </a:xfrm>
          <a:prstGeom prst="rect">
            <a:avLst/>
          </a:prstGeom>
        </p:spPr>
      </p:pic>
      <p:sp>
        <p:nvSpPr>
          <p:cNvPr id="3" name="WordArt 6"/>
          <p:cNvSpPr>
            <a:spLocks noChangeArrowheads="1" noChangeShapeType="1" noTextEdit="1"/>
          </p:cNvSpPr>
          <p:nvPr/>
        </p:nvSpPr>
        <p:spPr bwMode="auto">
          <a:xfrm>
            <a:off x="3688762" y="175315"/>
            <a:ext cx="4636675" cy="63890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Avant"/>
              </a:rPr>
              <a:t>UBND QUẬN LONG 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eim new roman"/>
              </a:rPr>
              <a:t>BIÊN</a:t>
            </a:r>
          </a:p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eim new roman"/>
              </a:rPr>
              <a:t>TRƯỜNG MẦM NON ĐỨC GIANG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Teim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93" y="175315"/>
            <a:ext cx="856015" cy="857733"/>
          </a:xfrm>
          <a:prstGeom prst="rect">
            <a:avLst/>
          </a:prstGeom>
        </p:spPr>
      </p:pic>
      <p:sp>
        <p:nvSpPr>
          <p:cNvPr id="5" name="WordArt 8"/>
          <p:cNvSpPr>
            <a:spLocks noChangeArrowheads="1" noChangeShapeType="1" noTextEdit="1"/>
          </p:cNvSpPr>
          <p:nvPr/>
        </p:nvSpPr>
        <p:spPr bwMode="auto">
          <a:xfrm>
            <a:off x="4603162" y="4395548"/>
            <a:ext cx="4924378" cy="79047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Teim new roman"/>
              </a:rPr>
              <a:t>Giáo viên : Lương Thị </a:t>
            </a:r>
            <a:r>
              <a:rPr lang="en-US" sz="36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Teim new roman"/>
              </a:rPr>
              <a:t>Thu Hiền</a:t>
            </a:r>
          </a:p>
          <a:p>
            <a:r>
              <a:rPr lang="en-US" sz="36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Teim new roman"/>
              </a:rPr>
              <a:t> Lớp: MG lớn A2   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F0"/>
              </a:solidFill>
              <a:latin typeface="Teim new roman"/>
            </a:endParaRP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1371600" y="1383164"/>
            <a:ext cx="9784080" cy="1104107"/>
          </a:xfrm>
          <a:prstGeom prst="rect">
            <a:avLst/>
          </a:prstGeom>
        </p:spPr>
        <p:txBody>
          <a:bodyPr wrap="none" numCol="1" fromWordArt="1">
            <a:prstTxWarp prst="textCanDown">
              <a:avLst>
                <a:gd name="adj" fmla="val 14287"/>
              </a:avLst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GIÁO ÁN : Lĩnh </a:t>
            </a:r>
            <a:r>
              <a:rPr lang="en-US" sz="36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vực phát triển nhận thức 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" name="WordArt 8"/>
          <p:cNvSpPr>
            <a:spLocks noChangeArrowheads="1" noChangeShapeType="1" noTextEdit="1"/>
          </p:cNvSpPr>
          <p:nvPr/>
        </p:nvSpPr>
        <p:spPr bwMode="auto">
          <a:xfrm>
            <a:off x="696486" y="2722499"/>
            <a:ext cx="11134307" cy="123118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Teim new roman"/>
              </a:rPr>
              <a:t>Đề tài</a:t>
            </a:r>
            <a:r>
              <a:rPr lang="en-US" sz="36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Teim new roman"/>
              </a:rPr>
              <a:t>: Nhận </a:t>
            </a:r>
            <a:r>
              <a:rPr lang="en-US" sz="36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Teim new roman"/>
              </a:rPr>
              <a:t>biết chữ số 7, số lượng,</a:t>
            </a:r>
          </a:p>
          <a:p>
            <a:pPr algn="ctr"/>
            <a:r>
              <a:rPr lang="en-US" sz="36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Teim new roman"/>
              </a:rPr>
              <a:t>số thứ tự trong phạm vi 7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7030A0"/>
              </a:solidFill>
              <a:latin typeface="Teim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5534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17" y="39427"/>
            <a:ext cx="933922" cy="940617"/>
          </a:xfrm>
          <a:prstGeom prst="rect">
            <a:avLst/>
          </a:prstGeom>
        </p:spPr>
      </p:pic>
      <p:sp>
        <p:nvSpPr>
          <p:cNvPr id="8" name="WordArt 4"/>
          <p:cNvSpPr>
            <a:spLocks noChangeArrowheads="1" noChangeShapeType="1" noTextEdit="1"/>
          </p:cNvSpPr>
          <p:nvPr/>
        </p:nvSpPr>
        <p:spPr bwMode="auto">
          <a:xfrm>
            <a:off x="2006600" y="980044"/>
            <a:ext cx="8178800" cy="2258456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en-US" sz="36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Ôn 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đếm </a:t>
            </a:r>
            <a:r>
              <a:rPr lang="en-US" sz="36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đến 7, 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nhận </a:t>
            </a:r>
            <a:r>
              <a:rPr lang="en-US" sz="36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biết </a:t>
            </a:r>
          </a:p>
          <a:p>
            <a:pPr algn="ctr"/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6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chữ số trong phạm vi  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6</a:t>
            </a:r>
            <a:r>
              <a:rPr lang="en-US" sz="36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4072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63321" y="2610591"/>
            <a:ext cx="90858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7030A0"/>
                </a:solidFill>
                <a:latin typeface="Tieémnewroman"/>
              </a:rPr>
              <a:t>Cách chơi: Bé hãy chọn đáp án đúng cho mỗi câu hỏi sau</a:t>
            </a:r>
            <a:endParaRPr lang="vi-VN" sz="3600">
              <a:solidFill>
                <a:srgbClr val="7030A0"/>
              </a:solidFill>
              <a:latin typeface="Tieémnewroman"/>
            </a:endParaRPr>
          </a:p>
        </p:txBody>
      </p:sp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 rot="20139096">
            <a:off x="244783" y="1235658"/>
            <a:ext cx="2353124" cy="944796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emsnew rơman"/>
              </a:rPr>
              <a:t>Trò chơi</a:t>
            </a:r>
            <a:endParaRPr lang="en-US" sz="3600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emsnew rơm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17" y="322288"/>
            <a:ext cx="933922" cy="94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95" y="-9655"/>
            <a:ext cx="8205067" cy="673991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092390" y="1104971"/>
            <a:ext cx="5579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B0F0"/>
                </a:solidFill>
                <a:latin typeface="TiTiems new roman"/>
              </a:rPr>
              <a:t>Câu 1: Có bao nhiêu quả xoài?</a:t>
            </a:r>
            <a:endParaRPr lang="en-US" sz="2400" b="1">
              <a:solidFill>
                <a:srgbClr val="00B0F0"/>
              </a:solidFill>
              <a:latin typeface="TiTiem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2390" y="1833190"/>
            <a:ext cx="52431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FF00FF"/>
                </a:solidFill>
                <a:latin typeface="TiTiems new roman"/>
              </a:rPr>
              <a:t>1.Có 5 quả xoài </a:t>
            </a:r>
            <a:endParaRPr lang="en-US" sz="4400">
              <a:solidFill>
                <a:srgbClr val="FF00FF"/>
              </a:solidFill>
              <a:latin typeface="TiTiem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02321" y="3712980"/>
            <a:ext cx="49383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FF00FF"/>
                </a:solidFill>
                <a:latin typeface="TiTiems new roman"/>
              </a:rPr>
              <a:t>3.Có 6 quả xoài</a:t>
            </a:r>
            <a:endParaRPr lang="en-US" sz="4400">
              <a:solidFill>
                <a:srgbClr val="FF00FF"/>
              </a:solidFill>
              <a:latin typeface="TiTiems new rom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02321" y="2726825"/>
            <a:ext cx="52431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FF00FF"/>
                </a:solidFill>
                <a:latin typeface="TiTiems new roman"/>
              </a:rPr>
              <a:t>2.Có 4 quả xoài</a:t>
            </a:r>
            <a:r>
              <a:rPr lang="en-US" sz="4400" smtClean="0">
                <a:solidFill>
                  <a:srgbClr val="FFFF00"/>
                </a:solidFill>
                <a:latin typeface="TiTiems new roman"/>
              </a:rPr>
              <a:t> </a:t>
            </a:r>
            <a:endParaRPr lang="en-US" sz="4400">
              <a:solidFill>
                <a:srgbClr val="FFFF00"/>
              </a:solidFill>
              <a:latin typeface="TiTiems new roman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78420" y="5499471"/>
            <a:ext cx="1371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smtClean="0">
                <a:solidFill>
                  <a:srgbClr val="7030A0"/>
                </a:solidFill>
                <a:latin typeface=".VnAvant" panose="020B7200000000000000" pitchFamily="34" charset="0"/>
              </a:rPr>
              <a:t>6</a:t>
            </a:r>
            <a:endParaRPr lang="en-US" sz="8800" b="1">
              <a:solidFill>
                <a:srgbClr val="7030A0"/>
              </a:solidFill>
              <a:latin typeface=".VnAvant" panose="020B7200000000000000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7512" y="5409702"/>
            <a:ext cx="1371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smtClean="0">
                <a:solidFill>
                  <a:srgbClr val="7030A0"/>
                </a:solidFill>
                <a:latin typeface=".VnAvant" panose="020B7200000000000000" pitchFamily="34" charset="0"/>
              </a:rPr>
              <a:t>5</a:t>
            </a:r>
            <a:endParaRPr lang="en-US" sz="8800" b="1">
              <a:solidFill>
                <a:srgbClr val="7030A0"/>
              </a:solidFill>
              <a:latin typeface=".VnAvant" panose="020B7200000000000000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118001" y="1192992"/>
            <a:ext cx="3890120" cy="439624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18" y="1786549"/>
            <a:ext cx="2377123" cy="292204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949187" y="5411450"/>
            <a:ext cx="1371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smtClean="0">
                <a:solidFill>
                  <a:srgbClr val="7030A0"/>
                </a:solidFill>
                <a:latin typeface=".VnAvant" panose="020B7200000000000000" pitchFamily="34" charset="0"/>
              </a:rPr>
              <a:t>4</a:t>
            </a:r>
            <a:endParaRPr lang="en-US" sz="8800" b="1">
              <a:solidFill>
                <a:srgbClr val="7030A0"/>
              </a:solidFill>
              <a:latin typeface=".VnAvant" panose="020B7200000000000000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17" y="322288"/>
            <a:ext cx="933922" cy="94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83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5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15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15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5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44444E-6 L -0.08099 -0.2099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9" y="-1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8" grpId="1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5241" y="890457"/>
            <a:ext cx="4199114" cy="455162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92" y="1489825"/>
            <a:ext cx="1489446" cy="15385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57" y="2806403"/>
            <a:ext cx="1422105" cy="14690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855" y="1517071"/>
            <a:ext cx="1546920" cy="15979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279" y="2964088"/>
            <a:ext cx="1296646" cy="13394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38" y="2858098"/>
            <a:ext cx="1190616" cy="12298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98017" y="5409022"/>
            <a:ext cx="13725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>
                <a:solidFill>
                  <a:srgbClr val="7030A0"/>
                </a:solidFill>
                <a:latin typeface=".VnAvant" panose="020B7200000000000000" pitchFamily="34" charset="0"/>
              </a:rPr>
              <a:t>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04078" y="5470164"/>
            <a:ext cx="13725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smtClean="0">
                <a:solidFill>
                  <a:srgbClr val="7030A0"/>
                </a:solidFill>
                <a:latin typeface=".VnAvant" panose="020B7200000000000000" pitchFamily="34" charset="0"/>
              </a:rPr>
              <a:t>5</a:t>
            </a:r>
            <a:endParaRPr lang="en-US" sz="8800" b="1">
              <a:solidFill>
                <a:srgbClr val="7030A0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4222" y="5431152"/>
            <a:ext cx="13725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>
                <a:solidFill>
                  <a:srgbClr val="7030A0"/>
                </a:solidFill>
                <a:latin typeface=".VnAvant" panose="020B7200000000000000" pitchFamily="34" charset="0"/>
              </a:rPr>
              <a:t>6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051" y="0"/>
            <a:ext cx="8304010" cy="673991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956472" y="1745696"/>
            <a:ext cx="52431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FF00FF"/>
                </a:solidFill>
                <a:latin typeface="TiTiems new roman"/>
              </a:rPr>
              <a:t>1.Có 5 quả dâu tây</a:t>
            </a:r>
            <a:endParaRPr lang="en-US" sz="4400">
              <a:solidFill>
                <a:srgbClr val="FF00FF"/>
              </a:solidFill>
              <a:latin typeface="TiTiem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92903" y="2521326"/>
            <a:ext cx="49383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FF00FF"/>
                </a:solidFill>
                <a:latin typeface="TiTiems new roman"/>
              </a:rPr>
              <a:t>2.Có 6 quả dâu tây</a:t>
            </a:r>
            <a:endParaRPr lang="en-US" sz="4400">
              <a:solidFill>
                <a:srgbClr val="FF00FF"/>
              </a:solidFill>
              <a:latin typeface="TiTiem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92903" y="3473043"/>
            <a:ext cx="52431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FF"/>
                </a:solidFill>
                <a:latin typeface="TiTiems new roman"/>
              </a:rPr>
              <a:t>3</a:t>
            </a:r>
            <a:r>
              <a:rPr lang="en-US" sz="4400" smtClean="0">
                <a:solidFill>
                  <a:srgbClr val="FF00FF"/>
                </a:solidFill>
                <a:latin typeface="TiTiems new roman"/>
              </a:rPr>
              <a:t>.Có 7 quả dâu tây</a:t>
            </a:r>
            <a:endParaRPr lang="en-US" sz="4400">
              <a:solidFill>
                <a:srgbClr val="FF00FF"/>
              </a:solidFill>
              <a:latin typeface="TiTiem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56472" y="1095566"/>
            <a:ext cx="5579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B0F0"/>
                </a:solidFill>
                <a:latin typeface="TiTiems new roman"/>
              </a:rPr>
              <a:t>Câu 2: Có bao nhiêu quả dâu tây?</a:t>
            </a:r>
            <a:endParaRPr lang="en-US" sz="2400" b="1">
              <a:solidFill>
                <a:srgbClr val="00B0F0"/>
              </a:solidFill>
              <a:latin typeface="TiTiems new roman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17" y="322288"/>
            <a:ext cx="933922" cy="94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72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1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1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5 -0.00926 L 0.02383 -0.2270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" y="-1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2" grpId="1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42180" cy="5105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0"/>
            <a:ext cx="832104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09385" y="1043902"/>
            <a:ext cx="5914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B0F0"/>
                </a:solidFill>
                <a:latin typeface="TiTiems new roman"/>
              </a:rPr>
              <a:t>Câu 3: Cây táo có bao nhiêu quả?</a:t>
            </a:r>
            <a:endParaRPr lang="en-US" sz="2400" b="1">
              <a:solidFill>
                <a:srgbClr val="00B0F0"/>
              </a:solidFill>
              <a:latin typeface="TiTiem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77231" y="1780028"/>
            <a:ext cx="4490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FF00FF"/>
                </a:solidFill>
                <a:latin typeface="TiTiems new roman"/>
              </a:rPr>
              <a:t>1.Có 7 quả táo</a:t>
            </a:r>
            <a:endParaRPr lang="en-US" sz="4400">
              <a:solidFill>
                <a:srgbClr val="FF00FF"/>
              </a:solidFill>
              <a:latin typeface="TiTiem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77231" y="2640321"/>
            <a:ext cx="4490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FF00FF"/>
                </a:solidFill>
                <a:latin typeface="TiTiems new roman"/>
              </a:rPr>
              <a:t>2.Có 6 quả táo</a:t>
            </a:r>
            <a:endParaRPr lang="en-US" sz="4400">
              <a:solidFill>
                <a:srgbClr val="FF00FF"/>
              </a:solidFill>
              <a:latin typeface="TiTiem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77231" y="3645559"/>
            <a:ext cx="4490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FF00FF"/>
                </a:solidFill>
                <a:latin typeface="TiTiems new roman"/>
              </a:rPr>
              <a:t>3.Có 5 quả táo</a:t>
            </a:r>
            <a:endParaRPr lang="en-US" sz="4400">
              <a:solidFill>
                <a:srgbClr val="FF00FF"/>
              </a:solidFill>
              <a:latin typeface="TiTiem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32890" y="5105400"/>
            <a:ext cx="137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smtClean="0">
                <a:solidFill>
                  <a:srgbClr val="0070C0"/>
                </a:solidFill>
                <a:latin typeface=".VnAvant" panose="020B7200000000000000" pitchFamily="34" charset="0"/>
              </a:rPr>
              <a:t>6</a:t>
            </a:r>
            <a:endParaRPr lang="en-US" sz="9600" b="1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1290" y="5143500"/>
            <a:ext cx="137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smtClean="0">
                <a:solidFill>
                  <a:srgbClr val="0070C0"/>
                </a:solidFill>
                <a:latin typeface=".VnAvant" panose="020B7200000000000000" pitchFamily="34" charset="0"/>
              </a:rPr>
              <a:t>5</a:t>
            </a:r>
            <a:endParaRPr lang="en-US" sz="9600" b="1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65780" y="5105400"/>
            <a:ext cx="137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smtClean="0">
                <a:solidFill>
                  <a:srgbClr val="0070C0"/>
                </a:solidFill>
                <a:latin typeface=".VnAvant" panose="020B7200000000000000" pitchFamily="34" charset="0"/>
              </a:rPr>
              <a:t>4</a:t>
            </a:r>
            <a:endParaRPr lang="en-US" sz="9600" b="1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285"/>
            <a:ext cx="933922" cy="94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45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1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1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7037E-6 L -0.08958 -0.24769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79" y="-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610" y="0"/>
            <a:ext cx="8125996" cy="67399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9940"/>
            <a:ext cx="5166360" cy="44107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02388" y="1029940"/>
            <a:ext cx="5579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B0F0"/>
                </a:solidFill>
                <a:latin typeface="TiTiems new roman"/>
              </a:rPr>
              <a:t>Câu 4: Có bao nhiêu củ cà rốt ?</a:t>
            </a:r>
            <a:endParaRPr lang="en-US" sz="2400" b="1">
              <a:solidFill>
                <a:srgbClr val="00B0F0"/>
              </a:solidFill>
              <a:latin typeface="TiTiem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8895" y="1874954"/>
            <a:ext cx="49070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FF00FF"/>
                </a:solidFill>
                <a:latin typeface="TiTiems new roman"/>
              </a:rPr>
              <a:t>1.Có 4 củ cà rốt</a:t>
            </a:r>
            <a:endParaRPr lang="en-US" sz="4400">
              <a:solidFill>
                <a:srgbClr val="FF00FF"/>
              </a:solidFill>
              <a:latin typeface="TiTiem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48895" y="2808029"/>
            <a:ext cx="47115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FF00FF"/>
                </a:solidFill>
                <a:latin typeface="TiTiems new roman"/>
              </a:rPr>
              <a:t>2.Có 5 củ cà rốt</a:t>
            </a:r>
            <a:endParaRPr lang="en-US" sz="4400">
              <a:solidFill>
                <a:srgbClr val="FF00FF"/>
              </a:solidFill>
              <a:latin typeface="TiTiem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48895" y="3577470"/>
            <a:ext cx="47115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FF"/>
                </a:solidFill>
                <a:latin typeface="TiTiems new roman"/>
              </a:rPr>
              <a:t>3</a:t>
            </a:r>
            <a:r>
              <a:rPr lang="en-US" sz="4400" smtClean="0">
                <a:solidFill>
                  <a:srgbClr val="FF00FF"/>
                </a:solidFill>
                <a:latin typeface="TiTiems new roman"/>
              </a:rPr>
              <a:t>.Có 6 củ cà rốt</a:t>
            </a:r>
            <a:endParaRPr lang="en-US" sz="4400">
              <a:solidFill>
                <a:srgbClr val="FF00FF"/>
              </a:solidFill>
              <a:latin typeface="TiTiem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0243" y="5384800"/>
            <a:ext cx="1371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smtClean="0">
                <a:solidFill>
                  <a:srgbClr val="7030A0"/>
                </a:solidFill>
                <a:latin typeface=".VnAvant" panose="020B7200000000000000" pitchFamily="34" charset="0"/>
              </a:rPr>
              <a:t>6</a:t>
            </a:r>
            <a:endParaRPr lang="en-US" sz="8800" b="1">
              <a:solidFill>
                <a:srgbClr val="7030A0"/>
              </a:solidFill>
              <a:latin typeface=".VnAvant" panose="020B72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4084" y="5440680"/>
            <a:ext cx="1371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smtClean="0">
                <a:solidFill>
                  <a:srgbClr val="7030A0"/>
                </a:solidFill>
                <a:latin typeface=".VnAvant" panose="020B7200000000000000" pitchFamily="34" charset="0"/>
              </a:rPr>
              <a:t>5</a:t>
            </a:r>
            <a:endParaRPr lang="en-US" sz="8800" b="1">
              <a:solidFill>
                <a:srgbClr val="7030A0"/>
              </a:solidFill>
              <a:latin typeface=".VnAvant" panose="020B72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64658" y="5477480"/>
            <a:ext cx="1371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smtClean="0">
                <a:solidFill>
                  <a:srgbClr val="7030A0"/>
                </a:solidFill>
                <a:latin typeface=".VnAvant" panose="020B7200000000000000" pitchFamily="34" charset="0"/>
              </a:rPr>
              <a:t>4</a:t>
            </a:r>
            <a:endParaRPr lang="en-US" sz="8800" b="1">
              <a:solidFill>
                <a:srgbClr val="7030A0"/>
              </a:solidFill>
              <a:latin typeface=".VnAvant" panose="020B7200000000000000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84" y="44662"/>
            <a:ext cx="933922" cy="94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67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1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1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7.40741E-7 L 0.16133 -0.20162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60" y="-1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9" grpId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879"/>
            <a:ext cx="12192000" cy="14269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73744" y="1264952"/>
            <a:ext cx="5243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002060"/>
                </a:solidFill>
                <a:latin typeface="TiTiems new roman"/>
              </a:rPr>
              <a:t>1.Có 2 nhóm</a:t>
            </a:r>
            <a:endParaRPr lang="en-US" sz="3600">
              <a:solidFill>
                <a:srgbClr val="002060"/>
              </a:solidFill>
              <a:latin typeface="TiTiem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85398" y="2335080"/>
            <a:ext cx="4938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002060"/>
                </a:solidFill>
                <a:latin typeface="TiTiems new roman"/>
              </a:rPr>
              <a:t>3.Cả 3 nhóm</a:t>
            </a:r>
            <a:endParaRPr lang="en-US" sz="3600">
              <a:solidFill>
                <a:srgbClr val="002060"/>
              </a:solidFill>
              <a:latin typeface="TiTiem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2347" y="1819383"/>
            <a:ext cx="5243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002060"/>
                </a:solidFill>
                <a:latin typeface="TiTiems new roman"/>
              </a:rPr>
              <a:t>2.Có 1 nhóm </a:t>
            </a:r>
            <a:endParaRPr lang="en-US" sz="3600">
              <a:solidFill>
                <a:srgbClr val="002060"/>
              </a:solidFill>
              <a:latin typeface="TiTiem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1947" y="147629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B0F0"/>
                </a:solidFill>
                <a:latin typeface="TiTiems new roman"/>
              </a:rPr>
              <a:t>Câu 5: Có bao nhiêu nhóm quả có số lượng là 7?</a:t>
            </a:r>
            <a:endParaRPr lang="en-US" sz="2400" b="1">
              <a:solidFill>
                <a:srgbClr val="00B0F0"/>
              </a:solidFill>
              <a:latin typeface="TiTiems new roman"/>
            </a:endParaRPr>
          </a:p>
        </p:txBody>
      </p:sp>
      <p:sp>
        <p:nvSpPr>
          <p:cNvPr id="8" name="Oval 7"/>
          <p:cNvSpPr/>
          <p:nvPr/>
        </p:nvSpPr>
        <p:spPr>
          <a:xfrm>
            <a:off x="1" y="2042546"/>
            <a:ext cx="4257938" cy="31751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53304" y="2130818"/>
            <a:ext cx="1230719" cy="12011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1374" y="2649026"/>
            <a:ext cx="1316675" cy="10483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31022" y="3581401"/>
            <a:ext cx="1182865" cy="11235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46024" y="2572638"/>
            <a:ext cx="1230719" cy="12011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75925" y="4122714"/>
            <a:ext cx="1094941" cy="104344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9639" y="3482848"/>
            <a:ext cx="1078765" cy="116395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92100" y="3162663"/>
            <a:ext cx="1157047" cy="1193551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695297" y="1461591"/>
            <a:ext cx="5329063" cy="31485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90125" y="1872868"/>
            <a:ext cx="1205648" cy="10348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95362" y="1688120"/>
            <a:ext cx="1318117" cy="113138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74973" y="2749678"/>
            <a:ext cx="1408425" cy="12299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29252" y="2599559"/>
            <a:ext cx="1272717" cy="109241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06924" y="2172152"/>
            <a:ext cx="1275505" cy="106492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81969" y="3039725"/>
            <a:ext cx="1379961" cy="118446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9741" flipH="1">
            <a:off x="8247561" y="3377749"/>
            <a:ext cx="1352283" cy="1149097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3837168" y="4241017"/>
            <a:ext cx="5144203" cy="257975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68" y="5007710"/>
            <a:ext cx="1378323" cy="110265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163" y="4591192"/>
            <a:ext cx="1378323" cy="110265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366" y="5547738"/>
            <a:ext cx="1378323" cy="110265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521" y="4586946"/>
            <a:ext cx="1378323" cy="110265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772" y="5554759"/>
            <a:ext cx="1369547" cy="109563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359" y="5111794"/>
            <a:ext cx="1402725" cy="101711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061029" y="5500755"/>
            <a:ext cx="1371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>
                <a:solidFill>
                  <a:srgbClr val="7030A0"/>
                </a:solidFill>
                <a:latin typeface=".VnAvant" panose="020B7200000000000000" pitchFamily="34" charset="0"/>
              </a:rPr>
              <a:t>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78321" y="4637721"/>
            <a:ext cx="1371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smtClean="0">
                <a:solidFill>
                  <a:srgbClr val="7030A0"/>
                </a:solidFill>
                <a:latin typeface=".VnAvant" panose="020B7200000000000000" pitchFamily="34" charset="0"/>
              </a:rPr>
              <a:t>5</a:t>
            </a:r>
            <a:endParaRPr lang="en-US" sz="8800" b="1">
              <a:solidFill>
                <a:srgbClr val="7030A0"/>
              </a:solidFill>
              <a:latin typeface=".VnAvant" panose="020B7200000000000000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78926" y="5432157"/>
            <a:ext cx="1371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>
                <a:solidFill>
                  <a:srgbClr val="7030A0"/>
                </a:solidFill>
                <a:latin typeface=".VnAvant" panose="020B7200000000000000" pitchFamily="34" charset="0"/>
              </a:rPr>
              <a:t>6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94" y="55642"/>
            <a:ext cx="933922" cy="94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50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3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1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10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10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10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10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10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10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10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10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10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59259E-6 L 0.32461 -0.3632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24" y="-1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  <p:bldP spid="24" grpId="0" animBg="1"/>
      <p:bldP spid="31" grpId="0"/>
      <p:bldP spid="32" grpId="0"/>
      <p:bldP spid="3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210</Words>
  <Application>Microsoft Office PowerPoint</Application>
  <PresentationFormat>Widescreen</PresentationFormat>
  <Paragraphs>47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.VnAvant</vt:lpstr>
      <vt:lpstr>Arial</vt:lpstr>
      <vt:lpstr>Calibri</vt:lpstr>
      <vt:lpstr>Calibri Light</vt:lpstr>
      <vt:lpstr>Teim new roman</vt:lpstr>
      <vt:lpstr>Tieémnewroman</vt:lpstr>
      <vt:lpstr>Tiemsnew rơman</vt:lpstr>
      <vt:lpstr>Times New Roman</vt:lpstr>
      <vt:lpstr>TiTiems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Ghostviet</dc:creator>
  <cp:lastModifiedBy>Ghostviet</cp:lastModifiedBy>
  <cp:revision>31</cp:revision>
  <dcterms:created xsi:type="dcterms:W3CDTF">2021-09-30T01:57:05Z</dcterms:created>
  <dcterms:modified xsi:type="dcterms:W3CDTF">2021-11-24T10:43:12Z</dcterms:modified>
</cp:coreProperties>
</file>