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7" r:id="rId3"/>
    <p:sldId id="257" r:id="rId4"/>
    <p:sldId id="286" r:id="rId5"/>
    <p:sldId id="278" r:id="rId6"/>
    <p:sldId id="282" r:id="rId7"/>
    <p:sldId id="280" r:id="rId8"/>
    <p:sldId id="277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3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8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89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02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344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689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24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64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315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423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32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4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03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6675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39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9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4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9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0BF15-6BC8-4184-828D-643093C7042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1A7C4-1CC7-4BBE-907B-92CD1153D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8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3160-CBB5-4188-896A-9EE841FF78B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D9B60-8519-4437-879E-B4E9C8C975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75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31337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41" y="458563"/>
            <a:ext cx="856015" cy="857733"/>
          </a:xfrm>
          <a:prstGeom prst="rect">
            <a:avLst/>
          </a:prstGeom>
        </p:spPr>
      </p:pic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3372593" y="458563"/>
            <a:ext cx="5759532" cy="63890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.VnAvant"/>
              </a:rPr>
              <a:t>UBND QUẬN LONG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eim new roman"/>
              </a:rPr>
              <a:t>BIÊN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eim new roman"/>
              </a:rPr>
              <a:t>TRƯỜNG MẦM NON ĐỨC GIANG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1"/>
              </a:solidFill>
              <a:latin typeface="Teim new roman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2284815" y="1485628"/>
            <a:ext cx="9067996" cy="840958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ÁN : Lĩnh vực Phát triển Nhận thức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4331665" y="3756634"/>
            <a:ext cx="4133323" cy="79047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eim new roman"/>
              </a:rPr>
              <a:t>Giáo viên : Lương Thị Thu Hiền</a:t>
            </a:r>
          </a:p>
          <a:p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eim new roman"/>
              </a:rPr>
              <a:t> Lớp: MG lớn A2  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Teim new roman"/>
            </a:endParaRP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2284815" y="2395842"/>
            <a:ext cx="8569232" cy="97263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Teim new roman"/>
              </a:rPr>
              <a:t>Đề tài: Nhận biết chữ số 6, số lượng,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Teim new roman"/>
              </a:rPr>
              <a:t> số thứ tự trong phạm vi 6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F0"/>
              </a:solidFill>
              <a:latin typeface="Teim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97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ảnh giáo án toán\Blue sky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393881" cy="6858000"/>
          </a:xfrm>
          <a:prstGeom prst="rect">
            <a:avLst/>
          </a:prstGeom>
          <a:noFill/>
        </p:spPr>
      </p:pic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1092530" y="1615044"/>
            <a:ext cx="9322130" cy="3693226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đếm đến 6, nhận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biết </a:t>
            </a:r>
          </a:p>
          <a:p>
            <a:pPr algn="ctr"/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chữ số trong phạm vi 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5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16" y="40848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406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ảnh giáo án toán\Blue sky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180"/>
            <a:ext cx="12322628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39486" y="3473180"/>
            <a:ext cx="9085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eémnewroman"/>
              </a:rPr>
              <a:t>Cách chơi: Bé đếm số lượng ở mỗi nhóm đối tượng và tìm chữ số tương ứng </a:t>
            </a:r>
            <a:endParaRPr lang="vi-VN" sz="3600">
              <a:solidFill>
                <a:srgbClr val="7030A0"/>
              </a:solidFill>
              <a:latin typeface="Tieémnewroman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839486" y="1969726"/>
            <a:ext cx="8438606" cy="1219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emsnew rơman"/>
              </a:rPr>
              <a:t>Trò chơi</a:t>
            </a:r>
            <a:r>
              <a:rPr lang="en-US" sz="3600" b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emsnew rơman"/>
              </a:rPr>
              <a:t>: Bạn nào giỏi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emsnew rơman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16" y="40848"/>
            <a:ext cx="1221215" cy="122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1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6"/>
          <p:cNvGrpSpPr>
            <a:grpSpLocks/>
          </p:cNvGrpSpPr>
          <p:nvPr/>
        </p:nvGrpSpPr>
        <p:grpSpPr bwMode="auto">
          <a:xfrm>
            <a:off x="6172200" y="5410200"/>
            <a:ext cx="1981200" cy="1295400"/>
            <a:chOff x="1824" y="-528"/>
            <a:chExt cx="1296" cy="1056"/>
          </a:xfrm>
        </p:grpSpPr>
        <p:sp>
          <p:nvSpPr>
            <p:cNvPr id="5138" name="Rectangle 27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9" name="AutoShape 28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5123" name="Group 29"/>
          <p:cNvGrpSpPr>
            <a:grpSpLocks/>
          </p:cNvGrpSpPr>
          <p:nvPr/>
        </p:nvGrpSpPr>
        <p:grpSpPr bwMode="auto">
          <a:xfrm>
            <a:off x="3962400" y="5410200"/>
            <a:ext cx="2057400" cy="1295400"/>
            <a:chOff x="1824" y="-528"/>
            <a:chExt cx="1296" cy="1056"/>
          </a:xfrm>
        </p:grpSpPr>
        <p:sp>
          <p:nvSpPr>
            <p:cNvPr id="5136" name="Rectangle 30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7" name="AutoShape 31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00FF00"/>
                  </a:solidFill>
                </a:rPr>
                <a:t>4</a:t>
              </a:r>
            </a:p>
          </p:txBody>
        </p:sp>
      </p:grpSp>
      <p:grpSp>
        <p:nvGrpSpPr>
          <p:cNvPr id="10272" name="Group 32"/>
          <p:cNvGrpSpPr>
            <a:grpSpLocks/>
          </p:cNvGrpSpPr>
          <p:nvPr/>
        </p:nvGrpSpPr>
        <p:grpSpPr bwMode="auto">
          <a:xfrm>
            <a:off x="1752600" y="5410200"/>
            <a:ext cx="1981200" cy="1295400"/>
            <a:chOff x="1824" y="-528"/>
            <a:chExt cx="1296" cy="1056"/>
          </a:xfrm>
        </p:grpSpPr>
        <p:sp>
          <p:nvSpPr>
            <p:cNvPr id="5134" name="Rectangle 33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5" name="AutoShape 34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400" b="1">
                  <a:solidFill>
                    <a:srgbClr val="3333FF"/>
                  </a:solidFill>
                </a:rPr>
                <a:t>5</a:t>
              </a:r>
            </a:p>
          </p:txBody>
        </p:sp>
      </p:grpSp>
      <p:grpSp>
        <p:nvGrpSpPr>
          <p:cNvPr id="5125" name="Group 35"/>
          <p:cNvGrpSpPr>
            <a:grpSpLocks/>
          </p:cNvGrpSpPr>
          <p:nvPr/>
        </p:nvGrpSpPr>
        <p:grpSpPr bwMode="auto">
          <a:xfrm>
            <a:off x="8382000" y="5410200"/>
            <a:ext cx="1905000" cy="1295400"/>
            <a:chOff x="1824" y="-528"/>
            <a:chExt cx="1296" cy="1056"/>
          </a:xfrm>
        </p:grpSpPr>
        <p:sp>
          <p:nvSpPr>
            <p:cNvPr id="5132" name="Rectangle 36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3" name="AutoShape 37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00"/>
                  </a:solidFill>
                </a:rPr>
                <a:t>2</a:t>
              </a:r>
            </a:p>
          </p:txBody>
        </p:sp>
      </p:grpSp>
      <p:pic>
        <p:nvPicPr>
          <p:cNvPr id="5126" name="Picture 38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7087" y="-415636"/>
            <a:ext cx="14613774" cy="7813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426" y="919658"/>
            <a:ext cx="1491424" cy="224121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039" y="900000"/>
            <a:ext cx="1491424" cy="224121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855" y="925532"/>
            <a:ext cx="1491424" cy="224121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741" y="900001"/>
            <a:ext cx="1491424" cy="224121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627" y="982379"/>
            <a:ext cx="1491424" cy="224121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896" y="462336"/>
            <a:ext cx="1032682" cy="104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17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06111 L 0.2625 -0.2990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-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6"/>
          <p:cNvGrpSpPr>
            <a:grpSpLocks/>
          </p:cNvGrpSpPr>
          <p:nvPr/>
        </p:nvGrpSpPr>
        <p:grpSpPr bwMode="auto">
          <a:xfrm>
            <a:off x="6172200" y="5410200"/>
            <a:ext cx="1981200" cy="1295400"/>
            <a:chOff x="1824" y="-528"/>
            <a:chExt cx="1296" cy="1056"/>
          </a:xfrm>
        </p:grpSpPr>
        <p:sp>
          <p:nvSpPr>
            <p:cNvPr id="5138" name="Rectangle 27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9" name="AutoShape 28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5123" name="Group 29"/>
          <p:cNvGrpSpPr>
            <a:grpSpLocks/>
          </p:cNvGrpSpPr>
          <p:nvPr/>
        </p:nvGrpSpPr>
        <p:grpSpPr bwMode="auto">
          <a:xfrm>
            <a:off x="3962400" y="5410200"/>
            <a:ext cx="2057400" cy="1295400"/>
            <a:chOff x="1824" y="-528"/>
            <a:chExt cx="1296" cy="1056"/>
          </a:xfrm>
        </p:grpSpPr>
        <p:sp>
          <p:nvSpPr>
            <p:cNvPr id="5136" name="Rectangle 30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7" name="AutoShape 31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00FF00"/>
                  </a:solidFill>
                </a:rPr>
                <a:t>4</a:t>
              </a:r>
            </a:p>
          </p:txBody>
        </p:sp>
      </p:grpSp>
      <p:grpSp>
        <p:nvGrpSpPr>
          <p:cNvPr id="10272" name="Group 32"/>
          <p:cNvGrpSpPr>
            <a:grpSpLocks/>
          </p:cNvGrpSpPr>
          <p:nvPr/>
        </p:nvGrpSpPr>
        <p:grpSpPr bwMode="auto">
          <a:xfrm>
            <a:off x="1752600" y="5410200"/>
            <a:ext cx="1981200" cy="1295400"/>
            <a:chOff x="1824" y="-528"/>
            <a:chExt cx="1296" cy="1056"/>
          </a:xfrm>
        </p:grpSpPr>
        <p:sp>
          <p:nvSpPr>
            <p:cNvPr id="5134" name="Rectangle 33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5" name="AutoShape 34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400" b="1">
                  <a:solidFill>
                    <a:srgbClr val="3333FF"/>
                  </a:solidFill>
                </a:rPr>
                <a:t>5</a:t>
              </a:r>
            </a:p>
          </p:txBody>
        </p:sp>
      </p:grpSp>
      <p:grpSp>
        <p:nvGrpSpPr>
          <p:cNvPr id="5125" name="Group 35"/>
          <p:cNvGrpSpPr>
            <a:grpSpLocks/>
          </p:cNvGrpSpPr>
          <p:nvPr/>
        </p:nvGrpSpPr>
        <p:grpSpPr bwMode="auto">
          <a:xfrm>
            <a:off x="8382000" y="5410200"/>
            <a:ext cx="1905000" cy="1295400"/>
            <a:chOff x="1824" y="-528"/>
            <a:chExt cx="1296" cy="1056"/>
          </a:xfrm>
        </p:grpSpPr>
        <p:sp>
          <p:nvSpPr>
            <p:cNvPr id="5132" name="Rectangle 36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133" name="AutoShape 37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00"/>
                  </a:solidFill>
                </a:rPr>
                <a:t>2</a:t>
              </a:r>
            </a:p>
          </p:txBody>
        </p:sp>
      </p:grpSp>
      <p:pic>
        <p:nvPicPr>
          <p:cNvPr id="5126" name="Picture 38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7087" y="-415636"/>
            <a:ext cx="14613774" cy="77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488" y="1010551"/>
            <a:ext cx="1553972" cy="215677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486" y="1097849"/>
            <a:ext cx="1597877" cy="198969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518" y="1097849"/>
            <a:ext cx="1432362" cy="195959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866" y="1097849"/>
            <a:ext cx="1592958" cy="21518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360" y="1097849"/>
            <a:ext cx="1640553" cy="195959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94" y="473278"/>
            <a:ext cx="1066897" cy="10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314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06111 L 0.27526 -0.3189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63" y="-1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"/>
          <p:cNvSpPr>
            <a:spLocks noChangeArrowheads="1"/>
          </p:cNvSpPr>
          <p:nvPr/>
        </p:nvSpPr>
        <p:spPr bwMode="auto">
          <a:xfrm>
            <a:off x="2743200" y="5715000"/>
            <a:ext cx="114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400" b="1">
              <a:solidFill>
                <a:srgbClr val="FF00FF"/>
              </a:solidFill>
            </a:endParaRPr>
          </a:p>
        </p:txBody>
      </p:sp>
      <p:grpSp>
        <p:nvGrpSpPr>
          <p:cNvPr id="6147" name="Group 19"/>
          <p:cNvGrpSpPr>
            <a:grpSpLocks/>
          </p:cNvGrpSpPr>
          <p:nvPr/>
        </p:nvGrpSpPr>
        <p:grpSpPr bwMode="auto">
          <a:xfrm>
            <a:off x="3962400" y="5410200"/>
            <a:ext cx="2057400" cy="1295400"/>
            <a:chOff x="1824" y="-528"/>
            <a:chExt cx="1296" cy="1056"/>
          </a:xfrm>
        </p:grpSpPr>
        <p:sp>
          <p:nvSpPr>
            <p:cNvPr id="6162" name="Rectangle 20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6163" name="AutoShape 21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00FF00"/>
                  </a:solidFill>
                </a:rPr>
                <a:t>5</a:t>
              </a:r>
            </a:p>
          </p:txBody>
        </p:sp>
      </p:grpSp>
      <p:grpSp>
        <p:nvGrpSpPr>
          <p:cNvPr id="6148" name="Group 22"/>
          <p:cNvGrpSpPr>
            <a:grpSpLocks/>
          </p:cNvGrpSpPr>
          <p:nvPr/>
        </p:nvGrpSpPr>
        <p:grpSpPr bwMode="auto">
          <a:xfrm>
            <a:off x="1752600" y="5410200"/>
            <a:ext cx="1981200" cy="1295400"/>
            <a:chOff x="1824" y="-528"/>
            <a:chExt cx="1296" cy="1056"/>
          </a:xfrm>
        </p:grpSpPr>
        <p:sp>
          <p:nvSpPr>
            <p:cNvPr id="6160" name="Rectangle 23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6161" name="AutoShape 24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400" b="1">
                  <a:solidFill>
                    <a:srgbClr val="3333FF"/>
                  </a:solidFill>
                </a:rPr>
                <a:t>2</a:t>
              </a:r>
            </a:p>
          </p:txBody>
        </p:sp>
      </p:grpSp>
      <p:grpSp>
        <p:nvGrpSpPr>
          <p:cNvPr id="6149" name="Group 25"/>
          <p:cNvGrpSpPr>
            <a:grpSpLocks/>
          </p:cNvGrpSpPr>
          <p:nvPr/>
        </p:nvGrpSpPr>
        <p:grpSpPr bwMode="auto">
          <a:xfrm>
            <a:off x="6172200" y="5410200"/>
            <a:ext cx="1981200" cy="1295400"/>
            <a:chOff x="1824" y="-528"/>
            <a:chExt cx="1296" cy="1056"/>
          </a:xfrm>
        </p:grpSpPr>
        <p:sp>
          <p:nvSpPr>
            <p:cNvPr id="6158" name="Rectangle 26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6159" name="AutoShape 27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11292" name="Group 28"/>
          <p:cNvGrpSpPr>
            <a:grpSpLocks/>
          </p:cNvGrpSpPr>
          <p:nvPr/>
        </p:nvGrpSpPr>
        <p:grpSpPr bwMode="auto">
          <a:xfrm>
            <a:off x="8382000" y="5410200"/>
            <a:ext cx="1905000" cy="1295400"/>
            <a:chOff x="1824" y="-528"/>
            <a:chExt cx="1296" cy="1056"/>
          </a:xfrm>
        </p:grpSpPr>
        <p:sp>
          <p:nvSpPr>
            <p:cNvPr id="6156" name="Rectangle 29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6157" name="AutoShape 30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00"/>
                  </a:solidFill>
                </a:rPr>
                <a:t>4</a:t>
              </a:r>
            </a:p>
          </p:txBody>
        </p:sp>
      </p:grpSp>
      <p:pic>
        <p:nvPicPr>
          <p:cNvPr id="6151" name="Picture 31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3412" y="-550026"/>
            <a:ext cx="14347767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6" name="Picture 32" descr="TV-LCD-SONY-46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EFB"/>
              </a:clrFrom>
              <a:clrTo>
                <a:srgbClr val="FC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951" y="765792"/>
            <a:ext cx="2600498" cy="228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7" name="Picture 33" descr="TV-LCD-SONY-46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EFB"/>
              </a:clrFrom>
              <a:clrTo>
                <a:srgbClr val="FC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472" y="689769"/>
            <a:ext cx="2604819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8" name="Picture 34" descr="TV-LCD-SONY-46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EFB"/>
              </a:clrFrom>
              <a:clrTo>
                <a:srgbClr val="FC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898" y="2875316"/>
            <a:ext cx="2723804" cy="2390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9" name="Picture 35" descr="TV-LCD-SONY-46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EFB"/>
              </a:clrFrom>
              <a:clrTo>
                <a:srgbClr val="FC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181" y="2889646"/>
            <a:ext cx="2527036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321" y="390151"/>
            <a:ext cx="1066897" cy="10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6909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12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12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12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1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02123 -0.3476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5" y="-1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36"/>
          <p:cNvGrpSpPr>
            <a:grpSpLocks/>
          </p:cNvGrpSpPr>
          <p:nvPr/>
        </p:nvGrpSpPr>
        <p:grpSpPr bwMode="auto">
          <a:xfrm>
            <a:off x="1752600" y="5410200"/>
            <a:ext cx="1981200" cy="1295400"/>
            <a:chOff x="1824" y="-528"/>
            <a:chExt cx="1296" cy="1056"/>
          </a:xfrm>
        </p:grpSpPr>
        <p:sp>
          <p:nvSpPr>
            <p:cNvPr id="7184" name="Rectangle 37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7185" name="AutoShape 38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400" b="1">
                  <a:solidFill>
                    <a:srgbClr val="3333FF"/>
                  </a:solidFill>
                </a:rPr>
                <a:t>5</a:t>
              </a:r>
            </a:p>
          </p:txBody>
        </p:sp>
      </p:grpSp>
      <p:grpSp>
        <p:nvGrpSpPr>
          <p:cNvPr id="12327" name="Group 39"/>
          <p:cNvGrpSpPr>
            <a:grpSpLocks/>
          </p:cNvGrpSpPr>
          <p:nvPr/>
        </p:nvGrpSpPr>
        <p:grpSpPr bwMode="auto">
          <a:xfrm>
            <a:off x="8382000" y="5410200"/>
            <a:ext cx="1905000" cy="1295400"/>
            <a:chOff x="1824" y="-528"/>
            <a:chExt cx="1296" cy="1056"/>
          </a:xfrm>
        </p:grpSpPr>
        <p:sp>
          <p:nvSpPr>
            <p:cNvPr id="7182" name="Rectangle 40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7183" name="AutoShape 41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00"/>
                  </a:solidFill>
                </a:rPr>
                <a:t>3</a:t>
              </a:r>
            </a:p>
          </p:txBody>
        </p:sp>
      </p:grpSp>
      <p:grpSp>
        <p:nvGrpSpPr>
          <p:cNvPr id="7172" name="Group 42"/>
          <p:cNvGrpSpPr>
            <a:grpSpLocks/>
          </p:cNvGrpSpPr>
          <p:nvPr/>
        </p:nvGrpSpPr>
        <p:grpSpPr bwMode="auto">
          <a:xfrm>
            <a:off x="6172200" y="5410200"/>
            <a:ext cx="1981200" cy="1295400"/>
            <a:chOff x="1824" y="-528"/>
            <a:chExt cx="1296" cy="1056"/>
          </a:xfrm>
        </p:grpSpPr>
        <p:sp>
          <p:nvSpPr>
            <p:cNvPr id="7180" name="Rectangle 43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7181" name="AutoShape 44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7173" name="Group 45"/>
          <p:cNvGrpSpPr>
            <a:grpSpLocks/>
          </p:cNvGrpSpPr>
          <p:nvPr/>
        </p:nvGrpSpPr>
        <p:grpSpPr bwMode="auto">
          <a:xfrm>
            <a:off x="3962400" y="5410200"/>
            <a:ext cx="2057400" cy="1295400"/>
            <a:chOff x="1824" y="-528"/>
            <a:chExt cx="1296" cy="1056"/>
          </a:xfrm>
        </p:grpSpPr>
        <p:sp>
          <p:nvSpPr>
            <p:cNvPr id="7178" name="Rectangle 46"/>
            <p:cNvSpPr>
              <a:spLocks noChangeArrowheads="1"/>
            </p:cNvSpPr>
            <p:nvPr/>
          </p:nvSpPr>
          <p:spPr bwMode="auto">
            <a:xfrm>
              <a:off x="1824" y="-528"/>
              <a:ext cx="1296" cy="10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7179" name="AutoShape 47"/>
            <p:cNvSpPr>
              <a:spLocks noChangeArrowheads="1"/>
            </p:cNvSpPr>
            <p:nvPr/>
          </p:nvSpPr>
          <p:spPr bwMode="auto">
            <a:xfrm>
              <a:off x="1824" y="-384"/>
              <a:ext cx="1248" cy="768"/>
            </a:xfrm>
            <a:prstGeom prst="cloudCallout">
              <a:avLst>
                <a:gd name="adj1" fmla="val -58014"/>
                <a:gd name="adj2" fmla="val 78648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4000" b="1">
                  <a:solidFill>
                    <a:srgbClr val="00FF00"/>
                  </a:solidFill>
                </a:rPr>
                <a:t>4</a:t>
              </a:r>
            </a:p>
          </p:txBody>
        </p:sp>
      </p:grpSp>
      <p:pic>
        <p:nvPicPr>
          <p:cNvPr id="7174" name="Picture 48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4275" y="-550026"/>
            <a:ext cx="13932130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42" name="Picture 54" descr="er5106sx_l_118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283" y="1421697"/>
            <a:ext cx="2480278" cy="248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43" name="Picture 55" descr="er5106sx_l_11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402" y="1421697"/>
            <a:ext cx="2421742" cy="242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44" name="Picture 56" descr="er5106sx_l_118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198" y="1445770"/>
            <a:ext cx="2510065" cy="2510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386" y="371225"/>
            <a:ext cx="1066897" cy="10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10926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23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23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23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0198 -0.4615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-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8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4275" y="-550026"/>
            <a:ext cx="13932130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18" y="3777004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759" y="3782108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50" y="381000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691" y="3783483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980" y="3790031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bat xanh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750" y="3848102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1564557" y="1639735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2880360" y="173843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6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4129867" y="1789954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5365785" y="1783926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8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6583689" y="1793911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thia c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645">
            <a:off x="8119457" y="1864048"/>
            <a:ext cx="7223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9415953" y="2544753"/>
            <a:ext cx="12192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0500" b="1">
                <a:solidFill>
                  <a:srgbClr val="00B0F0"/>
                </a:solidFill>
                <a:latin typeface=".VnAvant" panose="020B7200000000000000" pitchFamily="34" charset="0"/>
              </a:rPr>
              <a:t>6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264" y="342649"/>
            <a:ext cx="1066897" cy="10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7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0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105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.VnAvant</vt:lpstr>
      <vt:lpstr>Arial</vt:lpstr>
      <vt:lpstr>Calibri</vt:lpstr>
      <vt:lpstr>Calibri Light</vt:lpstr>
      <vt:lpstr>Teim new roman</vt:lpstr>
      <vt:lpstr>Tieémnewroman</vt:lpstr>
      <vt:lpstr>Tiemsnew rơman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Ghostviet</cp:lastModifiedBy>
  <cp:revision>58</cp:revision>
  <dcterms:created xsi:type="dcterms:W3CDTF">2021-09-21T09:36:56Z</dcterms:created>
  <dcterms:modified xsi:type="dcterms:W3CDTF">2021-11-24T10:28:08Z</dcterms:modified>
</cp:coreProperties>
</file>