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sldIdLst>
    <p:sldId id="256" r:id="rId2"/>
    <p:sldId id="261" r:id="rId3"/>
    <p:sldId id="257" r:id="rId4"/>
    <p:sldId id="258" r:id="rId5"/>
    <p:sldId id="259" r:id="rId6"/>
    <p:sldId id="264" r:id="rId7"/>
    <p:sldId id="260" r:id="rId8"/>
    <p:sldId id="262" r:id="rId9"/>
    <p:sldId id="263" r:id="rId10"/>
    <p:sldId id="267" r:id="rId11"/>
    <p:sldId id="265" r:id="rId12"/>
    <p:sldId id="266"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1542A30-1D9D-4252-A161-2692010E9056}" type="datetimeFigureOut">
              <a:rPr lang="en-US" smtClean="0"/>
              <a:t>3/20/2022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EAEAA95-91F1-433E-8F12-E79A140D0B0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6190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542A30-1D9D-4252-A161-2692010E9056}" type="datetimeFigureOut">
              <a:rPr lang="en-US" smtClean="0"/>
              <a:t>3/20/2022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EAA95-91F1-433E-8F12-E79A140D0B02}" type="slidenum">
              <a:rPr lang="en-US" smtClean="0"/>
              <a:t>‹#›</a:t>
            </a:fld>
            <a:endParaRPr lang="en-US"/>
          </a:p>
        </p:txBody>
      </p:sp>
    </p:spTree>
    <p:extLst>
      <p:ext uri="{BB962C8B-B14F-4D97-AF65-F5344CB8AC3E}">
        <p14:creationId xmlns:p14="http://schemas.microsoft.com/office/powerpoint/2010/main" val="4249727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542A30-1D9D-4252-A161-2692010E9056}"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EAA95-91F1-433E-8F12-E79A140D0B0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4984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542A30-1D9D-4252-A161-2692010E9056}"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EAA95-91F1-433E-8F12-E79A140D0B0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9242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542A30-1D9D-4252-A161-2692010E9056}"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EAA95-91F1-433E-8F12-E79A140D0B02}" type="slidenum">
              <a:rPr lang="en-US" smtClean="0"/>
              <a:t>‹#›</a:t>
            </a:fld>
            <a:endParaRPr lang="en-US"/>
          </a:p>
        </p:txBody>
      </p:sp>
    </p:spTree>
    <p:extLst>
      <p:ext uri="{BB962C8B-B14F-4D97-AF65-F5344CB8AC3E}">
        <p14:creationId xmlns:p14="http://schemas.microsoft.com/office/powerpoint/2010/main" val="3511592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542A30-1D9D-4252-A161-2692010E9056}"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EAA95-91F1-433E-8F12-E79A140D0B0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2616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542A30-1D9D-4252-A161-2692010E9056}"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EAA95-91F1-433E-8F12-E79A140D0B0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9805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542A30-1D9D-4252-A161-2692010E9056}"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EAA95-91F1-433E-8F12-E79A140D0B0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0642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542A30-1D9D-4252-A161-2692010E9056}"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EAA95-91F1-433E-8F12-E79A140D0B0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098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542A30-1D9D-4252-A161-2692010E9056}"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EAA95-91F1-433E-8F12-E79A140D0B02}" type="slidenum">
              <a:rPr lang="en-US" smtClean="0"/>
              <a:t>‹#›</a:t>
            </a:fld>
            <a:endParaRPr lang="en-US"/>
          </a:p>
        </p:txBody>
      </p:sp>
    </p:spTree>
    <p:extLst>
      <p:ext uri="{BB962C8B-B14F-4D97-AF65-F5344CB8AC3E}">
        <p14:creationId xmlns:p14="http://schemas.microsoft.com/office/powerpoint/2010/main" val="2193627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542A30-1D9D-4252-A161-2692010E9056}" type="datetimeFigureOut">
              <a:rPr lang="en-US" smtClean="0"/>
              <a:t>3/20/2022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EAA95-91F1-433E-8F12-E79A140D0B0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9320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542A30-1D9D-4252-A161-2692010E9056}" type="datetimeFigureOut">
              <a:rPr lang="en-US" smtClean="0"/>
              <a:t>3/20/2022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EAA95-91F1-433E-8F12-E79A140D0B02}" type="slidenum">
              <a:rPr lang="en-US" smtClean="0"/>
              <a:t>‹#›</a:t>
            </a:fld>
            <a:endParaRPr lang="en-US"/>
          </a:p>
        </p:txBody>
      </p:sp>
    </p:spTree>
    <p:extLst>
      <p:ext uri="{BB962C8B-B14F-4D97-AF65-F5344CB8AC3E}">
        <p14:creationId xmlns:p14="http://schemas.microsoft.com/office/powerpoint/2010/main" val="1405882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542A30-1D9D-4252-A161-2692010E9056}" type="datetimeFigureOut">
              <a:rPr lang="en-US" smtClean="0"/>
              <a:t>3/20/2022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AEAA95-91F1-433E-8F12-E79A140D0B0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036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542A30-1D9D-4252-A161-2692010E9056}" type="datetimeFigureOut">
              <a:rPr lang="en-US" smtClean="0"/>
              <a:t>3/20/2022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AEAA95-91F1-433E-8F12-E79A140D0B0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9543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542A30-1D9D-4252-A161-2692010E9056}" type="datetimeFigureOut">
              <a:rPr lang="en-US" smtClean="0"/>
              <a:t>3/20/2022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AEAA95-91F1-433E-8F12-E79A140D0B02}" type="slidenum">
              <a:rPr lang="en-US" smtClean="0"/>
              <a:t>‹#›</a:t>
            </a:fld>
            <a:endParaRPr lang="en-US"/>
          </a:p>
        </p:txBody>
      </p:sp>
    </p:spTree>
    <p:extLst>
      <p:ext uri="{BB962C8B-B14F-4D97-AF65-F5344CB8AC3E}">
        <p14:creationId xmlns:p14="http://schemas.microsoft.com/office/powerpoint/2010/main" val="3406138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542A30-1D9D-4252-A161-2692010E9056}" type="datetimeFigureOut">
              <a:rPr lang="en-US" smtClean="0"/>
              <a:t>3/20/2022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EAA95-91F1-433E-8F12-E79A140D0B0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320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542A30-1D9D-4252-A161-2692010E9056}" type="datetimeFigureOut">
              <a:rPr lang="en-US" smtClean="0"/>
              <a:t>3/20/2022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EAA95-91F1-433E-8F12-E79A140D0B02}" type="slidenum">
              <a:rPr lang="en-US" smtClean="0"/>
              <a:t>‹#›</a:t>
            </a:fld>
            <a:endParaRPr lang="en-US"/>
          </a:p>
        </p:txBody>
      </p:sp>
    </p:spTree>
    <p:extLst>
      <p:ext uri="{BB962C8B-B14F-4D97-AF65-F5344CB8AC3E}">
        <p14:creationId xmlns:p14="http://schemas.microsoft.com/office/powerpoint/2010/main" val="1326274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1542A30-1D9D-4252-A161-2692010E9056}" type="datetimeFigureOut">
              <a:rPr lang="en-US" smtClean="0"/>
              <a:t>3/20/2022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EAEAA95-91F1-433E-8F12-E79A140D0B02}" type="slidenum">
              <a:rPr lang="en-US" smtClean="0"/>
              <a:t>‹#›</a:t>
            </a:fld>
            <a:endParaRPr lang="en-US"/>
          </a:p>
        </p:txBody>
      </p:sp>
    </p:spTree>
    <p:extLst>
      <p:ext uri="{BB962C8B-B14F-4D97-AF65-F5344CB8AC3E}">
        <p14:creationId xmlns:p14="http://schemas.microsoft.com/office/powerpoint/2010/main" val="82259887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phuquocxanh.com/vi/"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209CA-C571-450D-8E0E-3B91105BD69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7908DBB-94BC-4F21-8248-1B184B9E28BF}"/>
              </a:ext>
            </a:extLst>
          </p:cNvPr>
          <p:cNvSpPr>
            <a:spLocks noGrp="1"/>
          </p:cNvSpPr>
          <p:nvPr>
            <p:ph type="subTitle" idx="1"/>
          </p:nvPr>
        </p:nvSpPr>
        <p:spPr/>
        <p:txBody>
          <a:bodyPr/>
          <a:lstStyle/>
          <a:p>
            <a:endParaRPr lang="en-US"/>
          </a:p>
        </p:txBody>
      </p:sp>
      <p:pic>
        <p:nvPicPr>
          <p:cNvPr id="1040" name="Picture 16" descr="See the source image">
            <a:extLst>
              <a:ext uri="{FF2B5EF4-FFF2-40B4-BE49-F238E27FC236}">
                <a16:creationId xmlns:a16="http://schemas.microsoft.com/office/drawing/2014/main" id="{D864D9B5-DC16-49F1-95B5-F81D5B3CC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71319B88-4061-40F6-9795-D96F9A247C6B}"/>
              </a:ext>
            </a:extLst>
          </p:cNvPr>
          <p:cNvSpPr txBox="1"/>
          <p:nvPr/>
        </p:nvSpPr>
        <p:spPr>
          <a:xfrm>
            <a:off x="2015836" y="2643326"/>
            <a:ext cx="8160327" cy="1225272"/>
          </a:xfrm>
          <a:prstGeom prst="rect">
            <a:avLst/>
          </a:prstGeom>
          <a:noFill/>
        </p:spPr>
        <p:txBody>
          <a:bodyPr wrap="square">
            <a:spAutoFit/>
          </a:bodyPr>
          <a:lstStyle/>
          <a:p>
            <a:pPr marL="0" marR="0">
              <a:lnSpc>
                <a:spcPct val="107000"/>
              </a:lnSpc>
              <a:spcBef>
                <a:spcPts val="0"/>
              </a:spcBef>
              <a:spcAft>
                <a:spcPts val="800"/>
              </a:spcAft>
            </a:pPr>
            <a:r>
              <a:rPr lang="en-US" sz="7200" dirty="0" err="1">
                <a:ln>
                  <a:noFill/>
                </a:ln>
                <a:solidFill>
                  <a:srgbClr val="FF0000"/>
                </a:solidFill>
                <a:effectLst>
                  <a:reflection blurRad="6350" stA="53000" endA="300" endPos="35500" dir="5400000" sy="-90000" algn="bl"/>
                </a:effectLst>
                <a:latin typeface="Calibri" panose="020F0502020204030204" pitchFamily="34" charset="0"/>
                <a:ea typeface="Calibri" panose="020F0502020204030204" pitchFamily="34" charset="0"/>
                <a:cs typeface="Calibri" panose="020F0502020204030204" pitchFamily="34" charset="0"/>
              </a:rPr>
              <a:t>Quê</a:t>
            </a:r>
            <a:r>
              <a:rPr lang="en-US" sz="7200" dirty="0">
                <a:ln>
                  <a:noFill/>
                </a:ln>
                <a:solidFill>
                  <a:srgbClr val="FF0000"/>
                </a:solidFill>
                <a:effectLst>
                  <a:reflection blurRad="6350" stA="53000" endA="300" endPos="35500" dir="5400000" sy="-90000" algn="bl"/>
                </a:effectLst>
                <a:latin typeface="Calibri" panose="020F0502020204030204" pitchFamily="34" charset="0"/>
                <a:ea typeface="Calibri" panose="020F0502020204030204" pitchFamily="34" charset="0"/>
                <a:cs typeface="Calibri" panose="020F0502020204030204" pitchFamily="34" charset="0"/>
              </a:rPr>
              <a:t> </a:t>
            </a:r>
            <a:r>
              <a:rPr lang="en-US" sz="7200" dirty="0" err="1">
                <a:ln>
                  <a:noFill/>
                </a:ln>
                <a:solidFill>
                  <a:srgbClr val="FF0000"/>
                </a:solidFill>
                <a:effectLst>
                  <a:reflection blurRad="6350" stA="53000" endA="300" endPos="35500" dir="5400000" sy="-90000" algn="bl"/>
                </a:effectLst>
                <a:latin typeface="Calibri" panose="020F0502020204030204" pitchFamily="34" charset="0"/>
                <a:ea typeface="Calibri" panose="020F0502020204030204" pitchFamily="34" charset="0"/>
                <a:cs typeface="Calibri" panose="020F0502020204030204" pitchFamily="34" charset="0"/>
              </a:rPr>
              <a:t>Hương</a:t>
            </a:r>
            <a:r>
              <a:rPr lang="en-US" sz="7200" dirty="0">
                <a:ln>
                  <a:noFill/>
                </a:ln>
                <a:solidFill>
                  <a:srgbClr val="FF0000"/>
                </a:solidFill>
                <a:effectLst>
                  <a:reflection blurRad="6350" stA="53000" endA="300" endPos="35500" dir="5400000" sy="-90000" algn="bl"/>
                </a:effectLst>
                <a:latin typeface="Calibri" panose="020F0502020204030204" pitchFamily="34" charset="0"/>
                <a:ea typeface="Calibri" panose="020F0502020204030204" pitchFamily="34" charset="0"/>
                <a:cs typeface="Calibri" panose="020F0502020204030204" pitchFamily="34" charset="0"/>
              </a:rPr>
              <a:t> </a:t>
            </a:r>
            <a:r>
              <a:rPr lang="en-US" sz="7200" dirty="0" err="1">
                <a:ln>
                  <a:noFill/>
                </a:ln>
                <a:solidFill>
                  <a:srgbClr val="FF0000"/>
                </a:solidFill>
                <a:effectLst>
                  <a:reflection blurRad="6350" stA="53000" endA="300" endPos="35500" dir="5400000" sy="-90000" algn="bl"/>
                </a:effectLst>
                <a:latin typeface="Calibri" panose="020F0502020204030204" pitchFamily="34" charset="0"/>
                <a:ea typeface="Calibri" panose="020F0502020204030204" pitchFamily="34" charset="0"/>
                <a:cs typeface="Calibri" panose="020F0502020204030204" pitchFamily="34" charset="0"/>
              </a:rPr>
              <a:t>Việt</a:t>
            </a:r>
            <a:r>
              <a:rPr lang="en-US" sz="7200" dirty="0">
                <a:ln>
                  <a:noFill/>
                </a:ln>
                <a:solidFill>
                  <a:srgbClr val="FF0000"/>
                </a:solidFill>
                <a:effectLst>
                  <a:reflection blurRad="6350" stA="53000" endA="300" endPos="35500" dir="5400000" sy="-90000" algn="bl"/>
                </a:effectLst>
                <a:latin typeface="Calibri" panose="020F0502020204030204" pitchFamily="34" charset="0"/>
                <a:ea typeface="Calibri" panose="020F0502020204030204" pitchFamily="34" charset="0"/>
                <a:cs typeface="Calibri" panose="020F0502020204030204" pitchFamily="34" charset="0"/>
              </a:rPr>
              <a:t> Nam</a:t>
            </a:r>
            <a:endParaRPr lang="en-US" sz="4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42" name="Picture 18">
            <a:extLst>
              <a:ext uri="{FF2B5EF4-FFF2-40B4-BE49-F238E27FC236}">
                <a16:creationId xmlns:a16="http://schemas.microsoft.com/office/drawing/2014/main" id="{BB9508F2-DB93-4174-9860-2033F9059C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32"/>
            <a:ext cx="2602923" cy="1733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83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42"/>
                                        </p:tgtEl>
                                        <p:attrNameLst>
                                          <p:attrName>style.visibility</p:attrName>
                                        </p:attrNameLst>
                                      </p:cBhvr>
                                      <p:to>
                                        <p:strVal val="visible"/>
                                      </p:to>
                                    </p:set>
                                    <p:animEffect transition="in" filter="fade">
                                      <p:cBhvr>
                                        <p:cTn id="7" dur="1000"/>
                                        <p:tgtEl>
                                          <p:spTgt spid="1042"/>
                                        </p:tgtEl>
                                      </p:cBhvr>
                                    </p:animEffect>
                                    <p:anim calcmode="lin" valueType="num">
                                      <p:cBhvr>
                                        <p:cTn id="8" dur="1000" fill="hold"/>
                                        <p:tgtEl>
                                          <p:spTgt spid="1042"/>
                                        </p:tgtEl>
                                        <p:attrNameLst>
                                          <p:attrName>ppt_x</p:attrName>
                                        </p:attrNameLst>
                                      </p:cBhvr>
                                      <p:tavLst>
                                        <p:tav tm="0">
                                          <p:val>
                                            <p:strVal val="#ppt_x"/>
                                          </p:val>
                                        </p:tav>
                                        <p:tav tm="100000">
                                          <p:val>
                                            <p:strVal val="#ppt_x"/>
                                          </p:val>
                                        </p:tav>
                                      </p:tavLst>
                                    </p:anim>
                                    <p:anim calcmode="lin" valueType="num">
                                      <p:cBhvr>
                                        <p:cTn id="9" dur="1000" fill="hold"/>
                                        <p:tgtEl>
                                          <p:spTgt spid="10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40"/>
                                        </p:tgtEl>
                                        <p:attrNameLst>
                                          <p:attrName>style.visibility</p:attrName>
                                        </p:attrNameLst>
                                      </p:cBhvr>
                                      <p:to>
                                        <p:strVal val="visible"/>
                                      </p:to>
                                    </p:set>
                                    <p:animEffect transition="in" filter="circle(in)">
                                      <p:cBhvr>
                                        <p:cTn id="14" dur="2000"/>
                                        <p:tgtEl>
                                          <p:spTgt spid="1040"/>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372FF-8754-4847-909E-D0790DF62474}"/>
              </a:ext>
            </a:extLst>
          </p:cNvPr>
          <p:cNvSpPr>
            <a:spLocks noGrp="1"/>
          </p:cNvSpPr>
          <p:nvPr>
            <p:ph type="title"/>
          </p:nvPr>
        </p:nvSpPr>
        <p:spPr/>
        <p:txBody>
          <a:bodyPr>
            <a:noAutofit/>
          </a:bodyPr>
          <a:lstStyle/>
          <a:p>
            <a:pPr algn="ctr"/>
            <a:r>
              <a:rPr lang="en-US" sz="9600" dirty="0" err="1"/>
              <a:t>Biển</a:t>
            </a:r>
            <a:r>
              <a:rPr lang="en-US" sz="9600" dirty="0"/>
              <a:t> </a:t>
            </a:r>
            <a:r>
              <a:rPr lang="en-US" sz="9600" dirty="0" err="1"/>
              <a:t>Đảo</a:t>
            </a:r>
            <a:r>
              <a:rPr lang="en-US" sz="9600" dirty="0"/>
              <a:t> </a:t>
            </a:r>
            <a:r>
              <a:rPr lang="en-US" sz="9600" dirty="0" err="1"/>
              <a:t>Nước</a:t>
            </a:r>
            <a:r>
              <a:rPr lang="en-US" sz="9600" dirty="0"/>
              <a:t> Ta</a:t>
            </a:r>
          </a:p>
        </p:txBody>
      </p:sp>
      <p:pic>
        <p:nvPicPr>
          <p:cNvPr id="4" name="Picture 2">
            <a:extLst>
              <a:ext uri="{FF2B5EF4-FFF2-40B4-BE49-F238E27FC236}">
                <a16:creationId xmlns:a16="http://schemas.microsoft.com/office/drawing/2014/main" id="{9730BFE2-737A-4600-A012-0345EAB097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4782"/>
            <a:ext cx="6096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CD7EA321-6C97-4514-B538-AB1C3F2A37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1556904"/>
            <a:ext cx="6096000" cy="34168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F6E4820-5C69-4E8C-AD28-AA322D4257AD}"/>
              </a:ext>
            </a:extLst>
          </p:cNvPr>
          <p:cNvSpPr txBox="1"/>
          <p:nvPr/>
        </p:nvSpPr>
        <p:spPr>
          <a:xfrm>
            <a:off x="838200" y="5195454"/>
            <a:ext cx="4509655" cy="646331"/>
          </a:xfrm>
          <a:prstGeom prst="rect">
            <a:avLst/>
          </a:prstGeom>
          <a:noFill/>
        </p:spPr>
        <p:txBody>
          <a:bodyPr wrap="square" rtlCol="0">
            <a:spAutoFit/>
          </a:bodyPr>
          <a:lstStyle/>
          <a:p>
            <a:r>
              <a:rPr lang="en-US" sz="3600" dirty="0" err="1"/>
              <a:t>Quần</a:t>
            </a:r>
            <a:r>
              <a:rPr lang="en-US" sz="3600" dirty="0"/>
              <a:t> </a:t>
            </a:r>
            <a:r>
              <a:rPr lang="en-US" sz="3600" dirty="0" err="1"/>
              <a:t>Đảo</a:t>
            </a:r>
            <a:r>
              <a:rPr lang="en-US" sz="3600" dirty="0"/>
              <a:t> </a:t>
            </a:r>
            <a:r>
              <a:rPr lang="en-US" sz="3600" dirty="0" err="1"/>
              <a:t>Hoàng</a:t>
            </a:r>
            <a:r>
              <a:rPr lang="en-US" sz="3600" dirty="0"/>
              <a:t> Sa</a:t>
            </a:r>
          </a:p>
        </p:txBody>
      </p:sp>
      <p:sp>
        <p:nvSpPr>
          <p:cNvPr id="7" name="TextBox 6">
            <a:extLst>
              <a:ext uri="{FF2B5EF4-FFF2-40B4-BE49-F238E27FC236}">
                <a16:creationId xmlns:a16="http://schemas.microsoft.com/office/drawing/2014/main" id="{A757BA65-63FE-4F8E-A6A5-6D7A1FCA26CF}"/>
              </a:ext>
            </a:extLst>
          </p:cNvPr>
          <p:cNvSpPr txBox="1"/>
          <p:nvPr/>
        </p:nvSpPr>
        <p:spPr>
          <a:xfrm>
            <a:off x="7924801" y="5195453"/>
            <a:ext cx="3726872" cy="646331"/>
          </a:xfrm>
          <a:prstGeom prst="rect">
            <a:avLst/>
          </a:prstGeom>
          <a:noFill/>
        </p:spPr>
        <p:txBody>
          <a:bodyPr wrap="square" rtlCol="0">
            <a:spAutoFit/>
          </a:bodyPr>
          <a:lstStyle/>
          <a:p>
            <a:r>
              <a:rPr lang="en-US" sz="3600" dirty="0" err="1"/>
              <a:t>Đảo</a:t>
            </a:r>
            <a:r>
              <a:rPr lang="en-US" sz="3600" dirty="0"/>
              <a:t> </a:t>
            </a:r>
            <a:r>
              <a:rPr lang="en-US" sz="3600" dirty="0" err="1"/>
              <a:t>Phú</a:t>
            </a:r>
            <a:r>
              <a:rPr lang="en-US" sz="3600" dirty="0"/>
              <a:t> </a:t>
            </a:r>
            <a:r>
              <a:rPr lang="en-US" sz="3600" dirty="0" err="1"/>
              <a:t>Quốc</a:t>
            </a:r>
            <a:endParaRPr lang="en-US" sz="3600" dirty="0"/>
          </a:p>
        </p:txBody>
      </p:sp>
    </p:spTree>
    <p:extLst>
      <p:ext uri="{BB962C8B-B14F-4D97-AF65-F5344CB8AC3E}">
        <p14:creationId xmlns:p14="http://schemas.microsoft.com/office/powerpoint/2010/main" val="90340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6"/>
                                        </p:tgtEl>
                                        <p:attrNameLst>
                                          <p:attrName>style.visibility</p:attrName>
                                        </p:attrNameLst>
                                      </p:cBhvr>
                                      <p:to>
                                        <p:strVal val="visible"/>
                                      </p:to>
                                    </p:set>
                                    <p:anim by="(-#ppt_w*2)" calcmode="lin" valueType="num">
                                      <p:cBhvr rctx="PPT">
                                        <p:cTn id="33" dur="500" autoRev="1" fill="hold">
                                          <p:stCondLst>
                                            <p:cond delay="0"/>
                                          </p:stCondLst>
                                        </p:cTn>
                                        <p:tgtEl>
                                          <p:spTgt spid="6"/>
                                        </p:tgtEl>
                                        <p:attrNameLst>
                                          <p:attrName>ppt_w</p:attrName>
                                        </p:attrNameLst>
                                      </p:cBhvr>
                                    </p:anim>
                                    <p:anim by="(#ppt_w*0.50)" calcmode="lin" valueType="num">
                                      <p:cBhvr>
                                        <p:cTn id="34" dur="500" decel="50000" autoRev="1" fill="hold">
                                          <p:stCondLst>
                                            <p:cond delay="0"/>
                                          </p:stCondLst>
                                        </p:cTn>
                                        <p:tgtEl>
                                          <p:spTgt spid="6"/>
                                        </p:tgtEl>
                                        <p:attrNameLst>
                                          <p:attrName>ppt_x</p:attrName>
                                        </p:attrNameLst>
                                      </p:cBhvr>
                                    </p:anim>
                                    <p:anim from="(-#ppt_h/2)" to="(#ppt_y)" calcmode="lin" valueType="num">
                                      <p:cBhvr>
                                        <p:cTn id="35" dur="1000" fill="hold">
                                          <p:stCondLst>
                                            <p:cond delay="0"/>
                                          </p:stCondLst>
                                        </p:cTn>
                                        <p:tgtEl>
                                          <p:spTgt spid="6"/>
                                        </p:tgtEl>
                                        <p:attrNameLst>
                                          <p:attrName>ppt_y</p:attrName>
                                        </p:attrNameLst>
                                      </p:cBhvr>
                                    </p:anim>
                                    <p:animRot by="21600000">
                                      <p:cBhvr>
                                        <p:cTn id="36" dur="1000" fill="hold">
                                          <p:stCondLst>
                                            <p:cond delay="0"/>
                                          </p:stCondLst>
                                        </p:cTn>
                                        <p:tgtEl>
                                          <p:spTgt spid="6"/>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0FC2D-879E-4EE2-8616-5C389865CB2E}"/>
              </a:ext>
            </a:extLst>
          </p:cNvPr>
          <p:cNvSpPr>
            <a:spLocks noGrp="1"/>
          </p:cNvSpPr>
          <p:nvPr>
            <p:ph type="title"/>
          </p:nvPr>
        </p:nvSpPr>
        <p:spPr/>
        <p:txBody>
          <a:bodyPr>
            <a:noAutofit/>
          </a:bodyPr>
          <a:lstStyle/>
          <a:p>
            <a:pPr algn="ctr"/>
            <a:r>
              <a:rPr lang="en-US" sz="9600" dirty="0" err="1"/>
              <a:t>Biển</a:t>
            </a:r>
            <a:r>
              <a:rPr lang="en-US" sz="9600" dirty="0"/>
              <a:t> </a:t>
            </a:r>
            <a:r>
              <a:rPr lang="en-US" sz="9600" dirty="0" err="1"/>
              <a:t>Đảo</a:t>
            </a:r>
            <a:r>
              <a:rPr lang="en-US" sz="9600" dirty="0"/>
              <a:t> </a:t>
            </a:r>
            <a:r>
              <a:rPr lang="en-US" sz="9600" dirty="0" err="1"/>
              <a:t>Nước</a:t>
            </a:r>
            <a:r>
              <a:rPr lang="en-US" sz="9600" dirty="0"/>
              <a:t> Ta</a:t>
            </a:r>
          </a:p>
        </p:txBody>
      </p:sp>
      <p:sp>
        <p:nvSpPr>
          <p:cNvPr id="3" name="Content Placeholder 2">
            <a:extLst>
              <a:ext uri="{FF2B5EF4-FFF2-40B4-BE49-F238E27FC236}">
                <a16:creationId xmlns:a16="http://schemas.microsoft.com/office/drawing/2014/main" id="{950E342E-39C4-4606-BF7E-BFD9B57476DB}"/>
              </a:ext>
            </a:extLst>
          </p:cNvPr>
          <p:cNvSpPr>
            <a:spLocks noGrp="1"/>
          </p:cNvSpPr>
          <p:nvPr>
            <p:ph idx="1"/>
          </p:nvPr>
        </p:nvSpPr>
        <p:spPr>
          <a:xfrm>
            <a:off x="1184564" y="2912534"/>
            <a:ext cx="9601196" cy="3318936"/>
          </a:xfrm>
        </p:spPr>
        <p:txBody>
          <a:bodyPr>
            <a:normAutofit fontScale="77500" lnSpcReduction="20000"/>
          </a:bodyPr>
          <a:lstStyle/>
          <a:p>
            <a:r>
              <a:rPr lang="en-US" sz="4400" i="0" dirty="0" err="1">
                <a:solidFill>
                  <a:srgbClr val="FF0000"/>
                </a:solidFill>
                <a:effectLst/>
                <a:latin typeface="Roboto" panose="02000000000000000000" pitchFamily="2" charset="0"/>
              </a:rPr>
              <a:t>Tên</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gọi</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đảo</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Hoàng</a:t>
            </a:r>
            <a:r>
              <a:rPr lang="en-US" sz="4400" i="0" dirty="0">
                <a:solidFill>
                  <a:srgbClr val="FF0000"/>
                </a:solidFill>
                <a:effectLst/>
                <a:latin typeface="Roboto" panose="02000000000000000000" pitchFamily="2" charset="0"/>
              </a:rPr>
              <a:t> Sa; </a:t>
            </a:r>
            <a:r>
              <a:rPr lang="en-US" sz="4400" i="0" dirty="0" err="1">
                <a:solidFill>
                  <a:srgbClr val="FF0000"/>
                </a:solidFill>
                <a:effectLst/>
                <a:latin typeface="Roboto" panose="02000000000000000000" pitchFamily="2" charset="0"/>
              </a:rPr>
              <a:t>tiếng</a:t>
            </a:r>
            <a:r>
              <a:rPr lang="en-US" sz="4400" i="0" dirty="0">
                <a:solidFill>
                  <a:srgbClr val="FF0000"/>
                </a:solidFill>
                <a:effectLst/>
                <a:latin typeface="Roboto" panose="02000000000000000000" pitchFamily="2" charset="0"/>
              </a:rPr>
              <a:t> Anh: </a:t>
            </a:r>
            <a:r>
              <a:rPr lang="en-US" sz="4400" i="0" dirty="0" err="1">
                <a:solidFill>
                  <a:srgbClr val="FF0000"/>
                </a:solidFill>
                <a:effectLst/>
                <a:latin typeface="Roboto" panose="02000000000000000000" pitchFamily="2" charset="0"/>
              </a:rPr>
              <a:t>Pattle</a:t>
            </a:r>
            <a:r>
              <a:rPr lang="en-US" sz="4400" i="0" dirty="0">
                <a:solidFill>
                  <a:srgbClr val="FF0000"/>
                </a:solidFill>
                <a:effectLst/>
                <a:latin typeface="Roboto" panose="02000000000000000000" pitchFamily="2" charset="0"/>
              </a:rPr>
              <a:t> Island; </a:t>
            </a:r>
            <a:r>
              <a:rPr lang="en-US" sz="4400" i="0" dirty="0" err="1">
                <a:solidFill>
                  <a:srgbClr val="FF0000"/>
                </a:solidFill>
                <a:effectLst/>
                <a:latin typeface="Roboto" panose="02000000000000000000" pitchFamily="2" charset="0"/>
              </a:rPr>
              <a:t>tiếng</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Trung</a:t>
            </a:r>
            <a:r>
              <a:rPr lang="en-US" sz="4400" i="0" dirty="0">
                <a:solidFill>
                  <a:srgbClr val="FF0000"/>
                </a:solidFill>
                <a:effectLst/>
                <a:latin typeface="Roboto" panose="02000000000000000000" pitchFamily="2" charset="0"/>
              </a:rPr>
              <a:t>: </a:t>
            </a:r>
            <a:r>
              <a:rPr lang="ja-JP" altLang="en-US" sz="4400" i="0" dirty="0">
                <a:solidFill>
                  <a:srgbClr val="FF0000"/>
                </a:solidFill>
                <a:effectLst/>
                <a:latin typeface="Roboto" panose="02000000000000000000" pitchFamily="2" charset="0"/>
              </a:rPr>
              <a:t>珊瑚岛</a:t>
            </a:r>
            <a:r>
              <a:rPr lang="en-US" altLang="ja-JP"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bính</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âm</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Shānhú</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dǎo</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Hán-Việt</a:t>
            </a:r>
            <a:r>
              <a:rPr lang="en-US" sz="4400" i="0" dirty="0">
                <a:solidFill>
                  <a:srgbClr val="FF0000"/>
                </a:solidFill>
                <a:effectLst/>
                <a:latin typeface="Roboto" panose="02000000000000000000" pitchFamily="2" charset="0"/>
              </a:rPr>
              <a:t>: San </a:t>
            </a:r>
            <a:r>
              <a:rPr lang="en-US" sz="4400" i="0" dirty="0" err="1">
                <a:solidFill>
                  <a:srgbClr val="FF0000"/>
                </a:solidFill>
                <a:effectLst/>
                <a:latin typeface="Roboto" panose="02000000000000000000" pitchFamily="2" charset="0"/>
              </a:rPr>
              <a:t>Hô</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đảo</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Tọa</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độ</a:t>
            </a:r>
            <a:r>
              <a:rPr lang="en-US" sz="4400" i="0" dirty="0">
                <a:solidFill>
                  <a:srgbClr val="FF0000"/>
                </a:solidFill>
                <a:effectLst/>
                <a:latin typeface="Roboto" panose="02000000000000000000" pitchFamily="2" charset="0"/>
              </a:rPr>
              <a:t>: 16°32'05"B – 111°36'30"Đ </a:t>
            </a:r>
            <a:r>
              <a:rPr lang="en-US" sz="4400" i="0" dirty="0" err="1">
                <a:solidFill>
                  <a:srgbClr val="FF0000"/>
                </a:solidFill>
                <a:effectLst/>
                <a:latin typeface="Roboto" panose="02000000000000000000" pitchFamily="2" charset="0"/>
              </a:rPr>
              <a:t>Hình</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thể</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hình</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bầu</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dục</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dài</a:t>
            </a:r>
            <a:r>
              <a:rPr lang="en-US" sz="4400" i="0" dirty="0">
                <a:solidFill>
                  <a:srgbClr val="FF0000"/>
                </a:solidFill>
                <a:effectLst/>
                <a:latin typeface="Roboto" panose="02000000000000000000" pitchFamily="2" charset="0"/>
              </a:rPr>
              <a:t> 820 m, </a:t>
            </a:r>
            <a:r>
              <a:rPr lang="en-US" sz="4400" i="0" dirty="0" err="1">
                <a:solidFill>
                  <a:srgbClr val="FF0000"/>
                </a:solidFill>
                <a:effectLst/>
                <a:latin typeface="Roboto" panose="02000000000000000000" pitchFamily="2" charset="0"/>
              </a:rPr>
              <a:t>rộng</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khoảng</a:t>
            </a:r>
            <a:r>
              <a:rPr lang="en-US" sz="4400" i="0" dirty="0">
                <a:solidFill>
                  <a:srgbClr val="FF0000"/>
                </a:solidFill>
                <a:effectLst/>
                <a:latin typeface="Roboto" panose="02000000000000000000" pitchFamily="2" charset="0"/>
              </a:rPr>
              <a:t> 420 m, chu vi </a:t>
            </a:r>
            <a:r>
              <a:rPr lang="en-US" sz="4400" i="0" dirty="0" err="1">
                <a:solidFill>
                  <a:srgbClr val="FF0000"/>
                </a:solidFill>
                <a:effectLst/>
                <a:latin typeface="Roboto" panose="02000000000000000000" pitchFamily="2" charset="0"/>
              </a:rPr>
              <a:t>khoảng</a:t>
            </a:r>
            <a:r>
              <a:rPr lang="en-US" sz="4400" i="0" dirty="0">
                <a:solidFill>
                  <a:srgbClr val="FF0000"/>
                </a:solidFill>
                <a:effectLst/>
                <a:latin typeface="Roboto" panose="02000000000000000000" pitchFamily="2" charset="0"/>
              </a:rPr>
              <a:t> 2.100 m, </a:t>
            </a:r>
            <a:r>
              <a:rPr lang="en-US" sz="4400" i="0" dirty="0" err="1">
                <a:solidFill>
                  <a:srgbClr val="FF0000"/>
                </a:solidFill>
                <a:effectLst/>
                <a:latin typeface="Roboto" panose="02000000000000000000" pitchFamily="2" charset="0"/>
              </a:rPr>
              <a:t>diện</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tích</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khoảng</a:t>
            </a:r>
            <a:r>
              <a:rPr lang="en-US" sz="4400" i="0" dirty="0">
                <a:solidFill>
                  <a:srgbClr val="FF0000"/>
                </a:solidFill>
                <a:effectLst/>
                <a:latin typeface="Roboto" panose="02000000000000000000" pitchFamily="2" charset="0"/>
              </a:rPr>
              <a:t> 0,32 km 2, </a:t>
            </a:r>
            <a:r>
              <a:rPr lang="en-US" sz="4400" i="0" dirty="0" err="1">
                <a:solidFill>
                  <a:srgbClr val="FF0000"/>
                </a:solidFill>
                <a:effectLst/>
                <a:latin typeface="Roboto" panose="02000000000000000000" pitchFamily="2" charset="0"/>
              </a:rPr>
              <a:t>cao</a:t>
            </a:r>
            <a:r>
              <a:rPr lang="en-US" sz="4400" i="0" dirty="0">
                <a:solidFill>
                  <a:srgbClr val="FF0000"/>
                </a:solidFill>
                <a:effectLst/>
                <a:latin typeface="Roboto" panose="02000000000000000000" pitchFamily="2" charset="0"/>
              </a:rPr>
              <a:t> 9 m, </a:t>
            </a:r>
            <a:r>
              <a:rPr lang="en-US" sz="4400" i="0" dirty="0" err="1">
                <a:solidFill>
                  <a:srgbClr val="FF0000"/>
                </a:solidFill>
                <a:effectLst/>
                <a:latin typeface="Roboto" panose="02000000000000000000" pitchFamily="2" charset="0"/>
              </a:rPr>
              <a:t>có</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vòng</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san</a:t>
            </a:r>
            <a:r>
              <a:rPr lang="en-US" sz="4400" i="0" dirty="0">
                <a:solidFill>
                  <a:srgbClr val="FF0000"/>
                </a:solidFill>
                <a:effectLst/>
                <a:latin typeface="Roboto" panose="02000000000000000000" pitchFamily="2" charset="0"/>
              </a:rPr>
              <a:t> </a:t>
            </a:r>
            <a:r>
              <a:rPr lang="en-US" sz="4400" i="0" dirty="0" err="1">
                <a:solidFill>
                  <a:srgbClr val="FF0000"/>
                </a:solidFill>
                <a:effectLst/>
                <a:latin typeface="Roboto" panose="02000000000000000000" pitchFamily="2" charset="0"/>
              </a:rPr>
              <a:t>hô</a:t>
            </a:r>
            <a:r>
              <a:rPr lang="en-US" sz="4400" i="0" dirty="0">
                <a:solidFill>
                  <a:srgbClr val="FF0000"/>
                </a:solidFill>
                <a:effectLst/>
                <a:latin typeface="Roboto" panose="02000000000000000000" pitchFamily="2" charset="0"/>
              </a:rPr>
              <a:t> bao </a:t>
            </a:r>
            <a:r>
              <a:rPr lang="en-US" sz="4400" i="0" dirty="0" err="1">
                <a:solidFill>
                  <a:srgbClr val="FF0000"/>
                </a:solidFill>
                <a:effectLst/>
                <a:latin typeface="Roboto" panose="02000000000000000000" pitchFamily="2" charset="0"/>
              </a:rPr>
              <a:t>quanh</a:t>
            </a:r>
            <a:r>
              <a:rPr lang="en-US" b="0" i="0" dirty="0">
                <a:solidFill>
                  <a:srgbClr val="111111"/>
                </a:solidFill>
                <a:effectLst/>
                <a:latin typeface="Roboto" panose="02000000000000000000" pitchFamily="2" charset="0"/>
              </a:rPr>
              <a:t>.</a:t>
            </a:r>
            <a:endParaRPr lang="en-US" dirty="0"/>
          </a:p>
        </p:txBody>
      </p:sp>
      <p:pic>
        <p:nvPicPr>
          <p:cNvPr id="7" name="Picture 2">
            <a:extLst>
              <a:ext uri="{FF2B5EF4-FFF2-40B4-BE49-F238E27FC236}">
                <a16:creationId xmlns:a16="http://schemas.microsoft.com/office/drawing/2014/main" id="{E20B66C7-FD68-4807-9C0F-5794F17627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6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5"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D9E1A-92D6-40D4-B8C7-33A0D2D65D36}"/>
              </a:ext>
            </a:extLst>
          </p:cNvPr>
          <p:cNvSpPr>
            <a:spLocks noGrp="1"/>
          </p:cNvSpPr>
          <p:nvPr>
            <p:ph type="title"/>
          </p:nvPr>
        </p:nvSpPr>
        <p:spPr/>
        <p:txBody>
          <a:bodyPr>
            <a:noAutofit/>
          </a:bodyPr>
          <a:lstStyle/>
          <a:p>
            <a:pPr algn="ctr"/>
            <a:r>
              <a:rPr lang="en-US" sz="9600" dirty="0" err="1"/>
              <a:t>Biển</a:t>
            </a:r>
            <a:r>
              <a:rPr lang="en-US" sz="9600" dirty="0"/>
              <a:t> </a:t>
            </a:r>
            <a:r>
              <a:rPr lang="en-US" sz="9600" dirty="0" err="1"/>
              <a:t>Đảo</a:t>
            </a:r>
            <a:r>
              <a:rPr lang="en-US" sz="9600" dirty="0"/>
              <a:t> </a:t>
            </a:r>
            <a:r>
              <a:rPr lang="en-US" sz="9600" dirty="0" err="1"/>
              <a:t>Nước</a:t>
            </a:r>
            <a:r>
              <a:rPr lang="en-US" sz="9600" dirty="0"/>
              <a:t> Ta</a:t>
            </a:r>
          </a:p>
        </p:txBody>
      </p:sp>
      <p:sp>
        <p:nvSpPr>
          <p:cNvPr id="3" name="Content Placeholder 2">
            <a:extLst>
              <a:ext uri="{FF2B5EF4-FFF2-40B4-BE49-F238E27FC236}">
                <a16:creationId xmlns:a16="http://schemas.microsoft.com/office/drawing/2014/main" id="{CD31F05E-9108-4E37-ABB4-CBA38AA7E9E5}"/>
              </a:ext>
            </a:extLst>
          </p:cNvPr>
          <p:cNvSpPr>
            <a:spLocks noGrp="1"/>
          </p:cNvSpPr>
          <p:nvPr>
            <p:ph idx="1"/>
          </p:nvPr>
        </p:nvSpPr>
        <p:spPr>
          <a:xfrm>
            <a:off x="1295402" y="2912534"/>
            <a:ext cx="9601196" cy="3318936"/>
          </a:xfrm>
        </p:spPr>
        <p:txBody>
          <a:bodyPr>
            <a:normAutofit fontScale="85000" lnSpcReduction="20000"/>
          </a:bodyPr>
          <a:lstStyle/>
          <a:p>
            <a:pPr marL="0" indent="0">
              <a:buNone/>
            </a:pPr>
            <a:r>
              <a:rPr lang="vi-VN" sz="3600" b="0" i="0" u="none" strike="noStrike" dirty="0">
                <a:solidFill>
                  <a:srgbClr val="FF0000"/>
                </a:solidFill>
                <a:effectLst/>
                <a:latin typeface="Roboto Condensed" panose="020B0604020202020204" pitchFamily="2" charset="0"/>
                <a:hlinkClick r:id="rId2">
                  <a:extLst>
                    <a:ext uri="{A12FA001-AC4F-418D-AE19-62706E023703}">
                      <ahyp:hlinkClr xmlns:ahyp="http://schemas.microsoft.com/office/drawing/2018/hyperlinkcolor" val="tx"/>
                    </a:ext>
                  </a:extLst>
                </a:hlinkClick>
              </a:rPr>
              <a:t>Phú Quốc</a:t>
            </a:r>
            <a:r>
              <a:rPr lang="vi-VN" sz="3600" b="0" i="0" dirty="0">
                <a:solidFill>
                  <a:srgbClr val="FF0000"/>
                </a:solidFill>
                <a:effectLst/>
                <a:latin typeface="Roboto Condensed" panose="020B0604020202020204" pitchFamily="2" charset="0"/>
              </a:rPr>
              <a:t> là điểm đến được rất nhiều khách du lịch trong và ngoài nước lựa chọn. Với diện tích gần bằng đất nước Singapore, Phú Quốc được được mệnh danh là hòn Đảo Ngọc, Phú Quốc là hòn đảo lớn rất của nước ta với tổng diện tích là 575km2 ( với 150 km đường biển ) với số dân hơn 120.000 người. Phú Quốc là hòn đảo lớn nhất nằm trong quần thể 22 hòn đảo nơi đây và là 1 phần của tỉnh Kiên Giang là 1 tỉnh thuộc đồng bằng Sông Cửu Long.</a:t>
            </a:r>
            <a:endParaRPr lang="en-US" sz="3600" dirty="0">
              <a:solidFill>
                <a:srgbClr val="FF0000"/>
              </a:solidFill>
            </a:endParaRPr>
          </a:p>
        </p:txBody>
      </p:sp>
      <p:pic>
        <p:nvPicPr>
          <p:cNvPr id="5" name="Picture 2">
            <a:extLst>
              <a:ext uri="{FF2B5EF4-FFF2-40B4-BE49-F238E27FC236}">
                <a16:creationId xmlns:a16="http://schemas.microsoft.com/office/drawing/2014/main" id="{4C6507D3-343A-4649-BE75-72877DBDD4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6539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699F2-94D9-493D-8F71-71D01EC22913}"/>
              </a:ext>
            </a:extLst>
          </p:cNvPr>
          <p:cNvSpPr>
            <a:spLocks noGrp="1"/>
          </p:cNvSpPr>
          <p:nvPr>
            <p:ph type="title"/>
          </p:nvPr>
        </p:nvSpPr>
        <p:spPr/>
        <p:txBody>
          <a:bodyPr>
            <a:normAutofit fontScale="90000"/>
          </a:bodyPr>
          <a:lstStyle/>
          <a:p>
            <a:pPr algn="ctr"/>
            <a:r>
              <a:rPr lang="en-US" sz="5400" dirty="0" err="1"/>
              <a:t>Tên</a:t>
            </a:r>
            <a:r>
              <a:rPr lang="en-US" sz="5400" dirty="0"/>
              <a:t> </a:t>
            </a:r>
            <a:r>
              <a:rPr lang="en-US" sz="5400" dirty="0" err="1"/>
              <a:t>Tỉnh</a:t>
            </a:r>
            <a:r>
              <a:rPr lang="en-US" sz="5400" dirty="0"/>
              <a:t>/</a:t>
            </a:r>
            <a:r>
              <a:rPr lang="en-US" sz="5400" dirty="0" err="1"/>
              <a:t>thành</a:t>
            </a:r>
            <a:r>
              <a:rPr lang="en-US" sz="5400" dirty="0"/>
              <a:t> </a:t>
            </a:r>
            <a:r>
              <a:rPr lang="en-US" sz="5400" dirty="0" err="1"/>
              <a:t>phố</a:t>
            </a:r>
            <a:r>
              <a:rPr lang="en-US" sz="5400" dirty="0"/>
              <a:t> </a:t>
            </a:r>
            <a:r>
              <a:rPr lang="en-US" sz="5400" dirty="0" err="1"/>
              <a:t>nới</a:t>
            </a:r>
            <a:r>
              <a:rPr lang="en-US" sz="5400" dirty="0"/>
              <a:t> </a:t>
            </a:r>
            <a:r>
              <a:rPr lang="en-US" sz="5400" dirty="0" err="1"/>
              <a:t>em</a:t>
            </a:r>
            <a:r>
              <a:rPr lang="en-US" sz="5400" dirty="0"/>
              <a:t> </a:t>
            </a:r>
            <a:r>
              <a:rPr lang="en-US" sz="5400" dirty="0" err="1"/>
              <a:t>đang</a:t>
            </a:r>
            <a:r>
              <a:rPr lang="en-US" sz="5400" dirty="0"/>
              <a:t> </a:t>
            </a:r>
            <a:r>
              <a:rPr lang="en-US" sz="5400" dirty="0" err="1"/>
              <a:t>sống</a:t>
            </a:r>
            <a:endParaRPr lang="en-US" sz="5400" dirty="0"/>
          </a:p>
        </p:txBody>
      </p:sp>
      <p:sp>
        <p:nvSpPr>
          <p:cNvPr id="3" name="Content Placeholder 2">
            <a:extLst>
              <a:ext uri="{FF2B5EF4-FFF2-40B4-BE49-F238E27FC236}">
                <a16:creationId xmlns:a16="http://schemas.microsoft.com/office/drawing/2014/main" id="{EE3EB3E4-33B3-4D83-A994-EF434EA6140A}"/>
              </a:ext>
            </a:extLst>
          </p:cNvPr>
          <p:cNvSpPr>
            <a:spLocks noGrp="1"/>
          </p:cNvSpPr>
          <p:nvPr>
            <p:ph idx="1"/>
          </p:nvPr>
        </p:nvSpPr>
        <p:spPr/>
        <p:txBody>
          <a:bodyPr>
            <a:normAutofit fontScale="85000" lnSpcReduction="20000"/>
          </a:bodyPr>
          <a:lstStyle/>
          <a:p>
            <a:pPr marL="0" indent="0">
              <a:buNone/>
            </a:pPr>
            <a:r>
              <a:rPr lang="vi-VN" sz="3200" b="0" i="0" dirty="0">
                <a:solidFill>
                  <a:srgbClr val="FF0000"/>
                </a:solidFill>
                <a:effectLst/>
                <a:latin typeface="Roboto" panose="02000000000000000000" pitchFamily="2" charset="0"/>
              </a:rPr>
              <a:t>Gia Lai là tỉnh có diện tích lớn thứ hai Việt Nam và là một tỉnh cao nguyên nằm ở khu vực Bắc Tây Nguyên (Gia Lai đứng thứ nhất về diện tích, đứng thứ 2 cả về dân số vùng Tây Nguyên), Việt Nam.</a:t>
            </a:r>
            <a:br>
              <a:rPr lang="vi-VN" sz="3200" dirty="0">
                <a:solidFill>
                  <a:srgbClr val="FF0000"/>
                </a:solidFill>
              </a:rPr>
            </a:br>
            <a:r>
              <a:rPr lang="vi-VN" sz="3200" b="0" i="0" dirty="0">
                <a:solidFill>
                  <a:srgbClr val="FF0000"/>
                </a:solidFill>
                <a:effectLst/>
                <a:latin typeface="Roboto" panose="02000000000000000000" pitchFamily="2" charset="0"/>
              </a:rPr>
              <a:t>Tính đến ngày 1/4/2019, toàn tỉnh Gia Lai là đơn vị hành chính Việt Nam đông thứ 18 về số dân số với 1.513.847 người và 374.512 hộ, xếp thứ 30 về Tổng sản phẩm trên địa bàn (GRDP), xếp thứ 33 về GRDP bình quân đầu người, đứng thứ 33 về tốc độ tăng trưởng GRDP.</a:t>
            </a:r>
            <a:endParaRPr lang="en-US" sz="3200" dirty="0">
              <a:solidFill>
                <a:srgbClr val="FF0000"/>
              </a:solidFill>
            </a:endParaRPr>
          </a:p>
        </p:txBody>
      </p:sp>
      <p:pic>
        <p:nvPicPr>
          <p:cNvPr id="3074" name="Picture 2">
            <a:extLst>
              <a:ext uri="{FF2B5EF4-FFF2-40B4-BE49-F238E27FC236}">
                <a16:creationId xmlns:a16="http://schemas.microsoft.com/office/drawing/2014/main" id="{0D8DCCA0-23D2-4DFA-A3A3-8A8292791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982"/>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57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fade">
                                      <p:cBhvr>
                                        <p:cTn id="2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E3245-D5E5-4CE3-A990-28D3A1545C80}"/>
              </a:ext>
            </a:extLst>
          </p:cNvPr>
          <p:cNvSpPr>
            <a:spLocks noGrp="1"/>
          </p:cNvSpPr>
          <p:nvPr>
            <p:ph type="title"/>
          </p:nvPr>
        </p:nvSpPr>
        <p:spPr/>
        <p:txBody>
          <a:bodyPr/>
          <a:lstStyle/>
          <a:p>
            <a:pPr algn="ctr"/>
            <a:r>
              <a:rPr lang="en-US" sz="4400" dirty="0" err="1"/>
              <a:t>Tên</a:t>
            </a:r>
            <a:r>
              <a:rPr lang="en-US" sz="4400" dirty="0"/>
              <a:t> </a:t>
            </a:r>
            <a:r>
              <a:rPr lang="en-US" sz="4400" dirty="0" err="1"/>
              <a:t>Tỉnh</a:t>
            </a:r>
            <a:r>
              <a:rPr lang="en-US" sz="4400" dirty="0"/>
              <a:t>/</a:t>
            </a:r>
            <a:r>
              <a:rPr lang="en-US" sz="4400" dirty="0" err="1"/>
              <a:t>thành</a:t>
            </a:r>
            <a:r>
              <a:rPr lang="en-US" sz="4400" dirty="0"/>
              <a:t> </a:t>
            </a:r>
            <a:r>
              <a:rPr lang="en-US" sz="4400" dirty="0" err="1"/>
              <a:t>phố</a:t>
            </a:r>
            <a:r>
              <a:rPr lang="en-US" sz="4400" dirty="0"/>
              <a:t> </a:t>
            </a:r>
            <a:r>
              <a:rPr lang="en-US" sz="4400" dirty="0" err="1"/>
              <a:t>nới</a:t>
            </a:r>
            <a:r>
              <a:rPr lang="en-US" sz="4400" dirty="0"/>
              <a:t> </a:t>
            </a:r>
            <a:r>
              <a:rPr lang="en-US" sz="4400" dirty="0" err="1"/>
              <a:t>em</a:t>
            </a:r>
            <a:r>
              <a:rPr lang="en-US" sz="4400" dirty="0"/>
              <a:t> </a:t>
            </a:r>
            <a:r>
              <a:rPr lang="en-US" sz="4400" dirty="0" err="1"/>
              <a:t>đang</a:t>
            </a:r>
            <a:r>
              <a:rPr lang="en-US" sz="4400" dirty="0"/>
              <a:t> </a:t>
            </a:r>
            <a:r>
              <a:rPr lang="en-US" sz="4400" dirty="0" err="1"/>
              <a:t>sống</a:t>
            </a:r>
            <a:endParaRPr lang="en-US" dirty="0"/>
          </a:p>
        </p:txBody>
      </p:sp>
      <p:sp>
        <p:nvSpPr>
          <p:cNvPr id="3" name="Content Placeholder 2">
            <a:extLst>
              <a:ext uri="{FF2B5EF4-FFF2-40B4-BE49-F238E27FC236}">
                <a16:creationId xmlns:a16="http://schemas.microsoft.com/office/drawing/2014/main" id="{65164B01-4DC9-4705-BBD8-66F040C38314}"/>
              </a:ext>
            </a:extLst>
          </p:cNvPr>
          <p:cNvSpPr>
            <a:spLocks noGrp="1"/>
          </p:cNvSpPr>
          <p:nvPr>
            <p:ph idx="1"/>
          </p:nvPr>
        </p:nvSpPr>
        <p:spPr/>
        <p:txBody>
          <a:bodyPr>
            <a:normAutofit fontScale="70000" lnSpcReduction="20000"/>
          </a:bodyPr>
          <a:lstStyle/>
          <a:p>
            <a:r>
              <a:rPr lang="en-US" sz="4400" dirty="0" err="1">
                <a:solidFill>
                  <a:srgbClr val="FF0000"/>
                </a:solidFill>
              </a:rPr>
              <a:t>Biển</a:t>
            </a:r>
            <a:r>
              <a:rPr lang="en-US" sz="4400" dirty="0">
                <a:solidFill>
                  <a:srgbClr val="FF0000"/>
                </a:solidFill>
              </a:rPr>
              <a:t> </a:t>
            </a:r>
            <a:r>
              <a:rPr lang="en-US" sz="4400" dirty="0" err="1">
                <a:solidFill>
                  <a:srgbClr val="FF0000"/>
                </a:solidFill>
              </a:rPr>
              <a:t>Hồ</a:t>
            </a:r>
            <a:endParaRPr lang="en-US" sz="4400" dirty="0">
              <a:solidFill>
                <a:srgbClr val="FF0000"/>
              </a:solidFill>
            </a:endParaRPr>
          </a:p>
          <a:p>
            <a:r>
              <a:rPr lang="en-US" sz="4400" dirty="0" err="1">
                <a:solidFill>
                  <a:srgbClr val="FF0000"/>
                </a:solidFill>
              </a:rPr>
              <a:t>Biển</a:t>
            </a:r>
            <a:r>
              <a:rPr lang="en-US" sz="4400" dirty="0">
                <a:solidFill>
                  <a:srgbClr val="FF0000"/>
                </a:solidFill>
              </a:rPr>
              <a:t> </a:t>
            </a:r>
            <a:r>
              <a:rPr lang="en-US" sz="4400" dirty="0" err="1">
                <a:solidFill>
                  <a:srgbClr val="FF0000"/>
                </a:solidFill>
              </a:rPr>
              <a:t>Hồ</a:t>
            </a:r>
            <a:r>
              <a:rPr lang="en-US" sz="4400" dirty="0">
                <a:solidFill>
                  <a:srgbClr val="FF0000"/>
                </a:solidFill>
              </a:rPr>
              <a:t> </a:t>
            </a:r>
            <a:r>
              <a:rPr lang="en-US" sz="4400" dirty="0" err="1">
                <a:solidFill>
                  <a:srgbClr val="FF0000"/>
                </a:solidFill>
              </a:rPr>
              <a:t>Chè</a:t>
            </a:r>
            <a:endParaRPr lang="en-US" sz="4400" dirty="0">
              <a:solidFill>
                <a:srgbClr val="FF0000"/>
              </a:solidFill>
            </a:endParaRPr>
          </a:p>
          <a:p>
            <a:r>
              <a:rPr lang="en-US" sz="4400" dirty="0" err="1">
                <a:solidFill>
                  <a:srgbClr val="FF0000"/>
                </a:solidFill>
              </a:rPr>
              <a:t>Nhà</a:t>
            </a:r>
            <a:r>
              <a:rPr lang="en-US" sz="4400" dirty="0">
                <a:solidFill>
                  <a:srgbClr val="FF0000"/>
                </a:solidFill>
              </a:rPr>
              <a:t> </a:t>
            </a:r>
            <a:r>
              <a:rPr lang="en-US" sz="4400" dirty="0" err="1">
                <a:solidFill>
                  <a:srgbClr val="FF0000"/>
                </a:solidFill>
              </a:rPr>
              <a:t>Tù</a:t>
            </a:r>
            <a:r>
              <a:rPr lang="en-US" sz="4400" dirty="0">
                <a:solidFill>
                  <a:srgbClr val="FF0000"/>
                </a:solidFill>
              </a:rPr>
              <a:t> </a:t>
            </a:r>
            <a:r>
              <a:rPr lang="en-US" sz="4400" dirty="0" err="1">
                <a:solidFill>
                  <a:srgbClr val="FF0000"/>
                </a:solidFill>
              </a:rPr>
              <a:t>Pleiku</a:t>
            </a:r>
            <a:endParaRPr lang="en-US" sz="4400" dirty="0">
              <a:solidFill>
                <a:srgbClr val="FF0000"/>
              </a:solidFill>
            </a:endParaRPr>
          </a:p>
          <a:p>
            <a:r>
              <a:rPr lang="en-US" sz="4400" dirty="0" err="1">
                <a:solidFill>
                  <a:srgbClr val="FF0000"/>
                </a:solidFill>
              </a:rPr>
              <a:t>Khu</a:t>
            </a:r>
            <a:r>
              <a:rPr lang="en-US" sz="4400" dirty="0">
                <a:solidFill>
                  <a:srgbClr val="FF0000"/>
                </a:solidFill>
              </a:rPr>
              <a:t> du </a:t>
            </a:r>
            <a:r>
              <a:rPr lang="en-US" sz="4400" dirty="0" err="1">
                <a:solidFill>
                  <a:srgbClr val="FF0000"/>
                </a:solidFill>
              </a:rPr>
              <a:t>lịch</a:t>
            </a:r>
            <a:r>
              <a:rPr lang="en-US" sz="4400" dirty="0">
                <a:solidFill>
                  <a:srgbClr val="FF0000"/>
                </a:solidFill>
              </a:rPr>
              <a:t> </a:t>
            </a:r>
            <a:r>
              <a:rPr lang="en-US" sz="4400" dirty="0" err="1">
                <a:solidFill>
                  <a:srgbClr val="FF0000"/>
                </a:solidFill>
              </a:rPr>
              <a:t>sinh</a:t>
            </a:r>
            <a:r>
              <a:rPr lang="en-US" sz="4400" dirty="0">
                <a:solidFill>
                  <a:srgbClr val="FF0000"/>
                </a:solidFill>
              </a:rPr>
              <a:t> </a:t>
            </a:r>
            <a:r>
              <a:rPr lang="en-US" sz="4400" dirty="0" err="1">
                <a:solidFill>
                  <a:srgbClr val="FF0000"/>
                </a:solidFill>
              </a:rPr>
              <a:t>thái</a:t>
            </a:r>
            <a:r>
              <a:rPr lang="en-US" sz="4400" dirty="0">
                <a:solidFill>
                  <a:srgbClr val="FF0000"/>
                </a:solidFill>
              </a:rPr>
              <a:t> </a:t>
            </a:r>
            <a:r>
              <a:rPr lang="en-US" sz="4400" dirty="0" err="1">
                <a:solidFill>
                  <a:srgbClr val="FF0000"/>
                </a:solidFill>
              </a:rPr>
              <a:t>Hoàng</a:t>
            </a:r>
            <a:r>
              <a:rPr lang="en-US" sz="4400" dirty="0">
                <a:solidFill>
                  <a:srgbClr val="FF0000"/>
                </a:solidFill>
              </a:rPr>
              <a:t> </a:t>
            </a:r>
            <a:r>
              <a:rPr lang="en-US" sz="4400" dirty="0" err="1">
                <a:solidFill>
                  <a:srgbClr val="FF0000"/>
                </a:solidFill>
              </a:rPr>
              <a:t>Vân</a:t>
            </a:r>
            <a:endParaRPr lang="en-US" sz="4400" dirty="0">
              <a:solidFill>
                <a:srgbClr val="FF0000"/>
              </a:solidFill>
            </a:endParaRPr>
          </a:p>
          <a:p>
            <a:r>
              <a:rPr lang="en-US" sz="4400" dirty="0" err="1">
                <a:solidFill>
                  <a:srgbClr val="FF0000"/>
                </a:solidFill>
              </a:rPr>
              <a:t>Khu</a:t>
            </a:r>
            <a:r>
              <a:rPr lang="en-US" sz="4400" dirty="0">
                <a:solidFill>
                  <a:srgbClr val="FF0000"/>
                </a:solidFill>
              </a:rPr>
              <a:t> du </a:t>
            </a:r>
            <a:r>
              <a:rPr lang="en-US" sz="4400" dirty="0" err="1">
                <a:solidFill>
                  <a:srgbClr val="FF0000"/>
                </a:solidFill>
              </a:rPr>
              <a:t>lịch</a:t>
            </a:r>
            <a:r>
              <a:rPr lang="en-US" sz="4400" dirty="0">
                <a:solidFill>
                  <a:srgbClr val="FF0000"/>
                </a:solidFill>
              </a:rPr>
              <a:t> </a:t>
            </a:r>
            <a:r>
              <a:rPr lang="en-US" sz="4400" dirty="0" err="1">
                <a:solidFill>
                  <a:srgbClr val="FF0000"/>
                </a:solidFill>
              </a:rPr>
              <a:t>sinh</a:t>
            </a:r>
            <a:r>
              <a:rPr lang="en-US" sz="4400" dirty="0">
                <a:solidFill>
                  <a:srgbClr val="FF0000"/>
                </a:solidFill>
              </a:rPr>
              <a:t> </a:t>
            </a:r>
            <a:r>
              <a:rPr lang="en-US" sz="4400" dirty="0" err="1">
                <a:solidFill>
                  <a:srgbClr val="FF0000"/>
                </a:solidFill>
              </a:rPr>
              <a:t>thái</a:t>
            </a:r>
            <a:r>
              <a:rPr lang="en-US" sz="4400" dirty="0">
                <a:solidFill>
                  <a:srgbClr val="FF0000"/>
                </a:solidFill>
              </a:rPr>
              <a:t> </a:t>
            </a:r>
            <a:r>
              <a:rPr lang="en-US" sz="4400" dirty="0" err="1">
                <a:solidFill>
                  <a:srgbClr val="FF0000"/>
                </a:solidFill>
              </a:rPr>
              <a:t>Sơn</a:t>
            </a:r>
            <a:r>
              <a:rPr lang="en-US" sz="4400" dirty="0">
                <a:solidFill>
                  <a:srgbClr val="FF0000"/>
                </a:solidFill>
              </a:rPr>
              <a:t> </a:t>
            </a:r>
            <a:r>
              <a:rPr lang="en-US" sz="4400" dirty="0" err="1">
                <a:solidFill>
                  <a:srgbClr val="FF0000"/>
                </a:solidFill>
              </a:rPr>
              <a:t>Thủy</a:t>
            </a:r>
            <a:endParaRPr lang="en-US" sz="4400" dirty="0">
              <a:solidFill>
                <a:srgbClr val="FF0000"/>
              </a:solidFill>
            </a:endParaRPr>
          </a:p>
          <a:p>
            <a:r>
              <a:rPr lang="en-US" sz="4400" dirty="0">
                <a:solidFill>
                  <a:srgbClr val="FF0000"/>
                </a:solidFill>
              </a:rPr>
              <a:t>…</a:t>
            </a:r>
          </a:p>
        </p:txBody>
      </p:sp>
    </p:spTree>
    <p:extLst>
      <p:ext uri="{BB962C8B-B14F-4D97-AF65-F5344CB8AC3E}">
        <p14:creationId xmlns:p14="http://schemas.microsoft.com/office/powerpoint/2010/main" val="320441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323C1-5126-43F2-94F8-71952EF8F40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646B6FA-C992-4D15-9998-9471087438C0}"/>
              </a:ext>
            </a:extLst>
          </p:cNvPr>
          <p:cNvSpPr>
            <a:spLocks noGrp="1"/>
          </p:cNvSpPr>
          <p:nvPr>
            <p:ph idx="1"/>
          </p:nvPr>
        </p:nvSpPr>
        <p:spPr/>
        <p:txBody>
          <a:bodyPr/>
          <a:lstStyle/>
          <a:p>
            <a:endParaRPr lang="en-US"/>
          </a:p>
        </p:txBody>
      </p:sp>
      <p:pic>
        <p:nvPicPr>
          <p:cNvPr id="4" name="Picture 1">
            <a:extLst>
              <a:ext uri="{FF2B5EF4-FFF2-40B4-BE49-F238E27FC236}">
                <a16:creationId xmlns:a16="http://schemas.microsoft.com/office/drawing/2014/main" id="{87914FD7-B7F1-4671-8325-F8E5B02080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12192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0454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CD3A9-13F3-4EB4-87F2-08741BF35B1F}"/>
              </a:ext>
            </a:extLst>
          </p:cNvPr>
          <p:cNvSpPr>
            <a:spLocks noGrp="1"/>
          </p:cNvSpPr>
          <p:nvPr>
            <p:ph type="title"/>
          </p:nvPr>
        </p:nvSpPr>
        <p:spPr/>
        <p:txBody>
          <a:bodyPr>
            <a:noAutofit/>
          </a:bodyPr>
          <a:lstStyle/>
          <a:p>
            <a:pPr algn="ctr"/>
            <a:r>
              <a:rPr lang="en-US" sz="9600" dirty="0" err="1">
                <a:solidFill>
                  <a:srgbClr val="002060"/>
                </a:solidFill>
              </a:rPr>
              <a:t>Thủ</a:t>
            </a:r>
            <a:r>
              <a:rPr lang="en-US" sz="9600" dirty="0">
                <a:solidFill>
                  <a:srgbClr val="002060"/>
                </a:solidFill>
              </a:rPr>
              <a:t> </a:t>
            </a:r>
            <a:r>
              <a:rPr lang="en-US" sz="9600" dirty="0" err="1">
                <a:solidFill>
                  <a:srgbClr val="002060"/>
                </a:solidFill>
              </a:rPr>
              <a:t>Đô</a:t>
            </a:r>
            <a:r>
              <a:rPr lang="en-US" sz="9600" dirty="0">
                <a:solidFill>
                  <a:srgbClr val="002060"/>
                </a:solidFill>
              </a:rPr>
              <a:t> </a:t>
            </a:r>
            <a:r>
              <a:rPr lang="en-US" sz="9600" dirty="0" err="1">
                <a:solidFill>
                  <a:srgbClr val="002060"/>
                </a:solidFill>
              </a:rPr>
              <a:t>Hà</a:t>
            </a:r>
            <a:r>
              <a:rPr lang="en-US" sz="9600" dirty="0">
                <a:solidFill>
                  <a:srgbClr val="002060"/>
                </a:solidFill>
              </a:rPr>
              <a:t> </a:t>
            </a:r>
            <a:r>
              <a:rPr lang="en-US" sz="9600" dirty="0" err="1">
                <a:solidFill>
                  <a:srgbClr val="002060"/>
                </a:solidFill>
              </a:rPr>
              <a:t>Nội</a:t>
            </a:r>
            <a:endParaRPr lang="en-US" sz="9600" dirty="0">
              <a:solidFill>
                <a:srgbClr val="002060"/>
              </a:solidFill>
            </a:endParaRPr>
          </a:p>
        </p:txBody>
      </p:sp>
      <p:pic>
        <p:nvPicPr>
          <p:cNvPr id="4" name="Picture 6">
            <a:extLst>
              <a:ext uri="{FF2B5EF4-FFF2-40B4-BE49-F238E27FC236}">
                <a16:creationId xmlns:a16="http://schemas.microsoft.com/office/drawing/2014/main" id="{5CC17F19-EB88-4B28-82CD-A231ED269D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 y="2251362"/>
            <a:ext cx="4350327" cy="292331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7CD369C-1493-4097-9197-FDA16DB0D60F}"/>
              </a:ext>
            </a:extLst>
          </p:cNvPr>
          <p:cNvSpPr txBox="1"/>
          <p:nvPr/>
        </p:nvSpPr>
        <p:spPr>
          <a:xfrm>
            <a:off x="387927" y="5417127"/>
            <a:ext cx="3602182" cy="646331"/>
          </a:xfrm>
          <a:prstGeom prst="rect">
            <a:avLst/>
          </a:prstGeom>
          <a:noFill/>
        </p:spPr>
        <p:txBody>
          <a:bodyPr wrap="square" rtlCol="0">
            <a:spAutoFit/>
          </a:bodyPr>
          <a:lstStyle/>
          <a:p>
            <a:pPr algn="ctr"/>
            <a:r>
              <a:rPr lang="en-US" sz="3600" dirty="0"/>
              <a:t> </a:t>
            </a:r>
            <a:r>
              <a:rPr lang="en-US" sz="3600" dirty="0" err="1"/>
              <a:t>Tháp</a:t>
            </a:r>
            <a:r>
              <a:rPr lang="en-US" sz="3600" dirty="0"/>
              <a:t> </a:t>
            </a:r>
            <a:r>
              <a:rPr lang="en-US" sz="3600" dirty="0" err="1"/>
              <a:t>Rùa</a:t>
            </a:r>
            <a:endParaRPr lang="en-US" sz="3600" dirty="0"/>
          </a:p>
        </p:txBody>
      </p:sp>
      <p:pic>
        <p:nvPicPr>
          <p:cNvPr id="6" name="Picture 2" descr="See the source image">
            <a:extLst>
              <a:ext uri="{FF2B5EF4-FFF2-40B4-BE49-F238E27FC236}">
                <a16:creationId xmlns:a16="http://schemas.microsoft.com/office/drawing/2014/main" id="{AEAA2878-5995-4787-8B31-40C1F4EA3B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4181" y="2285999"/>
            <a:ext cx="4350327" cy="29769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F9B9BB2-ECA3-4CB5-89E4-629CE0823C6D}"/>
              </a:ext>
            </a:extLst>
          </p:cNvPr>
          <p:cNvSpPr txBox="1"/>
          <p:nvPr/>
        </p:nvSpPr>
        <p:spPr>
          <a:xfrm>
            <a:off x="4350326" y="5417126"/>
            <a:ext cx="4606638" cy="646331"/>
          </a:xfrm>
          <a:prstGeom prst="rect">
            <a:avLst/>
          </a:prstGeom>
          <a:noFill/>
        </p:spPr>
        <p:txBody>
          <a:bodyPr wrap="square" rtlCol="0">
            <a:spAutoFit/>
          </a:bodyPr>
          <a:lstStyle/>
          <a:p>
            <a:r>
              <a:rPr lang="en-US" sz="3600" dirty="0" err="1"/>
              <a:t>Quảng</a:t>
            </a:r>
            <a:r>
              <a:rPr lang="en-US" sz="3600" dirty="0"/>
              <a:t> </a:t>
            </a:r>
            <a:r>
              <a:rPr lang="en-US" sz="3600" dirty="0" err="1"/>
              <a:t>Trường</a:t>
            </a:r>
            <a:r>
              <a:rPr lang="en-US" sz="3600" dirty="0"/>
              <a:t> Ba </a:t>
            </a:r>
            <a:r>
              <a:rPr lang="en-US" sz="3600" dirty="0" err="1"/>
              <a:t>Đình</a:t>
            </a:r>
            <a:endParaRPr lang="en-US" sz="3600" dirty="0"/>
          </a:p>
        </p:txBody>
      </p:sp>
      <p:pic>
        <p:nvPicPr>
          <p:cNvPr id="8" name="Picture 2">
            <a:extLst>
              <a:ext uri="{FF2B5EF4-FFF2-40B4-BE49-F238E27FC236}">
                <a16:creationId xmlns:a16="http://schemas.microsoft.com/office/drawing/2014/main" id="{962E4C46-EF68-4D33-AA27-E8C86BABAD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0653" y="2153731"/>
            <a:ext cx="3491347" cy="324153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180EB99-39E6-412A-BF9B-F165D92691EB}"/>
              </a:ext>
            </a:extLst>
          </p:cNvPr>
          <p:cNvSpPr txBox="1"/>
          <p:nvPr/>
        </p:nvSpPr>
        <p:spPr>
          <a:xfrm>
            <a:off x="9130145" y="5417125"/>
            <a:ext cx="3491347" cy="646331"/>
          </a:xfrm>
          <a:prstGeom prst="rect">
            <a:avLst/>
          </a:prstGeom>
          <a:noFill/>
        </p:spPr>
        <p:txBody>
          <a:bodyPr wrap="square" rtlCol="0">
            <a:spAutoFit/>
          </a:bodyPr>
          <a:lstStyle/>
          <a:p>
            <a:r>
              <a:rPr lang="en-US" sz="3600" dirty="0" err="1"/>
              <a:t>Cầu</a:t>
            </a:r>
            <a:r>
              <a:rPr lang="en-US" sz="3600" dirty="0"/>
              <a:t> Long </a:t>
            </a:r>
            <a:r>
              <a:rPr lang="en-US" sz="3600" dirty="0" err="1"/>
              <a:t>Biên</a:t>
            </a:r>
            <a:endParaRPr lang="en-US" sz="3600" dirty="0"/>
          </a:p>
        </p:txBody>
      </p:sp>
    </p:spTree>
    <p:extLst>
      <p:ext uri="{BB962C8B-B14F-4D97-AF65-F5344CB8AC3E}">
        <p14:creationId xmlns:p14="http://schemas.microsoft.com/office/powerpoint/2010/main" val="30272191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F8719-AFEC-474C-BBFF-DDC6874E14A0}"/>
              </a:ext>
            </a:extLst>
          </p:cNvPr>
          <p:cNvSpPr>
            <a:spLocks noGrp="1"/>
          </p:cNvSpPr>
          <p:nvPr>
            <p:ph type="title"/>
          </p:nvPr>
        </p:nvSpPr>
        <p:spPr/>
        <p:txBody>
          <a:bodyPr>
            <a:noAutofit/>
          </a:bodyPr>
          <a:lstStyle/>
          <a:p>
            <a:pPr algn="ctr"/>
            <a:r>
              <a:rPr lang="en-US" sz="9600" dirty="0" err="1"/>
              <a:t>Thủ</a:t>
            </a:r>
            <a:r>
              <a:rPr lang="en-US" sz="9600" dirty="0"/>
              <a:t> </a:t>
            </a:r>
            <a:r>
              <a:rPr lang="en-US" sz="9600" dirty="0" err="1"/>
              <a:t>Đô</a:t>
            </a:r>
            <a:r>
              <a:rPr lang="en-US" sz="9600" dirty="0"/>
              <a:t> </a:t>
            </a:r>
            <a:r>
              <a:rPr lang="en-US" sz="9600" dirty="0" err="1"/>
              <a:t>Hà</a:t>
            </a:r>
            <a:r>
              <a:rPr lang="en-US" sz="9600" dirty="0"/>
              <a:t> </a:t>
            </a:r>
            <a:r>
              <a:rPr lang="en-US" sz="9600" dirty="0" err="1"/>
              <a:t>Nội</a:t>
            </a:r>
            <a:endParaRPr lang="en-US" sz="9600" dirty="0"/>
          </a:p>
        </p:txBody>
      </p:sp>
      <p:sp>
        <p:nvSpPr>
          <p:cNvPr id="4" name="Content Placeholder 3">
            <a:extLst>
              <a:ext uri="{FF2B5EF4-FFF2-40B4-BE49-F238E27FC236}">
                <a16:creationId xmlns:a16="http://schemas.microsoft.com/office/drawing/2014/main" id="{BA5456EC-0073-4DA1-9B31-CF568B09D2F7}"/>
              </a:ext>
            </a:extLst>
          </p:cNvPr>
          <p:cNvSpPr>
            <a:spLocks noGrp="1"/>
          </p:cNvSpPr>
          <p:nvPr>
            <p:ph idx="1"/>
          </p:nvPr>
        </p:nvSpPr>
        <p:spPr>
          <a:xfrm>
            <a:off x="0" y="1825624"/>
            <a:ext cx="12192000" cy="5032375"/>
          </a:xfrm>
        </p:spPr>
        <p:txBody>
          <a:bodyPr>
            <a:noAutofit/>
          </a:bodyPr>
          <a:lstStyle/>
          <a:p>
            <a:pPr marL="0" indent="0">
              <a:buNone/>
            </a:pPr>
            <a:r>
              <a:rPr lang="vi-VN" sz="4400" i="1" dirty="0">
                <a:solidFill>
                  <a:srgbClr val="FF0000"/>
                </a:solidFill>
              </a:rPr>
              <a:t>Tháp Rùa gồm 4 tầng, xây trên gò đất rộng khoảng 350m2, càng lên cao các tầng tháp càng nhỏ dần. Họa sĩ Bùi Xuân Phái đã phát hiện ra tháp được xây theo mặt bằng hình chữ nhật chứ không phải hình vuông như nhiều người tưởng. Tầng 1 tháp Rùa dài 6,28m, rộng 1,54m.</a:t>
            </a:r>
            <a:endParaRPr lang="en-US" sz="4400" i="1" dirty="0">
              <a:solidFill>
                <a:srgbClr val="FF0000"/>
              </a:solidFill>
            </a:endParaRPr>
          </a:p>
        </p:txBody>
      </p:sp>
      <p:pic>
        <p:nvPicPr>
          <p:cNvPr id="2054" name="Picture 6">
            <a:extLst>
              <a:ext uri="{FF2B5EF4-FFF2-40B4-BE49-F238E27FC236}">
                <a16:creationId xmlns:a16="http://schemas.microsoft.com/office/drawing/2014/main" id="{AE764E4B-8456-410F-AD8B-FA5A62FA5C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0958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anim calcmode="lin" valueType="num">
                                      <p:cBhvr>
                                        <p:cTn id="19" dur="1000" fill="hold"/>
                                        <p:tgtEl>
                                          <p:spTgt spid="2054"/>
                                        </p:tgtEl>
                                        <p:attrNameLst>
                                          <p:attrName>ppt_w</p:attrName>
                                        </p:attrNameLst>
                                      </p:cBhvr>
                                      <p:tavLst>
                                        <p:tav tm="0">
                                          <p:val>
                                            <p:fltVal val="0"/>
                                          </p:val>
                                        </p:tav>
                                        <p:tav tm="100000">
                                          <p:val>
                                            <p:strVal val="#ppt_w"/>
                                          </p:val>
                                        </p:tav>
                                      </p:tavLst>
                                    </p:anim>
                                    <p:anim calcmode="lin" valueType="num">
                                      <p:cBhvr>
                                        <p:cTn id="20" dur="1000" fill="hold"/>
                                        <p:tgtEl>
                                          <p:spTgt spid="2054"/>
                                        </p:tgtEl>
                                        <p:attrNameLst>
                                          <p:attrName>ppt_h</p:attrName>
                                        </p:attrNameLst>
                                      </p:cBhvr>
                                      <p:tavLst>
                                        <p:tav tm="0">
                                          <p:val>
                                            <p:fltVal val="0"/>
                                          </p:val>
                                        </p:tav>
                                        <p:tav tm="100000">
                                          <p:val>
                                            <p:strVal val="#ppt_h"/>
                                          </p:val>
                                        </p:tav>
                                      </p:tavLst>
                                    </p:anim>
                                    <p:anim calcmode="lin" valueType="num">
                                      <p:cBhvr>
                                        <p:cTn id="21" dur="1000" fill="hold"/>
                                        <p:tgtEl>
                                          <p:spTgt spid="2054"/>
                                        </p:tgtEl>
                                        <p:attrNameLst>
                                          <p:attrName>style.rotation</p:attrName>
                                        </p:attrNameLst>
                                      </p:cBhvr>
                                      <p:tavLst>
                                        <p:tav tm="0">
                                          <p:val>
                                            <p:fltVal val="90"/>
                                          </p:val>
                                        </p:tav>
                                        <p:tav tm="100000">
                                          <p:val>
                                            <p:fltVal val="0"/>
                                          </p:val>
                                        </p:tav>
                                      </p:tavLst>
                                    </p:anim>
                                    <p:animEffect transition="in" filter="fade">
                                      <p:cBhvr>
                                        <p:cTn id="22" dur="1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61995-26DF-4166-AA7E-9740F8D27306}"/>
              </a:ext>
            </a:extLst>
          </p:cNvPr>
          <p:cNvSpPr>
            <a:spLocks noGrp="1"/>
          </p:cNvSpPr>
          <p:nvPr>
            <p:ph type="title"/>
          </p:nvPr>
        </p:nvSpPr>
        <p:spPr/>
        <p:txBody>
          <a:bodyPr>
            <a:noAutofit/>
          </a:bodyPr>
          <a:lstStyle/>
          <a:p>
            <a:pPr algn="ctr"/>
            <a:r>
              <a:rPr lang="en-US" sz="9600" dirty="0" err="1"/>
              <a:t>Thủ</a:t>
            </a:r>
            <a:r>
              <a:rPr lang="en-US" sz="9600" dirty="0"/>
              <a:t> </a:t>
            </a:r>
            <a:r>
              <a:rPr lang="en-US" sz="9600" dirty="0" err="1"/>
              <a:t>Đô</a:t>
            </a:r>
            <a:r>
              <a:rPr lang="en-US" sz="9600" dirty="0"/>
              <a:t> </a:t>
            </a:r>
            <a:r>
              <a:rPr lang="en-US" sz="9600" dirty="0" err="1"/>
              <a:t>Hà</a:t>
            </a:r>
            <a:r>
              <a:rPr lang="en-US" sz="9600" dirty="0"/>
              <a:t> </a:t>
            </a:r>
            <a:r>
              <a:rPr lang="en-US" sz="9600" dirty="0" err="1"/>
              <a:t>Nội</a:t>
            </a:r>
            <a:endParaRPr lang="en-US" sz="9600" dirty="0"/>
          </a:p>
        </p:txBody>
      </p:sp>
      <p:sp>
        <p:nvSpPr>
          <p:cNvPr id="3" name="Content Placeholder 2">
            <a:extLst>
              <a:ext uri="{FF2B5EF4-FFF2-40B4-BE49-F238E27FC236}">
                <a16:creationId xmlns:a16="http://schemas.microsoft.com/office/drawing/2014/main" id="{77BCD0EB-EB66-4112-96C7-DDA1621FF8F6}"/>
              </a:ext>
            </a:extLst>
          </p:cNvPr>
          <p:cNvSpPr>
            <a:spLocks noGrp="1"/>
          </p:cNvSpPr>
          <p:nvPr>
            <p:ph idx="1"/>
          </p:nvPr>
        </p:nvSpPr>
        <p:spPr/>
        <p:txBody>
          <a:bodyPr>
            <a:normAutofit fontScale="62500" lnSpcReduction="20000"/>
          </a:bodyPr>
          <a:lstStyle/>
          <a:p>
            <a:pPr marL="0" indent="0">
              <a:buNone/>
            </a:pPr>
            <a:r>
              <a:rPr lang="vi-VN" sz="4800" i="1" dirty="0">
                <a:solidFill>
                  <a:srgbClr val="FF0000"/>
                </a:solidFill>
                <a:effectLst/>
                <a:latin typeface="Roboto" panose="02000000000000000000" pitchFamily="2" charset="0"/>
              </a:rPr>
              <a:t>Trước đây, nơi đây là một khu vực nằm trong phạm vi Hoàng thành Thăng Long. Thời Gia Long, năm 1808, Hoàng Thành bị phá dỡ để xây lại một ngôi thành mới nhỏ hơn nhiều để làm trụ sở cho Bắc Thành. Khu vực Quảng trường Ba Đình ngày nay tương ứng với khu cửa Tây của ngôi thành mới, được Minh Mạng đổi tên thành thành Hà Nội vào năm 1831</a:t>
            </a:r>
            <a:r>
              <a:rPr lang="en-US" sz="4800" i="1" dirty="0">
                <a:solidFill>
                  <a:srgbClr val="FF0000"/>
                </a:solidFill>
                <a:effectLst/>
                <a:latin typeface="Roboto" panose="02000000000000000000" pitchFamily="2" charset="0"/>
              </a:rPr>
              <a:t>…</a:t>
            </a:r>
            <a:endParaRPr lang="en-US" dirty="0"/>
          </a:p>
        </p:txBody>
      </p:sp>
      <p:pic>
        <p:nvPicPr>
          <p:cNvPr id="3074" name="Picture 2" descr="See the source image">
            <a:extLst>
              <a:ext uri="{FF2B5EF4-FFF2-40B4-BE49-F238E27FC236}">
                <a16:creationId xmlns:a16="http://schemas.microsoft.com/office/drawing/2014/main" id="{40BAC4CA-CD38-46C5-8038-1445EA68DA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1068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circle(in)">
                                      <p:cBhvr>
                                        <p:cTn id="19"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2DC10-40DD-4ABC-B114-37F3FAADAEAC}"/>
              </a:ext>
            </a:extLst>
          </p:cNvPr>
          <p:cNvSpPr>
            <a:spLocks noGrp="1"/>
          </p:cNvSpPr>
          <p:nvPr>
            <p:ph type="title"/>
          </p:nvPr>
        </p:nvSpPr>
        <p:spPr/>
        <p:txBody>
          <a:bodyPr>
            <a:noAutofit/>
          </a:bodyPr>
          <a:lstStyle/>
          <a:p>
            <a:pPr algn="ctr"/>
            <a:r>
              <a:rPr lang="en-US" sz="9600" dirty="0" err="1"/>
              <a:t>Thủ</a:t>
            </a:r>
            <a:r>
              <a:rPr lang="en-US" sz="9600" dirty="0"/>
              <a:t> </a:t>
            </a:r>
            <a:r>
              <a:rPr lang="en-US" sz="9600" dirty="0" err="1"/>
              <a:t>Đô</a:t>
            </a:r>
            <a:r>
              <a:rPr lang="en-US" sz="9600" dirty="0"/>
              <a:t> </a:t>
            </a:r>
            <a:r>
              <a:rPr lang="en-US" sz="9600" dirty="0" err="1"/>
              <a:t>Hà</a:t>
            </a:r>
            <a:r>
              <a:rPr lang="en-US" sz="9600" dirty="0"/>
              <a:t> </a:t>
            </a:r>
            <a:r>
              <a:rPr lang="en-US" sz="9600" dirty="0" err="1"/>
              <a:t>Nội</a:t>
            </a:r>
            <a:endParaRPr lang="en-US" sz="9600" dirty="0"/>
          </a:p>
        </p:txBody>
      </p:sp>
      <p:sp>
        <p:nvSpPr>
          <p:cNvPr id="3" name="Content Placeholder 2">
            <a:extLst>
              <a:ext uri="{FF2B5EF4-FFF2-40B4-BE49-F238E27FC236}">
                <a16:creationId xmlns:a16="http://schemas.microsoft.com/office/drawing/2014/main" id="{4DC8A3DB-5035-46C2-AF2E-33298F5A423B}"/>
              </a:ext>
            </a:extLst>
          </p:cNvPr>
          <p:cNvSpPr>
            <a:spLocks noGrp="1"/>
          </p:cNvSpPr>
          <p:nvPr>
            <p:ph idx="1"/>
          </p:nvPr>
        </p:nvSpPr>
        <p:spPr/>
        <p:txBody>
          <a:bodyPr>
            <a:normAutofit fontScale="85000" lnSpcReduction="10000"/>
          </a:bodyPr>
          <a:lstStyle/>
          <a:p>
            <a:pPr marL="0" indent="0">
              <a:buNone/>
            </a:pPr>
            <a:r>
              <a:rPr lang="vi-VN" sz="4400" i="0" dirty="0">
                <a:solidFill>
                  <a:srgbClr val="FF0000"/>
                </a:solidFill>
                <a:effectLst/>
                <a:latin typeface="Roboto" panose="02000000000000000000" pitchFamily="2" charset="0"/>
              </a:rPr>
              <a:t>Trên một số phương tiện thông tin đại chúng ở Việt Nam xuất hiện thông tin rằng kiến trúc sư Gustave Eiffel là người thiết kế cầu Long Biên. Tuy nhiên, điều này là không chính xác. Tấm biển ghi tên nhà thầu Daydé &amp; Pillé được gắn trên cầu Long Biên</a:t>
            </a:r>
            <a:r>
              <a:rPr lang="vi-VN" b="0" i="0" dirty="0">
                <a:solidFill>
                  <a:srgbClr val="111111"/>
                </a:solidFill>
                <a:effectLst/>
                <a:latin typeface="Roboto" panose="02000000000000000000" pitchFamily="2" charset="0"/>
              </a:rPr>
              <a:t>.</a:t>
            </a:r>
            <a:endParaRPr lang="en-US" dirty="0"/>
          </a:p>
        </p:txBody>
      </p:sp>
      <p:pic>
        <p:nvPicPr>
          <p:cNvPr id="4098" name="Picture 2">
            <a:extLst>
              <a:ext uri="{FF2B5EF4-FFF2-40B4-BE49-F238E27FC236}">
                <a16:creationId xmlns:a16="http://schemas.microsoft.com/office/drawing/2014/main" id="{E51A316E-F3E6-4298-835C-69A0F2B390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17413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4098"/>
                                        </p:tgtEl>
                                        <p:attrNameLst>
                                          <p:attrName>style.visibility</p:attrName>
                                        </p:attrNameLst>
                                      </p:cBhvr>
                                      <p:to>
                                        <p:strVal val="visible"/>
                                      </p:to>
                                    </p:set>
                                    <p:anim calcmode="lin" valueType="num">
                                      <p:cBhvr>
                                        <p:cTn id="16" dur="500" fill="hold"/>
                                        <p:tgtEl>
                                          <p:spTgt spid="4098"/>
                                        </p:tgtEl>
                                        <p:attrNameLst>
                                          <p:attrName>ppt_w</p:attrName>
                                        </p:attrNameLst>
                                      </p:cBhvr>
                                      <p:tavLst>
                                        <p:tav tm="0">
                                          <p:val>
                                            <p:fltVal val="0"/>
                                          </p:val>
                                        </p:tav>
                                        <p:tav tm="100000">
                                          <p:val>
                                            <p:strVal val="#ppt_w"/>
                                          </p:val>
                                        </p:tav>
                                      </p:tavLst>
                                    </p:anim>
                                    <p:anim calcmode="lin" valueType="num">
                                      <p:cBhvr>
                                        <p:cTn id="17" dur="500" fill="hold"/>
                                        <p:tgtEl>
                                          <p:spTgt spid="40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0FB92-A32A-4F31-9BB7-DFFF53D68637}"/>
              </a:ext>
            </a:extLst>
          </p:cNvPr>
          <p:cNvSpPr>
            <a:spLocks noGrp="1"/>
          </p:cNvSpPr>
          <p:nvPr>
            <p:ph type="title"/>
          </p:nvPr>
        </p:nvSpPr>
        <p:spPr/>
        <p:txBody>
          <a:bodyPr>
            <a:noAutofit/>
          </a:bodyPr>
          <a:lstStyle/>
          <a:p>
            <a:pPr algn="ctr"/>
            <a:r>
              <a:rPr lang="en-US" sz="9600" dirty="0" err="1"/>
              <a:t>Thành</a:t>
            </a:r>
            <a:r>
              <a:rPr lang="en-US" sz="9600" dirty="0"/>
              <a:t> </a:t>
            </a:r>
            <a:r>
              <a:rPr lang="en-US" sz="9600" dirty="0" err="1"/>
              <a:t>phố</a:t>
            </a:r>
            <a:r>
              <a:rPr lang="en-US" sz="9600" dirty="0"/>
              <a:t> </a:t>
            </a:r>
            <a:r>
              <a:rPr lang="en-US" sz="9600" dirty="0" err="1"/>
              <a:t>Huế</a:t>
            </a:r>
            <a:endParaRPr lang="en-US" sz="9600" dirty="0"/>
          </a:p>
        </p:txBody>
      </p:sp>
      <p:pic>
        <p:nvPicPr>
          <p:cNvPr id="5" name="Picture 2">
            <a:extLst>
              <a:ext uri="{FF2B5EF4-FFF2-40B4-BE49-F238E27FC236}">
                <a16:creationId xmlns:a16="http://schemas.microsoft.com/office/drawing/2014/main" id="{CF6B0A06-BB63-4F0A-8B10-8AFF95DB8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9565"/>
            <a:ext cx="4392661" cy="24708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29ED882-D4D8-42F7-93EF-266E0D040239}"/>
              </a:ext>
            </a:extLst>
          </p:cNvPr>
          <p:cNvSpPr txBox="1"/>
          <p:nvPr/>
        </p:nvSpPr>
        <p:spPr>
          <a:xfrm>
            <a:off x="0" y="4899314"/>
            <a:ext cx="4156364" cy="646331"/>
          </a:xfrm>
          <a:prstGeom prst="rect">
            <a:avLst/>
          </a:prstGeom>
          <a:noFill/>
        </p:spPr>
        <p:txBody>
          <a:bodyPr wrap="square" rtlCol="0">
            <a:spAutoFit/>
          </a:bodyPr>
          <a:lstStyle/>
          <a:p>
            <a:r>
              <a:rPr lang="en-US" sz="3600" dirty="0" err="1"/>
              <a:t>Chùa</a:t>
            </a:r>
            <a:r>
              <a:rPr lang="en-US" sz="3600" dirty="0"/>
              <a:t> </a:t>
            </a:r>
            <a:r>
              <a:rPr lang="en-US" sz="3600" dirty="0" err="1"/>
              <a:t>Thiên</a:t>
            </a:r>
            <a:r>
              <a:rPr lang="en-US" sz="3600" dirty="0"/>
              <a:t> </a:t>
            </a:r>
            <a:r>
              <a:rPr lang="en-US" sz="3600" dirty="0" err="1"/>
              <a:t>Mụ</a:t>
            </a:r>
            <a:endParaRPr lang="en-US" sz="3600" dirty="0"/>
          </a:p>
        </p:txBody>
      </p:sp>
      <p:pic>
        <p:nvPicPr>
          <p:cNvPr id="7" name="Picture 2">
            <a:extLst>
              <a:ext uri="{FF2B5EF4-FFF2-40B4-BE49-F238E27FC236}">
                <a16:creationId xmlns:a16="http://schemas.microsoft.com/office/drawing/2014/main" id="{F72483A9-152D-4B4E-81EC-C92508C01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2661" y="2059565"/>
            <a:ext cx="4238721" cy="247087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AE97BC9-4A7E-44E3-85B4-E8EBC0700BBE}"/>
              </a:ext>
            </a:extLst>
          </p:cNvPr>
          <p:cNvSpPr txBox="1"/>
          <p:nvPr/>
        </p:nvSpPr>
        <p:spPr>
          <a:xfrm>
            <a:off x="5043055" y="4899313"/>
            <a:ext cx="4059382" cy="646331"/>
          </a:xfrm>
          <a:prstGeom prst="rect">
            <a:avLst/>
          </a:prstGeom>
          <a:noFill/>
        </p:spPr>
        <p:txBody>
          <a:bodyPr wrap="square" rtlCol="0">
            <a:spAutoFit/>
          </a:bodyPr>
          <a:lstStyle/>
          <a:p>
            <a:r>
              <a:rPr lang="en-US" sz="3600" dirty="0" err="1"/>
              <a:t>Khu</a:t>
            </a:r>
            <a:r>
              <a:rPr lang="en-US" sz="3600" dirty="0"/>
              <a:t> </a:t>
            </a:r>
            <a:r>
              <a:rPr lang="en-US" sz="3600" dirty="0" err="1"/>
              <a:t>Đại</a:t>
            </a:r>
            <a:r>
              <a:rPr lang="en-US" sz="3600" dirty="0"/>
              <a:t> </a:t>
            </a:r>
            <a:r>
              <a:rPr lang="en-US" sz="3600" dirty="0" err="1"/>
              <a:t>Hội</a:t>
            </a:r>
            <a:endParaRPr lang="en-US" sz="3600" dirty="0"/>
          </a:p>
        </p:txBody>
      </p:sp>
      <p:pic>
        <p:nvPicPr>
          <p:cNvPr id="9" name="Picture 2">
            <a:extLst>
              <a:ext uri="{FF2B5EF4-FFF2-40B4-BE49-F238E27FC236}">
                <a16:creationId xmlns:a16="http://schemas.microsoft.com/office/drawing/2014/main" id="{A064A7EF-941C-49D1-8D59-FF8B4E5514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1383" y="2059565"/>
            <a:ext cx="3560618" cy="247087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ED10D3F-B641-4623-8F94-F8848CB18422}"/>
              </a:ext>
            </a:extLst>
          </p:cNvPr>
          <p:cNvSpPr txBox="1"/>
          <p:nvPr/>
        </p:nvSpPr>
        <p:spPr>
          <a:xfrm>
            <a:off x="8631382" y="4927022"/>
            <a:ext cx="3281668" cy="646331"/>
          </a:xfrm>
          <a:prstGeom prst="rect">
            <a:avLst/>
          </a:prstGeom>
          <a:noFill/>
        </p:spPr>
        <p:txBody>
          <a:bodyPr wrap="none" rtlCol="0">
            <a:spAutoFit/>
          </a:bodyPr>
          <a:lstStyle/>
          <a:p>
            <a:r>
              <a:rPr lang="en-US" sz="3600" dirty="0" err="1"/>
              <a:t>Cầu</a:t>
            </a:r>
            <a:r>
              <a:rPr lang="en-US" sz="3600" dirty="0"/>
              <a:t> </a:t>
            </a:r>
            <a:r>
              <a:rPr lang="en-US" sz="3600" dirty="0" err="1"/>
              <a:t>sông</a:t>
            </a:r>
            <a:r>
              <a:rPr lang="en-US" sz="3600" dirty="0"/>
              <a:t> </a:t>
            </a:r>
            <a:r>
              <a:rPr lang="en-US" sz="3600" dirty="0" err="1"/>
              <a:t>Hương</a:t>
            </a:r>
            <a:endParaRPr lang="en-US" sz="3600" dirty="0"/>
          </a:p>
        </p:txBody>
      </p:sp>
    </p:spTree>
    <p:extLst>
      <p:ext uri="{BB962C8B-B14F-4D97-AF65-F5344CB8AC3E}">
        <p14:creationId xmlns:p14="http://schemas.microsoft.com/office/powerpoint/2010/main" val="3583028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anim calcmode="lin" valueType="num">
                                      <p:cBhvr>
                                        <p:cTn id="17" dur="2000" fill="hold"/>
                                        <p:tgtEl>
                                          <p:spTgt spid="9"/>
                                        </p:tgtEl>
                                        <p:attrNameLst>
                                          <p:attrName>ppt_w</p:attrName>
                                        </p:attrNameLst>
                                      </p:cBhvr>
                                      <p:tavLst>
                                        <p:tav tm="0" fmla="#ppt_w*sin(2.5*pi*$)">
                                          <p:val>
                                            <p:fltVal val="0"/>
                                          </p:val>
                                        </p:tav>
                                        <p:tav tm="100000">
                                          <p:val>
                                            <p:fltVal val="1"/>
                                          </p:val>
                                        </p:tav>
                                      </p:tavLst>
                                    </p:anim>
                                    <p:anim calcmode="lin" valueType="num">
                                      <p:cBhvr>
                                        <p:cTn id="18"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heel(1)">
                                      <p:cBhvr>
                                        <p:cTn id="3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95C3E-2CE6-40E6-BB12-E35292B76BE2}"/>
              </a:ext>
            </a:extLst>
          </p:cNvPr>
          <p:cNvSpPr>
            <a:spLocks noGrp="1"/>
          </p:cNvSpPr>
          <p:nvPr>
            <p:ph type="title"/>
          </p:nvPr>
        </p:nvSpPr>
        <p:spPr/>
        <p:txBody>
          <a:bodyPr>
            <a:noAutofit/>
          </a:bodyPr>
          <a:lstStyle/>
          <a:p>
            <a:pPr algn="ctr"/>
            <a:r>
              <a:rPr lang="en-US" sz="9600" dirty="0" err="1"/>
              <a:t>Thành</a:t>
            </a:r>
            <a:r>
              <a:rPr lang="en-US" sz="9600" dirty="0"/>
              <a:t> </a:t>
            </a:r>
            <a:r>
              <a:rPr lang="en-US" sz="9600" dirty="0" err="1"/>
              <a:t>Phố</a:t>
            </a:r>
            <a:r>
              <a:rPr lang="en-US" sz="9600" dirty="0"/>
              <a:t> </a:t>
            </a:r>
            <a:r>
              <a:rPr lang="en-US" sz="9600" dirty="0" err="1"/>
              <a:t>Huế</a:t>
            </a:r>
            <a:endParaRPr lang="en-US" sz="9600" dirty="0"/>
          </a:p>
        </p:txBody>
      </p:sp>
      <p:sp>
        <p:nvSpPr>
          <p:cNvPr id="3" name="Content Placeholder 2">
            <a:extLst>
              <a:ext uri="{FF2B5EF4-FFF2-40B4-BE49-F238E27FC236}">
                <a16:creationId xmlns:a16="http://schemas.microsoft.com/office/drawing/2014/main" id="{72DE482F-E83E-420D-809F-069D90F9DB37}"/>
              </a:ext>
            </a:extLst>
          </p:cNvPr>
          <p:cNvSpPr>
            <a:spLocks noGrp="1"/>
          </p:cNvSpPr>
          <p:nvPr>
            <p:ph idx="1"/>
          </p:nvPr>
        </p:nvSpPr>
        <p:spPr/>
        <p:txBody>
          <a:bodyPr>
            <a:normAutofit fontScale="77500" lnSpcReduction="20000"/>
          </a:bodyPr>
          <a:lstStyle/>
          <a:p>
            <a:r>
              <a:rPr lang="vi-VN" sz="4400" b="0" i="0" dirty="0">
                <a:solidFill>
                  <a:srgbClr val="FF0000"/>
                </a:solidFill>
                <a:effectLst/>
                <a:latin typeface="Roboto" panose="02000000000000000000" pitchFamily="2" charset="0"/>
              </a:rPr>
              <a:t>Chùa Thiên Mụ hay còn gọi là chùa Linh Mụ là một ngôi chùa cổ nằm trên đồi Hà Khê, tả ngạn sông Hương, cách trung tâm thành phố Huế ( Việt Nam) khoảng 5 km về phía tây. Chùa Thiên Mụ chính thức khởi lập năm Tân Sửu ( 1601 ), đời chúa Tiên Nguyễn Hoàng - vị chúa Nguyễn đầu tiên ở Đàng Trong. Lịch sử.</a:t>
            </a:r>
            <a:endParaRPr lang="en-US" sz="4400" dirty="0">
              <a:solidFill>
                <a:srgbClr val="FF0000"/>
              </a:solidFill>
            </a:endParaRPr>
          </a:p>
        </p:txBody>
      </p:sp>
      <p:pic>
        <p:nvPicPr>
          <p:cNvPr id="5122" name="Picture 2">
            <a:extLst>
              <a:ext uri="{FF2B5EF4-FFF2-40B4-BE49-F238E27FC236}">
                <a16:creationId xmlns:a16="http://schemas.microsoft.com/office/drawing/2014/main" id="{5EE34C42-23D5-4253-B5AE-4F88502655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9233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 calcmode="lin" valueType="num">
                                      <p:cBhvr additive="base">
                                        <p:cTn id="17" dur="500" fill="hold"/>
                                        <p:tgtEl>
                                          <p:spTgt spid="5122"/>
                                        </p:tgtEl>
                                        <p:attrNameLst>
                                          <p:attrName>ppt_x</p:attrName>
                                        </p:attrNameLst>
                                      </p:cBhvr>
                                      <p:tavLst>
                                        <p:tav tm="0">
                                          <p:val>
                                            <p:strVal val="#ppt_x"/>
                                          </p:val>
                                        </p:tav>
                                        <p:tav tm="100000">
                                          <p:val>
                                            <p:strVal val="#ppt_x"/>
                                          </p:val>
                                        </p:tav>
                                      </p:tavLst>
                                    </p:anim>
                                    <p:anim calcmode="lin" valueType="num">
                                      <p:cBhvr additive="base">
                                        <p:cTn id="1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94819-6B2B-489B-9A03-AC35B70C56BB}"/>
              </a:ext>
            </a:extLst>
          </p:cNvPr>
          <p:cNvSpPr>
            <a:spLocks noGrp="1"/>
          </p:cNvSpPr>
          <p:nvPr>
            <p:ph type="title"/>
          </p:nvPr>
        </p:nvSpPr>
        <p:spPr/>
        <p:txBody>
          <a:bodyPr>
            <a:noAutofit/>
          </a:bodyPr>
          <a:lstStyle/>
          <a:p>
            <a:pPr algn="ctr"/>
            <a:r>
              <a:rPr lang="en-US" sz="9600" dirty="0" err="1"/>
              <a:t>Thành</a:t>
            </a:r>
            <a:r>
              <a:rPr lang="en-US" sz="9600" dirty="0"/>
              <a:t> </a:t>
            </a:r>
            <a:r>
              <a:rPr lang="en-US" sz="9600" dirty="0" err="1"/>
              <a:t>phố</a:t>
            </a:r>
            <a:r>
              <a:rPr lang="en-US" sz="9600" dirty="0"/>
              <a:t> </a:t>
            </a:r>
            <a:r>
              <a:rPr lang="en-US" sz="9600" dirty="0" err="1"/>
              <a:t>Huế</a:t>
            </a:r>
            <a:endParaRPr lang="en-US" sz="9600" dirty="0"/>
          </a:p>
        </p:txBody>
      </p:sp>
      <p:sp>
        <p:nvSpPr>
          <p:cNvPr id="3" name="Content Placeholder 2">
            <a:extLst>
              <a:ext uri="{FF2B5EF4-FFF2-40B4-BE49-F238E27FC236}">
                <a16:creationId xmlns:a16="http://schemas.microsoft.com/office/drawing/2014/main" id="{65266F4F-112C-48CC-8AD3-728C94BB8EE1}"/>
              </a:ext>
            </a:extLst>
          </p:cNvPr>
          <p:cNvSpPr>
            <a:spLocks noGrp="1"/>
          </p:cNvSpPr>
          <p:nvPr>
            <p:ph idx="1"/>
          </p:nvPr>
        </p:nvSpPr>
        <p:spPr/>
        <p:txBody>
          <a:bodyPr>
            <a:normAutofit fontScale="77500" lnSpcReduction="20000"/>
          </a:bodyPr>
          <a:lstStyle/>
          <a:p>
            <a:r>
              <a:rPr lang="vi-VN" sz="5400" i="0" dirty="0">
                <a:solidFill>
                  <a:srgbClr val="FF0000"/>
                </a:solidFill>
                <a:effectLst/>
                <a:latin typeface="Roboto" panose="02000000000000000000" pitchFamily="2" charset="0"/>
              </a:rPr>
              <a:t>Thông tin về cố đô Huế Huế nằm ở dải đất hẹp của miền Trung Việt Nam và là thành phố tỉnh lỵ của Thừa Thiên - Huế. Thành phố là trung tâm về nhiều mặt của miền Trung như văn hoá, chính trị, giáo dục, du lịch...</a:t>
            </a:r>
            <a:endParaRPr lang="en-US" sz="5400" dirty="0">
              <a:solidFill>
                <a:srgbClr val="FF0000"/>
              </a:solidFill>
            </a:endParaRPr>
          </a:p>
        </p:txBody>
      </p:sp>
      <p:pic>
        <p:nvPicPr>
          <p:cNvPr id="7170" name="Picture 2">
            <a:extLst>
              <a:ext uri="{FF2B5EF4-FFF2-40B4-BE49-F238E27FC236}">
                <a16:creationId xmlns:a16="http://schemas.microsoft.com/office/drawing/2014/main" id="{4EF7BBC5-E0D9-4F88-8F26-52425794E6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7013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wipe(down)">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70DA9-E599-4B2B-994F-2B398E6B9002}"/>
              </a:ext>
            </a:extLst>
          </p:cNvPr>
          <p:cNvSpPr>
            <a:spLocks noGrp="1"/>
          </p:cNvSpPr>
          <p:nvPr>
            <p:ph type="title"/>
          </p:nvPr>
        </p:nvSpPr>
        <p:spPr/>
        <p:txBody>
          <a:bodyPr>
            <a:noAutofit/>
          </a:bodyPr>
          <a:lstStyle/>
          <a:p>
            <a:pPr algn="ctr"/>
            <a:r>
              <a:rPr lang="en-US" sz="9600" dirty="0" err="1"/>
              <a:t>Thành</a:t>
            </a:r>
            <a:r>
              <a:rPr lang="en-US" sz="9600" dirty="0"/>
              <a:t> </a:t>
            </a:r>
            <a:r>
              <a:rPr lang="en-US" sz="9600" dirty="0" err="1"/>
              <a:t>phố</a:t>
            </a:r>
            <a:r>
              <a:rPr lang="en-US" sz="9600" dirty="0"/>
              <a:t> </a:t>
            </a:r>
            <a:r>
              <a:rPr lang="en-US" sz="9600" dirty="0" err="1"/>
              <a:t>Huế</a:t>
            </a:r>
            <a:endParaRPr lang="en-US" sz="9600" dirty="0"/>
          </a:p>
        </p:txBody>
      </p:sp>
      <p:sp>
        <p:nvSpPr>
          <p:cNvPr id="3" name="Content Placeholder 2">
            <a:extLst>
              <a:ext uri="{FF2B5EF4-FFF2-40B4-BE49-F238E27FC236}">
                <a16:creationId xmlns:a16="http://schemas.microsoft.com/office/drawing/2014/main" id="{6272C8E4-5498-4D8C-9624-ADAF43E655E2}"/>
              </a:ext>
            </a:extLst>
          </p:cNvPr>
          <p:cNvSpPr>
            <a:spLocks noGrp="1"/>
          </p:cNvSpPr>
          <p:nvPr>
            <p:ph idx="1"/>
          </p:nvPr>
        </p:nvSpPr>
        <p:spPr/>
        <p:txBody>
          <a:bodyPr>
            <a:normAutofit fontScale="77500" lnSpcReduction="20000"/>
          </a:bodyPr>
          <a:lstStyle/>
          <a:p>
            <a:r>
              <a:rPr lang="vi-VN" sz="6000" i="0" dirty="0">
                <a:solidFill>
                  <a:srgbClr val="FF0000"/>
                </a:solidFill>
                <a:effectLst/>
                <a:latin typeface="Roboto" panose="02000000000000000000" pitchFamily="2" charset="0"/>
              </a:rPr>
              <a:t>Sông Hương là một trong những dòng sông nổi tiếng của Việt Nam được mệnh danh là “dòng sông di sản” chảy qua trung tâm thành phố Huế (tỉnh Thừa Thiên – Huế).</a:t>
            </a:r>
            <a:endParaRPr lang="en-US" sz="6000" dirty="0">
              <a:solidFill>
                <a:srgbClr val="FF0000"/>
              </a:solidFill>
            </a:endParaRPr>
          </a:p>
        </p:txBody>
      </p:sp>
      <p:pic>
        <p:nvPicPr>
          <p:cNvPr id="8194" name="Picture 2">
            <a:extLst>
              <a:ext uri="{FF2B5EF4-FFF2-40B4-BE49-F238E27FC236}">
                <a16:creationId xmlns:a16="http://schemas.microsoft.com/office/drawing/2014/main" id="{452C734E-7ABC-43E6-974D-48601FE195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1382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childTnLst>
                                    <p:set>
                                      <p:cBhvr>
                                        <p:cTn id="17" dur="1" fill="hold">
                                          <p:stCondLst>
                                            <p:cond delay="0"/>
                                          </p:stCondLst>
                                        </p:cTn>
                                        <p:tgtEl>
                                          <p:spTgt spid="8194"/>
                                        </p:tgtEl>
                                        <p:attrNameLst>
                                          <p:attrName>style.visibility</p:attrName>
                                        </p:attrNameLst>
                                      </p:cBhvr>
                                      <p:to>
                                        <p:strVal val="visible"/>
                                      </p:to>
                                    </p:set>
                                    <p:animEffect transition="in" filter="fade">
                                      <p:cBhvr>
                                        <p:cTn id="18" dur="2000"/>
                                        <p:tgtEl>
                                          <p:spTgt spid="8194"/>
                                        </p:tgtEl>
                                      </p:cBhvr>
                                    </p:animEffect>
                                    <p:anim calcmode="lin" valueType="num">
                                      <p:cBhvr>
                                        <p:cTn id="19" dur="2000" fill="hold"/>
                                        <p:tgtEl>
                                          <p:spTgt spid="8194"/>
                                        </p:tgtEl>
                                        <p:attrNameLst>
                                          <p:attrName>ppt_w</p:attrName>
                                        </p:attrNameLst>
                                      </p:cBhvr>
                                      <p:tavLst>
                                        <p:tav tm="0" fmla="#ppt_w*sin(2.5*pi*$)">
                                          <p:val>
                                            <p:fltVal val="0"/>
                                          </p:val>
                                        </p:tav>
                                        <p:tav tm="100000">
                                          <p:val>
                                            <p:fltVal val="1"/>
                                          </p:val>
                                        </p:tav>
                                      </p:tavLst>
                                    </p:anim>
                                    <p:anim calcmode="lin" valueType="num">
                                      <p:cBhvr>
                                        <p:cTn id="20" dur="2000" fill="hold"/>
                                        <p:tgtEl>
                                          <p:spTgt spid="819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TM02900743[[fn=Organic]]</Template>
  <TotalTime>86</TotalTime>
  <Words>770</Words>
  <Application>Microsoft Office PowerPoint</Application>
  <PresentationFormat>Widescreen</PresentationFormat>
  <Paragraphs>37</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Garamond</vt:lpstr>
      <vt:lpstr>Roboto</vt:lpstr>
      <vt:lpstr>Roboto Condensed</vt:lpstr>
      <vt:lpstr>Times New Roman</vt:lpstr>
      <vt:lpstr>Organic</vt:lpstr>
      <vt:lpstr>PowerPoint Presentation</vt:lpstr>
      <vt:lpstr>Thủ Đô Hà Nội</vt:lpstr>
      <vt:lpstr>Thủ Đô Hà Nội</vt:lpstr>
      <vt:lpstr>Thủ Đô Hà Nội</vt:lpstr>
      <vt:lpstr>Thủ Đô Hà Nội</vt:lpstr>
      <vt:lpstr>Thành phố Huế</vt:lpstr>
      <vt:lpstr>Thành Phố Huế</vt:lpstr>
      <vt:lpstr>Thành phố Huế</vt:lpstr>
      <vt:lpstr>Thành phố Huế</vt:lpstr>
      <vt:lpstr>Biển Đảo Nước Ta</vt:lpstr>
      <vt:lpstr>Biển Đảo Nước Ta</vt:lpstr>
      <vt:lpstr>Biển Đảo Nước Ta</vt:lpstr>
      <vt:lpstr>Tên Tỉnh/thành phố nới em đang sống</vt:lpstr>
      <vt:lpstr>Tên Tỉnh/thành phố nới em đang sống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FPT SHOP</dc:creator>
  <cp:lastModifiedBy>Thuy</cp:lastModifiedBy>
  <cp:revision>5</cp:revision>
  <dcterms:created xsi:type="dcterms:W3CDTF">2022-03-01T08:48:44Z</dcterms:created>
  <dcterms:modified xsi:type="dcterms:W3CDTF">2022-03-20T14:07:22Z</dcterms:modified>
</cp:coreProperties>
</file>