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71" r:id="rId3"/>
    <p:sldId id="277" r:id="rId4"/>
    <p:sldId id="297" r:id="rId5"/>
    <p:sldId id="298" r:id="rId6"/>
    <p:sldId id="299" r:id="rId7"/>
    <p:sldId id="300" r:id="rId8"/>
    <p:sldId id="302" r:id="rId9"/>
    <p:sldId id="301" r:id="rId10"/>
    <p:sldId id="303" r:id="rId11"/>
    <p:sldId id="266" r:id="rId12"/>
    <p:sldId id="282" r:id="rId13"/>
    <p:sldId id="286" r:id="rId14"/>
    <p:sldId id="284" r:id="rId15"/>
    <p:sldId id="294" r:id="rId16"/>
    <p:sldId id="288" r:id="rId17"/>
    <p:sldId id="292" r:id="rId18"/>
    <p:sldId id="296" r:id="rId19"/>
    <p:sldId id="270" r:id="rId20"/>
    <p:sldId id="276" r:id="rId21"/>
  </p:sldIdLst>
  <p:sldSz cx="9144000" cy="6858000" type="screen4x3"/>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60"/>
  </p:normalViewPr>
  <p:slideViewPr>
    <p:cSldViewPr>
      <p:cViewPr varScale="1">
        <p:scale>
          <a:sx n="62" d="100"/>
          <a:sy n="62" d="100"/>
        </p:scale>
        <p:origin x="152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F0960-D921-4C35-84BE-EA01A5DC1298}" type="datetimeFigureOut">
              <a:rPr lang="en-US" smtClean="0"/>
              <a:pPr/>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3998847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F0960-D921-4C35-84BE-EA01A5DC1298}" type="datetimeFigureOut">
              <a:rPr lang="en-US" smtClean="0"/>
              <a:pPr/>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3590158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F0960-D921-4C35-84BE-EA01A5DC1298}" type="datetimeFigureOut">
              <a:rPr lang="en-US" smtClean="0"/>
              <a:pPr/>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4210950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F0960-D921-4C35-84BE-EA01A5DC1298}" type="datetimeFigureOut">
              <a:rPr lang="en-US" smtClean="0"/>
              <a:pPr/>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1410413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F0960-D921-4C35-84BE-EA01A5DC1298}" type="datetimeFigureOut">
              <a:rPr lang="en-US" smtClean="0"/>
              <a:pPr/>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550032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F0960-D921-4C35-84BE-EA01A5DC1298}" type="datetimeFigureOut">
              <a:rPr lang="en-US" smtClean="0"/>
              <a:pPr/>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60952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F0960-D921-4C35-84BE-EA01A5DC1298}" type="datetimeFigureOut">
              <a:rPr lang="en-US" smtClean="0"/>
              <a:pPr/>
              <a:t>12/5/2021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3311609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F0960-D921-4C35-84BE-EA01A5DC1298}" type="datetimeFigureOut">
              <a:rPr lang="en-US" smtClean="0"/>
              <a:pPr/>
              <a:t>12/5/2021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977650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F0960-D921-4C35-84BE-EA01A5DC1298}" type="datetimeFigureOut">
              <a:rPr lang="en-US" smtClean="0"/>
              <a:pPr/>
              <a:t>12/5/2021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2828991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F0960-D921-4C35-84BE-EA01A5DC1298}" type="datetimeFigureOut">
              <a:rPr lang="en-US" smtClean="0"/>
              <a:pPr/>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2383186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F0960-D921-4C35-84BE-EA01A5DC1298}" type="datetimeFigureOut">
              <a:rPr lang="en-US" smtClean="0"/>
              <a:pPr/>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FEB209-A4A4-43E4-BDAE-9EA8435667DC}" type="slidenum">
              <a:rPr lang="en-US" smtClean="0"/>
              <a:pPr/>
              <a:t>‹#›</a:t>
            </a:fld>
            <a:endParaRPr lang="en-US"/>
          </a:p>
        </p:txBody>
      </p:sp>
    </p:spTree>
    <p:extLst>
      <p:ext uri="{BB962C8B-B14F-4D97-AF65-F5344CB8AC3E}">
        <p14:creationId xmlns:p14="http://schemas.microsoft.com/office/powerpoint/2010/main" val="2786743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F0960-D921-4C35-84BE-EA01A5DC1298}" type="datetimeFigureOut">
              <a:rPr lang="en-US" smtClean="0"/>
              <a:pPr/>
              <a:t>12/5/2021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FEB209-A4A4-43E4-BDAE-9EA8435667DC}" type="slidenum">
              <a:rPr lang="en-US" smtClean="0"/>
              <a:pPr/>
              <a:t>‹#›</a:t>
            </a:fld>
            <a:endParaRPr lang="en-US"/>
          </a:p>
        </p:txBody>
      </p:sp>
    </p:spTree>
    <p:extLst>
      <p:ext uri="{BB962C8B-B14F-4D97-AF65-F5344CB8AC3E}">
        <p14:creationId xmlns:p14="http://schemas.microsoft.com/office/powerpoint/2010/main" val="355228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2.wav"/><Relationship Id="rId7" Type="http://schemas.openxmlformats.org/officeDocument/2006/relationships/image" Target="../media/image21.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wmf"/><Relationship Id="rId5" Type="http://schemas.openxmlformats.org/officeDocument/2006/relationships/image" Target="../media/image19.jpe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1.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wmf"/><Relationship Id="rId5" Type="http://schemas.openxmlformats.org/officeDocument/2006/relationships/image" Target="../media/image23.jpeg"/><Relationship Id="rId4" Type="http://schemas.openxmlformats.org/officeDocument/2006/relationships/audio" Target="../media/audio3.wav"/></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1.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wmf"/><Relationship Id="rId5" Type="http://schemas.openxmlformats.org/officeDocument/2006/relationships/image" Target="../media/image25.jpeg"/><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audio" Target="../media/audio2.wav"/><Relationship Id="rId7" Type="http://schemas.openxmlformats.org/officeDocument/2006/relationships/image" Target="../media/image21.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wmf"/><Relationship Id="rId5" Type="http://schemas.openxmlformats.org/officeDocument/2006/relationships/image" Target="../media/image27.png"/><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wmf"/><Relationship Id="rId5" Type="http://schemas.openxmlformats.org/officeDocument/2006/relationships/image" Target="../media/image29.jpeg"/><Relationship Id="rId10" Type="http://schemas.openxmlformats.org/officeDocument/2006/relationships/image" Target="../media/image32.jpeg"/><Relationship Id="rId4" Type="http://schemas.openxmlformats.org/officeDocument/2006/relationships/audio" Target="../media/audio3.wav"/><Relationship Id="rId9" Type="http://schemas.openxmlformats.org/officeDocument/2006/relationships/image" Target="../media/image21.jp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wmf"/><Relationship Id="rId5" Type="http://schemas.openxmlformats.org/officeDocument/2006/relationships/image" Target="../media/image33.png"/><Relationship Id="rId10" Type="http://schemas.openxmlformats.org/officeDocument/2006/relationships/image" Target="../media/image36.jpeg"/><Relationship Id="rId4" Type="http://schemas.openxmlformats.org/officeDocument/2006/relationships/audio" Target="../media/audio3.wav"/><Relationship Id="rId9" Type="http://schemas.openxmlformats.org/officeDocument/2006/relationships/image" Target="../media/image21.jpg"/></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audio" Target="../media/audio2.wav"/><Relationship Id="rId7" Type="http://schemas.openxmlformats.org/officeDocument/2006/relationships/image" Target="../media/image21.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wmf"/><Relationship Id="rId5" Type="http://schemas.openxmlformats.org/officeDocument/2006/relationships/image" Target="../media/image37.jpeg"/><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0.wmf"/></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511C6-7C31-4C1E-B260-ADC5E9B06C59}"/>
              </a:ext>
            </a:extLst>
          </p:cNvPr>
          <p:cNvSpPr>
            <a:spLocks noGrp="1"/>
          </p:cNvSpPr>
          <p:nvPr>
            <p:ph type="title"/>
          </p:nvPr>
        </p:nvSpPr>
        <p:spPr>
          <a:xfrm>
            <a:off x="533400" y="-152400"/>
            <a:ext cx="8229600" cy="1143000"/>
          </a:xfrm>
        </p:spPr>
        <p:txBody>
          <a:bodyPr>
            <a:noAutofit/>
          </a:bodyPr>
          <a:lstStyle/>
          <a:p>
            <a:r>
              <a:rPr lang="en-US" sz="2000" b="1" dirty="0">
                <a:latin typeface="Times New Roman" panose="02020603050405020304" pitchFamily="18" charset="0"/>
                <a:cs typeface="Times New Roman" panose="02020603050405020304" pitchFamily="18" charset="0"/>
              </a:rPr>
              <a:t>PHÒNG  GD &amp; ĐT QUẬN LONG BIÊN</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TRƯỜNG MẦM NON ĐÔ THỊ VIỆT HƯNG</a:t>
            </a:r>
          </a:p>
        </p:txBody>
      </p:sp>
      <p:sp>
        <p:nvSpPr>
          <p:cNvPr id="3" name="Content Placeholder 2">
            <a:extLst>
              <a:ext uri="{FF2B5EF4-FFF2-40B4-BE49-F238E27FC236}">
                <a16:creationId xmlns:a16="http://schemas.microsoft.com/office/drawing/2014/main" id="{04A8B0C1-99CA-4937-876F-330961967563}"/>
              </a:ext>
            </a:extLst>
          </p:cNvPr>
          <p:cNvSpPr>
            <a:spLocks noGrp="1"/>
          </p:cNvSpPr>
          <p:nvPr>
            <p:ph idx="1"/>
          </p:nvPr>
        </p:nvSpPr>
        <p:spPr>
          <a:xfrm>
            <a:off x="457200" y="1524000"/>
            <a:ext cx="8229600" cy="4525963"/>
          </a:xfrm>
        </p:spPr>
        <p:txBody>
          <a:bodyPr>
            <a:normAutofit fontScale="92500"/>
          </a:bodyPr>
          <a:lstStyle/>
          <a:p>
            <a:pPr marL="0" indent="0" algn="ctr">
              <a:buNone/>
            </a:pPr>
            <a:endParaRPr lang="en-US" b="1" dirty="0">
              <a:solidFill>
                <a:srgbClr val="FF0000"/>
              </a:solidFill>
              <a:latin typeface="Times New Roman" panose="02020603050405020304" pitchFamily="18" charset="0"/>
              <a:cs typeface="Times New Roman" panose="02020603050405020304" pitchFamily="18" charset="0"/>
            </a:endParaRPr>
          </a:p>
          <a:p>
            <a:pPr marL="0" indent="0" algn="ctr">
              <a:buNone/>
            </a:pPr>
            <a:r>
              <a:rPr lang="en-US" sz="3800" b="1" dirty="0" err="1">
                <a:solidFill>
                  <a:srgbClr val="FF0000"/>
                </a:solidFill>
                <a:latin typeface="Times New Roman" panose="02020603050405020304" pitchFamily="18" charset="0"/>
                <a:cs typeface="Times New Roman" panose="02020603050405020304" pitchFamily="18" charset="0"/>
              </a:rPr>
              <a:t>Lĩnh</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vực</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phát</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triển</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tình</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cảm-kỹ</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năng</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xã</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hội</a:t>
            </a:r>
            <a:endParaRPr lang="en-US" sz="3800" b="1" dirty="0">
              <a:solidFill>
                <a:srgbClr val="FF0000"/>
              </a:solidFill>
              <a:latin typeface="Times New Roman" panose="02020603050405020304" pitchFamily="18" charset="0"/>
              <a:cs typeface="Times New Roman" panose="02020603050405020304" pitchFamily="18" charset="0"/>
            </a:endParaRPr>
          </a:p>
          <a:p>
            <a:pPr marL="0" indent="0" algn="ctr">
              <a:buNone/>
            </a:pPr>
            <a:r>
              <a:rPr lang="en-US" sz="3800" b="1" dirty="0" err="1">
                <a:solidFill>
                  <a:srgbClr val="FF0000"/>
                </a:solidFill>
                <a:latin typeface="Times New Roman" panose="02020603050405020304" pitchFamily="18" charset="0"/>
                <a:cs typeface="Times New Roman" panose="02020603050405020304" pitchFamily="18" charset="0"/>
              </a:rPr>
              <a:t>Đề</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tài</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Kỹ</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năng</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sống</a:t>
            </a:r>
            <a:r>
              <a:rPr lang="en-US" sz="3800" b="1" dirty="0">
                <a:solidFill>
                  <a:srgbClr val="FF0000"/>
                </a:solidFill>
                <a:latin typeface="Times New Roman" panose="02020603050405020304" pitchFamily="18" charset="0"/>
                <a:cs typeface="Times New Roman" panose="02020603050405020304" pitchFamily="18" charset="0"/>
              </a:rPr>
              <a:t>: </a:t>
            </a:r>
          </a:p>
          <a:p>
            <a:pPr marL="0" indent="0" algn="ctr">
              <a:buNone/>
            </a:pPr>
            <a:r>
              <a:rPr lang="en-US" sz="3800" b="1" dirty="0">
                <a:solidFill>
                  <a:srgbClr val="FF0000"/>
                </a:solidFill>
                <a:latin typeface="Times New Roman" panose="02020603050405020304" pitchFamily="18" charset="0"/>
                <a:cs typeface="Times New Roman" panose="02020603050405020304" pitchFamily="18" charset="0"/>
              </a:rPr>
              <a:t>“</a:t>
            </a:r>
            <a:r>
              <a:rPr lang="en-US" sz="3800" b="1" dirty="0" err="1">
                <a:solidFill>
                  <a:srgbClr val="FF0000"/>
                </a:solidFill>
                <a:latin typeface="Times New Roman" panose="02020603050405020304" pitchFamily="18" charset="0"/>
                <a:cs typeface="Times New Roman" panose="02020603050405020304" pitchFamily="18" charset="0"/>
              </a:rPr>
              <a:t>Không</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chơi</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những</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vật</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gây</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nguy</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hiểm</a:t>
            </a:r>
            <a:r>
              <a:rPr lang="en-US" sz="3800" b="1" dirty="0">
                <a:solidFill>
                  <a:srgbClr val="FF0000"/>
                </a:solidFill>
                <a:latin typeface="Times New Roman" panose="02020603050405020304" pitchFamily="18" charset="0"/>
                <a:cs typeface="Times New Roman" panose="02020603050405020304" pitchFamily="18" charset="0"/>
              </a:rPr>
              <a:t>”</a:t>
            </a:r>
          </a:p>
          <a:p>
            <a:pPr marL="0" indent="0" algn="ctr">
              <a:buNone/>
            </a:pPr>
            <a:r>
              <a:rPr lang="en-US" sz="3800" b="1" dirty="0" err="1">
                <a:solidFill>
                  <a:srgbClr val="FF0000"/>
                </a:solidFill>
                <a:latin typeface="Times New Roman" panose="02020603050405020304" pitchFamily="18" charset="0"/>
                <a:cs typeface="Times New Roman" panose="02020603050405020304" pitchFamily="18" charset="0"/>
              </a:rPr>
              <a:t>Lứa</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tuổi</a:t>
            </a:r>
            <a:r>
              <a:rPr lang="en-US" sz="3800" b="1" dirty="0">
                <a:solidFill>
                  <a:srgbClr val="FF0000"/>
                </a:solidFill>
                <a:latin typeface="Times New Roman" panose="02020603050405020304" pitchFamily="18" charset="0"/>
                <a:cs typeface="Times New Roman" panose="02020603050405020304" pitchFamily="18" charset="0"/>
              </a:rPr>
              <a:t>: MGN (4-5 </a:t>
            </a:r>
            <a:r>
              <a:rPr lang="en-US" sz="3800" b="1" dirty="0" err="1">
                <a:solidFill>
                  <a:srgbClr val="FF0000"/>
                </a:solidFill>
                <a:latin typeface="Times New Roman" panose="02020603050405020304" pitchFamily="18" charset="0"/>
                <a:cs typeface="Times New Roman" panose="02020603050405020304" pitchFamily="18" charset="0"/>
              </a:rPr>
              <a:t>tuổi</a:t>
            </a:r>
            <a:r>
              <a:rPr lang="en-US" sz="3800" b="1" dirty="0">
                <a:solidFill>
                  <a:srgbClr val="FF0000"/>
                </a:solidFill>
                <a:latin typeface="Times New Roman" panose="02020603050405020304" pitchFamily="18" charset="0"/>
                <a:cs typeface="Times New Roman" panose="02020603050405020304" pitchFamily="18" charset="0"/>
              </a:rPr>
              <a:t>)</a:t>
            </a:r>
          </a:p>
          <a:p>
            <a:pPr marL="0" indent="0" algn="ctr">
              <a:buNone/>
            </a:pPr>
            <a:r>
              <a:rPr lang="en-US" sz="3800" b="1" dirty="0">
                <a:solidFill>
                  <a:srgbClr val="FF0000"/>
                </a:solidFill>
                <a:latin typeface="Times New Roman" panose="02020603050405020304" pitchFamily="18" charset="0"/>
                <a:cs typeface="Times New Roman" panose="02020603050405020304" pitchFamily="18" charset="0"/>
              </a:rPr>
              <a:t>GV: </a:t>
            </a:r>
            <a:r>
              <a:rPr lang="vi-VN" sz="3800" b="1" dirty="0">
                <a:solidFill>
                  <a:srgbClr val="FF0000"/>
                </a:solidFill>
                <a:latin typeface="Times New Roman" panose="02020603050405020304" pitchFamily="18" charset="0"/>
                <a:cs typeface="Times New Roman" panose="02020603050405020304" pitchFamily="18" charset="0"/>
              </a:rPr>
              <a:t>Nguyễn Thị Xuân Quỳnh</a:t>
            </a:r>
            <a:endParaRPr lang="en-US" sz="3800" b="1" dirty="0">
              <a:solidFill>
                <a:srgbClr val="FF0000"/>
              </a:solidFill>
              <a:latin typeface="Times New Roman" panose="02020603050405020304" pitchFamily="18" charset="0"/>
              <a:cs typeface="Times New Roman" panose="02020603050405020304" pitchFamily="18" charset="0"/>
            </a:endParaRPr>
          </a:p>
          <a:p>
            <a:pPr marL="0" indent="0" algn="ctr">
              <a:buNone/>
            </a:pPr>
            <a:endParaRPr lang="en-US" b="1" dirty="0">
              <a:solidFill>
                <a:srgbClr val="FF0000"/>
              </a:solidFill>
              <a:latin typeface="Times New Roman" panose="02020603050405020304" pitchFamily="18" charset="0"/>
              <a:cs typeface="Times New Roman" panose="02020603050405020304" pitchFamily="18" charset="0"/>
            </a:endParaRPr>
          </a:p>
          <a:p>
            <a:pPr marL="0" indent="0" algn="ctr">
              <a:buNone/>
            </a:pPr>
            <a:endParaRPr lang="en-US" b="1" dirty="0">
              <a:solidFill>
                <a:srgbClr val="FF0000"/>
              </a:solidFill>
              <a:latin typeface="Times New Roman" panose="02020603050405020304" pitchFamily="18" charset="0"/>
              <a:cs typeface="Times New Roman" panose="02020603050405020304" pitchFamily="18" charset="0"/>
            </a:endParaRPr>
          </a:p>
          <a:p>
            <a:pPr marL="0" indent="0" algn="ctr">
              <a:buNone/>
            </a:pPr>
            <a:endParaRPr lang="en-US" b="1" dirty="0">
              <a:latin typeface="Times New Roman" panose="02020603050405020304" pitchFamily="18" charset="0"/>
              <a:cs typeface="Times New Roman" panose="02020603050405020304" pitchFamily="18" charset="0"/>
            </a:endParaRPr>
          </a:p>
        </p:txBody>
      </p:sp>
      <p:pic>
        <p:nvPicPr>
          <p:cNvPr id="5" name="Picture 4" descr="Logo&#10;&#10;Description automatically generated with low confidence">
            <a:extLst>
              <a:ext uri="{FF2B5EF4-FFF2-40B4-BE49-F238E27FC236}">
                <a16:creationId xmlns:a16="http://schemas.microsoft.com/office/drawing/2014/main" id="{0F60077B-4B24-41B8-A46E-DD8580AE6E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5105" y="808037"/>
            <a:ext cx="1033790" cy="1025868"/>
          </a:xfrm>
          <a:prstGeom prst="rect">
            <a:avLst/>
          </a:prstGeom>
        </p:spPr>
      </p:pic>
    </p:spTree>
    <p:extLst>
      <p:ext uri="{BB962C8B-B14F-4D97-AF65-F5344CB8AC3E}">
        <p14:creationId xmlns:p14="http://schemas.microsoft.com/office/powerpoint/2010/main" val="3880105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do choi tre em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8263"/>
            <a:ext cx="9220200" cy="297180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ánh diều] Giải đạo đức 1 bài: Phòng tránh bị thương do các vật sắc nhọn -  Tech12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657600"/>
            <a:ext cx="5181600" cy="319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220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4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sz="4800" b="1" dirty="0" err="1">
                <a:solidFill>
                  <a:srgbClr val="0070C0"/>
                </a:solidFill>
                <a:effectLst>
                  <a:outerShdw blurRad="38100" dist="38100" dir="2700000" algn="tl">
                    <a:srgbClr val="000000">
                      <a:alpha val="43137"/>
                    </a:srgbClr>
                  </a:outerShdw>
                </a:effectLst>
                <a:latin typeface="Arial" pitchFamily="34" charset="0"/>
                <a:cs typeface="Arial" pitchFamily="34" charset="0"/>
              </a:rPr>
              <a:t>Trò</a:t>
            </a:r>
            <a:r>
              <a:rPr lang="en-US" sz="4800" b="1" dirty="0">
                <a:solidFill>
                  <a:srgbClr val="0070C0"/>
                </a:solidFill>
                <a:effectLst>
                  <a:outerShdw blurRad="38100" dist="38100" dir="2700000" algn="tl">
                    <a:srgbClr val="000000">
                      <a:alpha val="43137"/>
                    </a:srgbClr>
                  </a:outerShdw>
                </a:effectLst>
                <a:latin typeface="Arial" pitchFamily="34" charset="0"/>
                <a:cs typeface="Arial" pitchFamily="34" charset="0"/>
              </a:rPr>
              <a:t> </a:t>
            </a:r>
            <a:r>
              <a:rPr lang="en-US" sz="4800" b="1" dirty="0" err="1">
                <a:solidFill>
                  <a:srgbClr val="0070C0"/>
                </a:solidFill>
                <a:effectLst>
                  <a:outerShdw blurRad="38100" dist="38100" dir="2700000" algn="tl">
                    <a:srgbClr val="000000">
                      <a:alpha val="43137"/>
                    </a:srgbClr>
                  </a:outerShdw>
                </a:effectLst>
                <a:latin typeface="Arial" pitchFamily="34" charset="0"/>
                <a:cs typeface="Arial" pitchFamily="34" charset="0"/>
              </a:rPr>
              <a:t>chơi</a:t>
            </a:r>
            <a:r>
              <a:rPr lang="en-US" sz="4800" b="1" dirty="0">
                <a:solidFill>
                  <a:srgbClr val="0070C0"/>
                </a:solidFill>
                <a:effectLst>
                  <a:outerShdw blurRad="38100" dist="38100" dir="2700000" algn="tl">
                    <a:srgbClr val="000000">
                      <a:alpha val="43137"/>
                    </a:srgbClr>
                  </a:outerShdw>
                </a:effectLst>
                <a:latin typeface="Arial" pitchFamily="34" charset="0"/>
                <a:cs typeface="Arial" pitchFamily="34" charset="0"/>
              </a:rPr>
              <a:t>: Ai </a:t>
            </a:r>
            <a:r>
              <a:rPr lang="en-US" sz="4800" b="1" dirty="0" err="1">
                <a:solidFill>
                  <a:srgbClr val="0070C0"/>
                </a:solidFill>
                <a:effectLst>
                  <a:outerShdw blurRad="38100" dist="38100" dir="2700000" algn="tl">
                    <a:srgbClr val="000000">
                      <a:alpha val="43137"/>
                    </a:srgbClr>
                  </a:outerShdw>
                </a:effectLst>
                <a:latin typeface="Arial" pitchFamily="34" charset="0"/>
                <a:cs typeface="Arial" pitchFamily="34" charset="0"/>
              </a:rPr>
              <a:t>thông</a:t>
            </a:r>
            <a:r>
              <a:rPr lang="en-US" sz="4800" b="1" dirty="0">
                <a:solidFill>
                  <a:srgbClr val="0070C0"/>
                </a:solidFill>
                <a:effectLst>
                  <a:outerShdw blurRad="38100" dist="38100" dir="2700000" algn="tl">
                    <a:srgbClr val="000000">
                      <a:alpha val="43137"/>
                    </a:srgbClr>
                  </a:outerShdw>
                </a:effectLst>
                <a:latin typeface="Arial" pitchFamily="34" charset="0"/>
                <a:cs typeface="Arial" pitchFamily="34" charset="0"/>
              </a:rPr>
              <a:t> minh</a:t>
            </a:r>
          </a:p>
        </p:txBody>
      </p:sp>
      <p:sp>
        <p:nvSpPr>
          <p:cNvPr id="5" name="Rectangle 4"/>
          <p:cNvSpPr/>
          <p:nvPr/>
        </p:nvSpPr>
        <p:spPr>
          <a:xfrm>
            <a:off x="1066800" y="1676400"/>
            <a:ext cx="7315200" cy="3625608"/>
          </a:xfrm>
          <a:prstGeom prst="rect">
            <a:avLst/>
          </a:prstGeom>
        </p:spPr>
        <p:txBody>
          <a:bodyPr wrap="square">
            <a:spAutoFit/>
          </a:bodyPr>
          <a:lstStyle/>
          <a:p>
            <a:pPr marL="342900" lvl="0" indent="-342900" eaLnBrk="0" fontAlgn="base" hangingPunct="0">
              <a:spcBef>
                <a:spcPct val="20000"/>
              </a:spcBef>
              <a:spcAft>
                <a:spcPct val="0"/>
              </a:spcAft>
              <a:buFontTx/>
              <a:buChar char="•"/>
              <a:defRPr/>
            </a:pPr>
            <a:r>
              <a:rPr lang="en-US" sz="2800" b="1" kern="0" dirty="0">
                <a:solidFill>
                  <a:srgbClr val="FF9966">
                    <a:lumMod val="50000"/>
                  </a:srgbClr>
                </a:solidFill>
                <a:latin typeface="Times New Roman" pitchFamily="18" charset="0"/>
                <a:cs typeface="Times New Roman" pitchFamily="18" charset="0"/>
              </a:rPr>
              <a:t>C</a:t>
            </a:r>
            <a:r>
              <a:rPr kumimoji="0" lang="en-US" sz="2800" b="1" i="0" u="none" strike="noStrike" kern="0" cap="none" spc="0" normalizeH="0" baseline="0" noProof="0" dirty="0" err="1">
                <a:ln>
                  <a:noFill/>
                </a:ln>
                <a:solidFill>
                  <a:srgbClr val="FF9966">
                    <a:lumMod val="50000"/>
                  </a:srgbClr>
                </a:solidFill>
                <a:effectLst/>
                <a:uLnTx/>
                <a:uFillTx/>
                <a:latin typeface="Times New Roman" pitchFamily="18" charset="0"/>
                <a:cs typeface="Times New Roman" pitchFamily="18" charset="0"/>
              </a:rPr>
              <a:t>ách</a:t>
            </a:r>
            <a:r>
              <a:rPr kumimoji="0" lang="en-US" sz="2800" b="1" i="0" u="none" strike="noStrike" kern="0" cap="none" spc="0" normalizeH="0" baseline="0" noProof="0" dirty="0">
                <a:ln>
                  <a:noFill/>
                </a:ln>
                <a:solidFill>
                  <a:srgbClr val="FF9966">
                    <a:lumMod val="50000"/>
                  </a:srgbClr>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a:ln>
                  <a:noFill/>
                </a:ln>
                <a:solidFill>
                  <a:srgbClr val="FF9966">
                    <a:lumMod val="50000"/>
                  </a:srgbClr>
                </a:solidFill>
                <a:effectLst/>
                <a:uLnTx/>
                <a:uFillTx/>
                <a:latin typeface="Times New Roman" pitchFamily="18" charset="0"/>
                <a:cs typeface="Times New Roman" pitchFamily="18" charset="0"/>
              </a:rPr>
              <a:t>chơi</a:t>
            </a:r>
            <a:r>
              <a:rPr kumimoji="0" lang="en-US" sz="2800" b="1" i="0" u="none" strike="noStrike" kern="0" cap="none" spc="0" normalizeH="0" baseline="0" noProof="0" dirty="0">
                <a:ln>
                  <a:noFill/>
                </a:ln>
                <a:solidFill>
                  <a:srgbClr val="FF9966">
                    <a:lumMod val="50000"/>
                  </a:srgbClr>
                </a:solidFill>
                <a:effectLst/>
                <a:uLnTx/>
                <a:uFillTx/>
                <a:latin typeface="Times New Roman" pitchFamily="18" charset="0"/>
                <a:cs typeface="Times New Roman" pitchFamily="18" charset="0"/>
              </a:rPr>
              <a:t>: </a:t>
            </a:r>
            <a:r>
              <a:rPr lang="vi-VN" sz="2800" kern="0" dirty="0">
                <a:solidFill>
                  <a:srgbClr val="FF9966">
                    <a:lumMod val="50000"/>
                  </a:srgbClr>
                </a:solidFill>
                <a:latin typeface="Times New Roman" pitchFamily="18" charset="0"/>
                <a:cs typeface="Times New Roman" pitchFamily="18" charset="0"/>
              </a:rPr>
              <a:t>Cô phát cho mỗi trẻ thẻ số 1 và thẻ số 2. Trên màn hình lần lượt xuất hiện các đồ vật gây nguy hiểm và không gây nguy hiểm. Nhiệm vụ của các con là chọn được những đồ vật gây nguy hiểm và giơ đáp án lên. </a:t>
            </a:r>
            <a:endParaRPr kumimoji="0" lang="en-US" sz="2800" i="0" u="none" strike="noStrike" kern="0" cap="none" spc="0" normalizeH="0" baseline="0" noProof="0" dirty="0">
              <a:ln>
                <a:noFill/>
              </a:ln>
              <a:solidFill>
                <a:srgbClr val="FF9966">
                  <a:lumMod val="50000"/>
                </a:srgbClr>
              </a:solidFill>
              <a:effectLst/>
              <a:uLnTx/>
              <a:uFillTx/>
              <a:latin typeface="Times New Roman" pitchFamily="18" charset="0"/>
              <a:cs typeface="Times New Roman" pitchFamily="18" charset="0"/>
            </a:endParaRPr>
          </a:p>
          <a:p>
            <a:pPr marL="342900" lvl="0" indent="-342900" eaLnBrk="0" fontAlgn="base" hangingPunct="0">
              <a:spcBef>
                <a:spcPct val="20000"/>
              </a:spcBef>
              <a:spcAft>
                <a:spcPct val="0"/>
              </a:spcAft>
              <a:buFontTx/>
              <a:buChar char="•"/>
              <a:defRPr/>
            </a:pPr>
            <a:r>
              <a:rPr lang="en-US" sz="2800" b="1" kern="0" dirty="0" err="1">
                <a:solidFill>
                  <a:srgbClr val="FF9966">
                    <a:lumMod val="50000"/>
                  </a:srgbClr>
                </a:solidFill>
                <a:latin typeface="Times New Roman" pitchFamily="18" charset="0"/>
                <a:cs typeface="Times New Roman" pitchFamily="18" charset="0"/>
              </a:rPr>
              <a:t>Luật</a:t>
            </a:r>
            <a:r>
              <a:rPr lang="en-US" sz="2800" b="1" kern="0" dirty="0">
                <a:solidFill>
                  <a:srgbClr val="FF9966">
                    <a:lumMod val="50000"/>
                  </a:srgbClr>
                </a:solidFill>
                <a:latin typeface="Times New Roman" pitchFamily="18" charset="0"/>
                <a:cs typeface="Times New Roman" pitchFamily="18" charset="0"/>
              </a:rPr>
              <a:t> </a:t>
            </a:r>
            <a:r>
              <a:rPr lang="en-US" sz="2800" b="1" kern="0" dirty="0" err="1">
                <a:solidFill>
                  <a:srgbClr val="FF9966">
                    <a:lumMod val="50000"/>
                  </a:srgbClr>
                </a:solidFill>
                <a:latin typeface="Times New Roman" pitchFamily="18" charset="0"/>
                <a:cs typeface="Times New Roman" pitchFamily="18" charset="0"/>
              </a:rPr>
              <a:t>chơi</a:t>
            </a:r>
            <a:r>
              <a:rPr lang="en-US" sz="2800" b="1" kern="0" dirty="0">
                <a:solidFill>
                  <a:srgbClr val="FF9966">
                    <a:lumMod val="50000"/>
                  </a:srgbClr>
                </a:solidFill>
                <a:latin typeface="Times New Roman" pitchFamily="18" charset="0"/>
                <a:cs typeface="Times New Roman" pitchFamily="18" charset="0"/>
              </a:rPr>
              <a:t>:</a:t>
            </a:r>
            <a:r>
              <a:rPr lang="vi-VN" sz="2800" kern="0" dirty="0">
                <a:solidFill>
                  <a:srgbClr val="FF9966">
                    <a:lumMod val="50000"/>
                  </a:srgbClr>
                </a:solidFill>
                <a:latin typeface="Times New Roman" pitchFamily="18" charset="0"/>
                <a:cs typeface="Times New Roman" pitchFamily="18" charset="0"/>
              </a:rPr>
              <a:t>Thời gian suy nghĩ là 5s. Sau 5s, bạn nào không giơ được hoặc giơ sai sẽ phải giơ lại.</a:t>
            </a:r>
            <a:endParaRPr kumimoji="0" lang="en-US" sz="180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35149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descr="con dao nhà bếp - con dao nhà bếp ảnh png tải về - Miễn phí trong suốt Góc  png Tải về."/>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375" y="2579512"/>
            <a:ext cx="3578225" cy="2624032"/>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838200" y="533400"/>
            <a:ext cx="7696200" cy="10668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dirty="0">
                <a:latin typeface="Arial" pitchFamily="34" charset="0"/>
                <a:cs typeface="Arial" pitchFamily="34" charset="0"/>
              </a:rPr>
              <a:t>Ai </a:t>
            </a:r>
            <a:r>
              <a:rPr lang="en-US" sz="2800" b="1" dirty="0" err="1">
                <a:latin typeface="Arial" pitchFamily="34" charset="0"/>
                <a:cs typeface="Arial" pitchFamily="34" charset="0"/>
              </a:rPr>
              <a:t>thông</a:t>
            </a:r>
            <a:r>
              <a:rPr lang="en-US" sz="2800" b="1" dirty="0">
                <a:latin typeface="Arial" pitchFamily="34" charset="0"/>
                <a:cs typeface="Arial" pitchFamily="34" charset="0"/>
              </a:rPr>
              <a:t> minh</a:t>
            </a:r>
          </a:p>
        </p:txBody>
      </p:sp>
      <p:pic>
        <p:nvPicPr>
          <p:cNvPr id="11"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7968" y="55626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5</a:t>
            </a:r>
          </a:p>
        </p:txBody>
      </p:sp>
      <p:sp>
        <p:nvSpPr>
          <p:cNvPr id="13"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4</a:t>
            </a:r>
          </a:p>
        </p:txBody>
      </p:sp>
      <p:sp>
        <p:nvSpPr>
          <p:cNvPr id="14"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3</a:t>
            </a:r>
          </a:p>
        </p:txBody>
      </p:sp>
      <p:sp>
        <p:nvSpPr>
          <p:cNvPr id="15"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2</a:t>
            </a:r>
          </a:p>
        </p:txBody>
      </p:sp>
      <p:sp>
        <p:nvSpPr>
          <p:cNvPr id="16"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1</a:t>
            </a:r>
          </a:p>
        </p:txBody>
      </p:sp>
      <p:sp>
        <p:nvSpPr>
          <p:cNvPr id="17"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cs typeface="Arial" pitchFamily="34" charset="0"/>
              </a:rPr>
              <a:t>0</a:t>
            </a:r>
          </a:p>
        </p:txBody>
      </p:sp>
      <p:sp>
        <p:nvSpPr>
          <p:cNvPr id="23" name="Flowchart: Connector 22"/>
          <p:cNvSpPr/>
          <p:nvPr/>
        </p:nvSpPr>
        <p:spPr bwMode="auto">
          <a:xfrm>
            <a:off x="1752600" y="5331390"/>
            <a:ext cx="6858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0000FF"/>
                </a:solidFill>
                <a:effectLst/>
                <a:latin typeface="Times New Roman" pitchFamily="18" charset="0"/>
              </a:rPr>
              <a:t>1</a:t>
            </a:r>
          </a:p>
        </p:txBody>
      </p:sp>
      <p:sp>
        <p:nvSpPr>
          <p:cNvPr id="24" name="Flowchart: Connector 23"/>
          <p:cNvSpPr/>
          <p:nvPr/>
        </p:nvSpPr>
        <p:spPr bwMode="auto">
          <a:xfrm>
            <a:off x="6351470" y="5289114"/>
            <a:ext cx="7620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0000FF"/>
                </a:solidFill>
                <a:effectLst/>
                <a:latin typeface="Times New Roman" pitchFamily="18" charset="0"/>
              </a:rPr>
              <a:t>2</a:t>
            </a:r>
          </a:p>
        </p:txBody>
      </p:sp>
      <p:pic>
        <p:nvPicPr>
          <p:cNvPr id="21" name="Content Placeholder 4"/>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3196616" y="4264329"/>
            <a:ext cx="838200" cy="838200"/>
          </a:xfrm>
        </p:spPr>
      </p:pic>
      <p:sp>
        <p:nvSpPr>
          <p:cNvPr id="2" name="AutoShape 4" descr="Káº¿t quáº£ hÃ¬nh áº£nh cho há»nh áº£nh tiáº¿t kiá»m nÆ°á»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Káº¿t quáº£ hÃ¬nh áº£nh cho há»nh áº£nh tiáº¿t kiá»m nÆ°á»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con dao nhà bếp - con dao nhà bếp ảnh png tải về - Miễn phí trong suốt Góc  png Tải về."/>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6" name="Picture 10" descr="Hình ảnh Cặp Học Sinh Ba Lô Túi Học Sinh, Ba Lô Clipart, đi Học, Học Hỏi  Vector và PNG với nền trong suốt để tải xuống miễn phí"/>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0761" y="2362200"/>
            <a:ext cx="3842240" cy="2841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25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afterEffect">
                                  <p:stCondLst>
                                    <p:cond delay="1000"/>
                                  </p:stCondLst>
                                  <p:childTnLst>
                                    <p:set>
                                      <p:cBhvr>
                                        <p:cTn id="17"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beep.wav"/>
                                        </p:tgtEl>
                                      </p:cMediaNode>
                                    </p:audio>
                                  </p:subTnLst>
                                </p:cTn>
                              </p:par>
                            </p:childTnLst>
                          </p:cTn>
                        </p:par>
                        <p:par>
                          <p:cTn id="18" fill="hold">
                            <p:stCondLst>
                              <p:cond delay="1000"/>
                            </p:stCondLst>
                            <p:childTnLst>
                              <p:par>
                                <p:cTn id="19" presetID="1" presetClass="entr" presetSubtype="0" fill="hold" grpId="0" nodeType="afterEffect">
                                  <p:stCondLst>
                                    <p:cond delay="1000"/>
                                  </p:stCondLst>
                                  <p:childTnLst>
                                    <p:set>
                                      <p:cBhvr>
                                        <p:cTn id="2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beep.wav"/>
                                        </p:tgtEl>
                                      </p:cMediaNode>
                                    </p:audio>
                                  </p:subTnLst>
                                </p:cTn>
                              </p:par>
                            </p:childTnLst>
                          </p:cTn>
                        </p:par>
                        <p:par>
                          <p:cTn id="21" fill="hold">
                            <p:stCondLst>
                              <p:cond delay="2000"/>
                            </p:stCondLst>
                            <p:childTnLst>
                              <p:par>
                                <p:cTn id="22" presetID="1" presetClass="entr" presetSubtype="0" fill="hold" grpId="0" nodeType="afterEffect">
                                  <p:stCondLst>
                                    <p:cond delay="1000"/>
                                  </p:stCondLst>
                                  <p:childTnLst>
                                    <p:set>
                                      <p:cBhvr>
                                        <p:cTn id="2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beep.wav"/>
                                        </p:tgtEl>
                                      </p:cMediaNode>
                                    </p:audio>
                                  </p:subTnLst>
                                </p:cTn>
                              </p:par>
                            </p:childTnLst>
                          </p:cTn>
                        </p:par>
                        <p:par>
                          <p:cTn id="24" fill="hold">
                            <p:stCondLst>
                              <p:cond delay="3000"/>
                            </p:stCondLst>
                            <p:childTnLst>
                              <p:par>
                                <p:cTn id="25" presetID="1" presetClass="entr" presetSubtype="0" fill="hold" grpId="0" nodeType="afterEffect">
                                  <p:stCondLst>
                                    <p:cond delay="1000"/>
                                  </p:stCondLst>
                                  <p:childTnLst>
                                    <p:set>
                                      <p:cBhvr>
                                        <p:cTn id="2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beep.wav"/>
                                        </p:tgtEl>
                                      </p:cMediaNode>
                                    </p:audio>
                                  </p:subTnLst>
                                </p:cTn>
                              </p:par>
                            </p:childTnLst>
                          </p:cTn>
                        </p:par>
                        <p:par>
                          <p:cTn id="27" fill="hold">
                            <p:stCondLst>
                              <p:cond delay="4000"/>
                            </p:stCondLst>
                            <p:childTnLst>
                              <p:par>
                                <p:cTn id="28" presetID="1" presetClass="entr" presetSubtype="0" fill="hold" grpId="0" nodeType="afterEffect">
                                  <p:stCondLst>
                                    <p:cond delay="1000"/>
                                  </p:stCondLst>
                                  <p:childTnLst>
                                    <p:set>
                                      <p:cBhvr>
                                        <p:cTn id="2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wav"/>
                                        </p:tgtEl>
                                      </p:cMediaNode>
                                    </p:audio>
                                  </p:subTnLst>
                                </p:cTn>
                              </p:par>
                            </p:childTnLst>
                          </p:cTn>
                        </p:par>
                        <p:par>
                          <p:cTn id="30" fill="hold">
                            <p:stCondLst>
                              <p:cond delay="5000"/>
                            </p:stCondLst>
                            <p:childTnLst>
                              <p:par>
                                <p:cTn id="31" presetID="1" presetClass="entr" presetSubtype="0" fill="hold" grpId="0" nodeType="afterEffect">
                                  <p:stCondLst>
                                    <p:cond delay="1000"/>
                                  </p:stCondLst>
                                  <p:childTnLst>
                                    <p:set>
                                      <p:cBhvr>
                                        <p:cTn id="3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1"/>
                  </p:tgtEl>
                </p:cond>
              </p:nextCondLst>
            </p:seq>
          </p:childTnLst>
        </p:cTn>
      </p:par>
    </p:tnLst>
    <p:bldLst>
      <p:bldP spid="7" grpId="0" animBg="1"/>
      <p:bldP spid="12" grpId="0" animBg="1"/>
      <p:bldP spid="13"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lectrical Iron, Iron Isolated, Iron Vector Illustration, Clothes.. Stock  Photo, Picture And Royalty Free Image. Image 5672986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413" r="925" b="17816"/>
          <a:stretch/>
        </p:blipFill>
        <p:spPr bwMode="auto">
          <a:xfrm>
            <a:off x="4686300" y="2254529"/>
            <a:ext cx="4038600" cy="28440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7968" y="55626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5</a:t>
            </a:r>
          </a:p>
        </p:txBody>
      </p:sp>
      <p:sp>
        <p:nvSpPr>
          <p:cNvPr id="13"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4</a:t>
            </a:r>
          </a:p>
        </p:txBody>
      </p:sp>
      <p:sp>
        <p:nvSpPr>
          <p:cNvPr id="14"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3</a:t>
            </a:r>
          </a:p>
        </p:txBody>
      </p:sp>
      <p:sp>
        <p:nvSpPr>
          <p:cNvPr id="15"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2</a:t>
            </a:r>
          </a:p>
        </p:txBody>
      </p:sp>
      <p:sp>
        <p:nvSpPr>
          <p:cNvPr id="16"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1</a:t>
            </a:r>
          </a:p>
        </p:txBody>
      </p:sp>
      <p:sp>
        <p:nvSpPr>
          <p:cNvPr id="17"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cs typeface="Arial" pitchFamily="34" charset="0"/>
              </a:rPr>
              <a:t>0</a:t>
            </a:r>
          </a:p>
        </p:txBody>
      </p:sp>
      <p:sp>
        <p:nvSpPr>
          <p:cNvPr id="23" name="Flowchart: Connector 22"/>
          <p:cNvSpPr/>
          <p:nvPr/>
        </p:nvSpPr>
        <p:spPr bwMode="auto">
          <a:xfrm>
            <a:off x="1752600" y="5331390"/>
            <a:ext cx="6858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0000FF"/>
                </a:solidFill>
                <a:effectLst/>
                <a:latin typeface="Times New Roman" pitchFamily="18" charset="0"/>
              </a:rPr>
              <a:t>1</a:t>
            </a:r>
          </a:p>
        </p:txBody>
      </p:sp>
      <p:sp>
        <p:nvSpPr>
          <p:cNvPr id="24" name="Flowchart: Connector 23"/>
          <p:cNvSpPr/>
          <p:nvPr/>
        </p:nvSpPr>
        <p:spPr bwMode="auto">
          <a:xfrm>
            <a:off x="6351470" y="5289114"/>
            <a:ext cx="7620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0000FF"/>
                </a:solidFill>
                <a:effectLst/>
                <a:latin typeface="Times New Roman" pitchFamily="18" charset="0"/>
              </a:rPr>
              <a:t>2</a:t>
            </a:r>
          </a:p>
        </p:txBody>
      </p:sp>
      <p:pic>
        <p:nvPicPr>
          <p:cNvPr id="21" name="Content Placeholder 4"/>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7851531" y="4260414"/>
            <a:ext cx="838200" cy="838200"/>
          </a:xfrm>
        </p:spPr>
      </p:pic>
      <p:sp>
        <p:nvSpPr>
          <p:cNvPr id="2" name="AutoShape 4" descr="Káº¿t quáº£ hÃ¬nh áº£nh cho há»nh áº£nh tiáº¿t kiá»m nÆ°á»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Káº¿t quáº£ hÃ¬nh áº£nh cho há»nh áº£nh tiáº¿t kiá»m nÆ°á»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Káº¿t quáº£ hÃ¬nh áº£nh cho há»nh áº£nh tiáº¿t kiá»m nÆ°á»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4" name="Picture 4" descr="Quần áo Mùa Xuân Và Mùa Thu Tay Vẽ Minh Họa Hình ảnh | Định dạng hình ảnh  PSD 611234386| vn.lovepik.co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674" y="2054470"/>
            <a:ext cx="3997325" cy="3044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31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beep.wav"/>
                                        </p:tgtEl>
                                      </p:cMediaNode>
                                    </p:audio>
                                  </p:subTnLst>
                                </p:cTn>
                              </p:par>
                            </p:childTnLst>
                          </p:cTn>
                        </p:par>
                        <p:par>
                          <p:cTn id="13" fill="hold">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p:stCondLst>
                              <p:cond delay="3000"/>
                            </p:stCondLst>
                            <p:childTnLst>
                              <p:par>
                                <p:cTn id="20" presetID="1" presetClass="entr" presetSubtype="0" fill="hold" grpId="0" nodeType="afterEffect">
                                  <p:stCondLst>
                                    <p:cond delay="100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beep.wav"/>
                                        </p:tgtEl>
                                      </p:cMediaNode>
                                    </p:audio>
                                  </p:subTnLst>
                                </p:cTn>
                              </p:par>
                            </p:childTnLst>
                          </p:cTn>
                        </p:par>
                        <p:par>
                          <p:cTn id="22" fill="hold">
                            <p:stCondLst>
                              <p:cond delay="4000"/>
                            </p:stCondLst>
                            <p:childTnLst>
                              <p:par>
                                <p:cTn id="23" presetID="1" presetClass="entr" presetSubtype="0" fill="hold" grpId="0" nodeType="afterEffect">
                                  <p:stCondLst>
                                    <p:cond delay="100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5000"/>
                            </p:stCondLst>
                            <p:childTnLst>
                              <p:par>
                                <p:cTn id="26" presetID="1" presetClass="entr" presetSubtype="0" fill="hold" grpId="0" nodeType="afterEffect">
                                  <p:stCondLst>
                                    <p:cond delay="1000"/>
                                  </p:stCondLst>
                                  <p:childTnLst>
                                    <p:set>
                                      <p:cBhvr>
                                        <p:cTn id="2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1"/>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ình ảnh Kéo Vẽ Tay Phim Hoạt Hình Kéo Minh Họa Kéo Tím Dụng Cụ Cắt, Minh  Họa Kéo Tím, Họa, Công Cụ Thực Hành miễn phí tải tập tin PNG PSDComm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375" y="2151185"/>
            <a:ext cx="3377260" cy="31379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7968" y="55626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5</a:t>
            </a:r>
          </a:p>
        </p:txBody>
      </p:sp>
      <p:sp>
        <p:nvSpPr>
          <p:cNvPr id="13"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4</a:t>
            </a:r>
          </a:p>
        </p:txBody>
      </p:sp>
      <p:sp>
        <p:nvSpPr>
          <p:cNvPr id="14"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3</a:t>
            </a:r>
          </a:p>
        </p:txBody>
      </p:sp>
      <p:sp>
        <p:nvSpPr>
          <p:cNvPr id="15"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2</a:t>
            </a:r>
          </a:p>
        </p:txBody>
      </p:sp>
      <p:sp>
        <p:nvSpPr>
          <p:cNvPr id="16"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1</a:t>
            </a:r>
          </a:p>
        </p:txBody>
      </p:sp>
      <p:sp>
        <p:nvSpPr>
          <p:cNvPr id="17"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cs typeface="Arial" pitchFamily="34" charset="0"/>
              </a:rPr>
              <a:t>0</a:t>
            </a:r>
          </a:p>
        </p:txBody>
      </p:sp>
      <p:sp>
        <p:nvSpPr>
          <p:cNvPr id="23" name="Flowchart: Connector 22"/>
          <p:cNvSpPr/>
          <p:nvPr/>
        </p:nvSpPr>
        <p:spPr bwMode="auto">
          <a:xfrm>
            <a:off x="1752600" y="5331390"/>
            <a:ext cx="6858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0000FF"/>
                </a:solidFill>
                <a:effectLst/>
                <a:latin typeface="Times New Roman" pitchFamily="18" charset="0"/>
              </a:rPr>
              <a:t>1</a:t>
            </a:r>
          </a:p>
        </p:txBody>
      </p:sp>
      <p:sp>
        <p:nvSpPr>
          <p:cNvPr id="24" name="Flowchart: Connector 23"/>
          <p:cNvSpPr/>
          <p:nvPr/>
        </p:nvSpPr>
        <p:spPr bwMode="auto">
          <a:xfrm>
            <a:off x="6351470" y="5289114"/>
            <a:ext cx="7620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0000FF"/>
                </a:solidFill>
                <a:effectLst/>
                <a:latin typeface="Times New Roman" pitchFamily="18" charset="0"/>
              </a:rPr>
              <a:t>2</a:t>
            </a:r>
          </a:p>
        </p:txBody>
      </p:sp>
      <p:pic>
        <p:nvPicPr>
          <p:cNvPr id="21" name="Content Placeholder 4"/>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2895600" y="4419600"/>
            <a:ext cx="838200" cy="838200"/>
          </a:xfrm>
        </p:spPr>
      </p:pic>
      <p:sp>
        <p:nvSpPr>
          <p:cNvPr id="2" name="AutoShape 4" descr="Káº¿t quáº£ hÃ¬nh áº£nh cho há»nh áº£nh tiáº¿t kiá»m nÆ°á»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Káº¿t quáº£ hÃ¬nh áº£nh cho há»nh áº£nh tiáº¿t kiá»m nÆ°á»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Káº¿t quáº£ hÃ¬nh áº£nh cho há»nh áº£nh tiáº¿t kiá»m nÆ°á»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68" name="Picture 4" descr="Chất Liệu Vector Quần Short Nam Hình ảnh | Định dạng hình ảnh PSD  610351461| vn.lovepik.com"/>
          <p:cNvPicPr>
            <a:picLocks noChangeAspect="1" noChangeArrowheads="1"/>
          </p:cNvPicPr>
          <p:nvPr/>
        </p:nvPicPr>
        <p:blipFill rotWithShape="1">
          <a:blip r:embed="rId8">
            <a:extLst>
              <a:ext uri="{28A0092B-C50C-407E-A947-70E740481C1C}">
                <a14:useLocalDpi xmlns:a14="http://schemas.microsoft.com/office/drawing/2010/main" val="0"/>
              </a:ext>
            </a:extLst>
          </a:blip>
          <a:srcRect l="11163" t="13023" r="10697" b="12557"/>
          <a:stretch/>
        </p:blipFill>
        <p:spPr bwMode="auto">
          <a:xfrm>
            <a:off x="5029201" y="2209800"/>
            <a:ext cx="3505200" cy="3017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12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beep.wav"/>
                                        </p:tgtEl>
                                      </p:cMediaNode>
                                    </p:audio>
                                  </p:subTnLst>
                                </p:cTn>
                              </p:par>
                            </p:childTnLst>
                          </p:cTn>
                        </p:par>
                        <p:par>
                          <p:cTn id="13" fill="hold">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p:stCondLst>
                              <p:cond delay="3000"/>
                            </p:stCondLst>
                            <p:childTnLst>
                              <p:par>
                                <p:cTn id="20" presetID="1" presetClass="entr" presetSubtype="0" fill="hold" grpId="0" nodeType="afterEffect">
                                  <p:stCondLst>
                                    <p:cond delay="100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beep.wav"/>
                                        </p:tgtEl>
                                      </p:cMediaNode>
                                    </p:audio>
                                  </p:subTnLst>
                                </p:cTn>
                              </p:par>
                            </p:childTnLst>
                          </p:cTn>
                        </p:par>
                        <p:par>
                          <p:cTn id="22" fill="hold">
                            <p:stCondLst>
                              <p:cond delay="4000"/>
                            </p:stCondLst>
                            <p:childTnLst>
                              <p:par>
                                <p:cTn id="23" presetID="1" presetClass="entr" presetSubtype="0" fill="hold" grpId="0" nodeType="afterEffect">
                                  <p:stCondLst>
                                    <p:cond delay="100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5000"/>
                            </p:stCondLst>
                            <p:childTnLst>
                              <p:par>
                                <p:cTn id="26" presetID="1" presetClass="entr" presetSubtype="0" fill="hold" grpId="0" nodeType="afterEffect">
                                  <p:stCondLst>
                                    <p:cond delay="1000"/>
                                  </p:stCondLst>
                                  <p:childTnLst>
                                    <p:set>
                                      <p:cBhvr>
                                        <p:cTn id="2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1"/>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Cartoon Vẽ Tay Dã Ngoại Dã Ngoại Củi Hình ảnh | Định dạng hình ảnh PSD  611547375| vn.lovepik.com"/>
          <p:cNvPicPr>
            <a:picLocks noChangeAspect="1" noChangeArrowheads="1"/>
          </p:cNvPicPr>
          <p:nvPr/>
        </p:nvPicPr>
        <p:blipFill rotWithShape="1">
          <a:blip r:embed="rId5">
            <a:extLst>
              <a:ext uri="{28A0092B-C50C-407E-A947-70E740481C1C}">
                <a14:useLocalDpi xmlns:a14="http://schemas.microsoft.com/office/drawing/2010/main" val="0"/>
              </a:ext>
            </a:extLst>
          </a:blip>
          <a:srcRect l="8580" t="2978" r="4811" b="16188"/>
          <a:stretch/>
        </p:blipFill>
        <p:spPr bwMode="auto">
          <a:xfrm>
            <a:off x="4953000" y="2057399"/>
            <a:ext cx="3686968" cy="31476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7968" y="55626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5</a:t>
            </a:r>
          </a:p>
        </p:txBody>
      </p:sp>
      <p:sp>
        <p:nvSpPr>
          <p:cNvPr id="13"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4</a:t>
            </a:r>
          </a:p>
        </p:txBody>
      </p:sp>
      <p:sp>
        <p:nvSpPr>
          <p:cNvPr id="14"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3</a:t>
            </a:r>
          </a:p>
        </p:txBody>
      </p:sp>
      <p:sp>
        <p:nvSpPr>
          <p:cNvPr id="15"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2</a:t>
            </a:r>
          </a:p>
        </p:txBody>
      </p:sp>
      <p:sp>
        <p:nvSpPr>
          <p:cNvPr id="16"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1</a:t>
            </a:r>
          </a:p>
        </p:txBody>
      </p:sp>
      <p:sp>
        <p:nvSpPr>
          <p:cNvPr id="17"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cs typeface="Arial" pitchFamily="34" charset="0"/>
              </a:rPr>
              <a:t>0</a:t>
            </a:r>
          </a:p>
        </p:txBody>
      </p:sp>
      <p:sp>
        <p:nvSpPr>
          <p:cNvPr id="23" name="Flowchart: Connector 22"/>
          <p:cNvSpPr/>
          <p:nvPr/>
        </p:nvSpPr>
        <p:spPr bwMode="auto">
          <a:xfrm>
            <a:off x="1940769" y="5289114"/>
            <a:ext cx="6858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0000FF"/>
                </a:solidFill>
                <a:effectLst/>
                <a:latin typeface="Times New Roman" pitchFamily="18" charset="0"/>
              </a:rPr>
              <a:t>1</a:t>
            </a:r>
          </a:p>
        </p:txBody>
      </p:sp>
      <p:sp>
        <p:nvSpPr>
          <p:cNvPr id="24" name="Flowchart: Connector 23"/>
          <p:cNvSpPr/>
          <p:nvPr/>
        </p:nvSpPr>
        <p:spPr bwMode="auto">
          <a:xfrm>
            <a:off x="6351470" y="5289114"/>
            <a:ext cx="7620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0000FF"/>
                </a:solidFill>
                <a:effectLst/>
                <a:latin typeface="Times New Roman" pitchFamily="18" charset="0"/>
              </a:rPr>
              <a:t>2</a:t>
            </a:r>
          </a:p>
        </p:txBody>
      </p:sp>
      <p:pic>
        <p:nvPicPr>
          <p:cNvPr id="21" name="Content Placeholder 4"/>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7813491" y="4363961"/>
            <a:ext cx="838200" cy="838200"/>
          </a:xfrm>
        </p:spPr>
      </p:pic>
      <p:sp>
        <p:nvSpPr>
          <p:cNvPr id="2" name="AutoShape 4" descr="Káº¿t quáº£ hÃ¬nh áº£nh cho há»nh áº£nh tiáº¿t kiá»m nÆ°á»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Káº¿t quáº£ hÃ¬nh áº£nh cho há»nh áº£nh tiáº¿t kiá»m nÆ°á»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Káº¿t quáº£ hÃ¬nh áº£nh cho há»nh áº£nh tiáº¿t kiá»m nÆ°á»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0" name="Picture 2" descr="Vector Cartoon Style Illustration Of Alarm Clock. Icon For Web. Isolated On  White Background. Cliparts, Vector, Và Stock Hình ảnh Minh Họa Miễn Phí Bản  Quyền. Image 8512887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588" t="11768" r="16484" b="13231"/>
          <a:stretch/>
        </p:blipFill>
        <p:spPr bwMode="auto">
          <a:xfrm>
            <a:off x="612775" y="2209800"/>
            <a:ext cx="3502025" cy="299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90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beep.wav"/>
                                        </p:tgtEl>
                                      </p:cMediaNode>
                                    </p:audio>
                                  </p:subTnLst>
                                </p:cTn>
                              </p:par>
                            </p:childTnLst>
                          </p:cTn>
                        </p:par>
                        <p:par>
                          <p:cTn id="13" fill="hold">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p:stCondLst>
                              <p:cond delay="3000"/>
                            </p:stCondLst>
                            <p:childTnLst>
                              <p:par>
                                <p:cTn id="20" presetID="1" presetClass="entr" presetSubtype="0" fill="hold" grpId="0" nodeType="afterEffect">
                                  <p:stCondLst>
                                    <p:cond delay="100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beep.wav"/>
                                        </p:tgtEl>
                                      </p:cMediaNode>
                                    </p:audio>
                                  </p:subTnLst>
                                </p:cTn>
                              </p:par>
                            </p:childTnLst>
                          </p:cTn>
                        </p:par>
                        <p:par>
                          <p:cTn id="22" fill="hold">
                            <p:stCondLst>
                              <p:cond delay="4000"/>
                            </p:stCondLst>
                            <p:childTnLst>
                              <p:par>
                                <p:cTn id="23" presetID="1" presetClass="entr" presetSubtype="0" fill="hold" grpId="0" nodeType="afterEffect">
                                  <p:stCondLst>
                                    <p:cond delay="100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5000"/>
                            </p:stCondLst>
                            <p:childTnLst>
                              <p:par>
                                <p:cTn id="26" presetID="1" presetClass="entr" presetSubtype="0" fill="hold" grpId="0" nodeType="afterEffect">
                                  <p:stCondLst>
                                    <p:cond delay="1000"/>
                                  </p:stCondLst>
                                  <p:childTnLst>
                                    <p:set>
                                      <p:cBhvr>
                                        <p:cTn id="2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1"/>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ình ảnh Bếp Gas Sạch Phim Hoạt Hình Minh Họa Minh Họa Nhà Bếp đồ Gia Dụng,  Bếp Gas đơn, đồ Gia Dụng, Bếp Gas Sạch Vector và PNG với nền tro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2257937"/>
            <a:ext cx="3883025" cy="27747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7968" y="5496232"/>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8106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5</a:t>
            </a:r>
          </a:p>
        </p:txBody>
      </p:sp>
      <p:sp>
        <p:nvSpPr>
          <p:cNvPr id="13" name="Oval 176"/>
          <p:cNvSpPr>
            <a:spLocks noChangeArrowheads="1"/>
          </p:cNvSpPr>
          <p:nvPr/>
        </p:nvSpPr>
        <p:spPr bwMode="auto">
          <a:xfrm>
            <a:off x="8106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4</a:t>
            </a:r>
          </a:p>
        </p:txBody>
      </p:sp>
      <p:sp>
        <p:nvSpPr>
          <p:cNvPr id="14" name="Oval 176"/>
          <p:cNvSpPr>
            <a:spLocks noChangeArrowheads="1"/>
          </p:cNvSpPr>
          <p:nvPr/>
        </p:nvSpPr>
        <p:spPr bwMode="auto">
          <a:xfrm>
            <a:off x="8106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3</a:t>
            </a:r>
          </a:p>
        </p:txBody>
      </p:sp>
      <p:sp>
        <p:nvSpPr>
          <p:cNvPr id="15" name="Oval 176"/>
          <p:cNvSpPr>
            <a:spLocks noChangeArrowheads="1"/>
          </p:cNvSpPr>
          <p:nvPr/>
        </p:nvSpPr>
        <p:spPr bwMode="auto">
          <a:xfrm>
            <a:off x="8106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2</a:t>
            </a:r>
          </a:p>
        </p:txBody>
      </p:sp>
      <p:sp>
        <p:nvSpPr>
          <p:cNvPr id="16" name="Oval 176"/>
          <p:cNvSpPr>
            <a:spLocks noChangeArrowheads="1"/>
          </p:cNvSpPr>
          <p:nvPr/>
        </p:nvSpPr>
        <p:spPr bwMode="auto">
          <a:xfrm>
            <a:off x="8106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1</a:t>
            </a:r>
          </a:p>
        </p:txBody>
      </p:sp>
      <p:sp>
        <p:nvSpPr>
          <p:cNvPr id="17" name="Oval 176"/>
          <p:cNvSpPr>
            <a:spLocks noChangeArrowheads="1"/>
          </p:cNvSpPr>
          <p:nvPr/>
        </p:nvSpPr>
        <p:spPr bwMode="auto">
          <a:xfrm>
            <a:off x="8106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cs typeface="Arial" pitchFamily="34" charset="0"/>
              </a:rPr>
              <a:t>0</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5170979"/>
            <a:ext cx="811213"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5105142"/>
            <a:ext cx="817563"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Content Placeholder 4"/>
          <p:cNvPicPr>
            <a:picLocks noGrp="1" noChangeAspect="1"/>
          </p:cNvPicPr>
          <p:nvPr>
            <p:ph idx="1"/>
          </p:nvPr>
        </p:nvPicPr>
        <p:blipFill>
          <a:blip r:embed="rId9" cstate="print">
            <a:extLst>
              <a:ext uri="{28A0092B-C50C-407E-A947-70E740481C1C}">
                <a14:useLocalDpi xmlns:a14="http://schemas.microsoft.com/office/drawing/2010/main" val="0"/>
              </a:ext>
            </a:extLst>
          </a:blip>
          <a:stretch>
            <a:fillRect/>
          </a:stretch>
        </p:blipFill>
        <p:spPr>
          <a:xfrm>
            <a:off x="3200400" y="4114800"/>
            <a:ext cx="800100" cy="800100"/>
          </a:xfrm>
        </p:spPr>
      </p:pic>
      <p:pic>
        <p:nvPicPr>
          <p:cNvPr id="13316" name="Picture 4" descr="Hình ảnh Sách Một Cuốn Sách Xem Lật Sách, Sách Clipart, Sách, Một Cuốn Sách  miễn phí tải tập tin PNG PSDComment và Vecto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888" t="14925" r="3560" b="13432"/>
          <a:stretch/>
        </p:blipFill>
        <p:spPr bwMode="auto">
          <a:xfrm>
            <a:off x="4876800" y="2514600"/>
            <a:ext cx="3886200" cy="2518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05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beep.wav"/>
                                        </p:tgtEl>
                                      </p:cMediaNode>
                                    </p:audio>
                                  </p:subTnLst>
                                </p:cTn>
                              </p:par>
                            </p:childTnLst>
                          </p:cTn>
                        </p:par>
                        <p:par>
                          <p:cTn id="13" fill="hold">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p:stCondLst>
                              <p:cond delay="3000"/>
                            </p:stCondLst>
                            <p:childTnLst>
                              <p:par>
                                <p:cTn id="20" presetID="1" presetClass="entr" presetSubtype="0" fill="hold" grpId="0" nodeType="afterEffect">
                                  <p:stCondLst>
                                    <p:cond delay="100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beep.wav"/>
                                        </p:tgtEl>
                                      </p:cMediaNode>
                                    </p:audio>
                                  </p:subTnLst>
                                </p:cTn>
                              </p:par>
                            </p:childTnLst>
                          </p:cTn>
                        </p:par>
                        <p:par>
                          <p:cTn id="22" fill="hold">
                            <p:stCondLst>
                              <p:cond delay="4000"/>
                            </p:stCondLst>
                            <p:childTnLst>
                              <p:par>
                                <p:cTn id="23" presetID="1" presetClass="entr" presetSubtype="0" fill="hold" grpId="0" nodeType="afterEffect">
                                  <p:stCondLst>
                                    <p:cond delay="100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5000"/>
                            </p:stCondLst>
                            <p:childTnLst>
                              <p:par>
                                <p:cTn id="26" presetID="1" presetClass="entr" presetSubtype="0" fill="hold" grpId="0" nodeType="afterEffect">
                                  <p:stCondLst>
                                    <p:cond delay="1000"/>
                                  </p:stCondLst>
                                  <p:childTnLst>
                                    <p:set>
                                      <p:cBhvr>
                                        <p:cTn id="2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1"/>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encil Drawing Clip Art - Vẽ Cây Bút Chì, HD Png Download , Transparent Png  Image - PNGit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194" y="1981200"/>
            <a:ext cx="3867406" cy="27133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7968" y="55626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5</a:t>
            </a:r>
          </a:p>
        </p:txBody>
      </p:sp>
      <p:sp>
        <p:nvSpPr>
          <p:cNvPr id="13"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4</a:t>
            </a:r>
          </a:p>
        </p:txBody>
      </p:sp>
      <p:sp>
        <p:nvSpPr>
          <p:cNvPr id="14"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3</a:t>
            </a:r>
          </a:p>
        </p:txBody>
      </p:sp>
      <p:sp>
        <p:nvSpPr>
          <p:cNvPr id="15"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2</a:t>
            </a:r>
          </a:p>
        </p:txBody>
      </p:sp>
      <p:sp>
        <p:nvSpPr>
          <p:cNvPr id="16"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1</a:t>
            </a:r>
          </a:p>
        </p:txBody>
      </p:sp>
      <p:sp>
        <p:nvSpPr>
          <p:cNvPr id="17"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cs typeface="Arial" pitchFamily="34" charset="0"/>
              </a:rPr>
              <a:t>0</a:t>
            </a: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8337" y="4888546"/>
            <a:ext cx="847725" cy="89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0859" y="4965234"/>
            <a:ext cx="847725" cy="89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86150" y="3810000"/>
            <a:ext cx="800100" cy="800100"/>
          </a:xfrm>
          <a:prstGeom prst="rect">
            <a:avLst/>
          </a:prstGeom>
        </p:spPr>
      </p:pic>
      <p:sp>
        <p:nvSpPr>
          <p:cNvPr id="2" name="Content Placeholder 1"/>
          <p:cNvSpPr>
            <a:spLocks noGrp="1"/>
          </p:cNvSpPr>
          <p:nvPr>
            <p:ph idx="1"/>
          </p:nvPr>
        </p:nvSpPr>
        <p:spPr>
          <a:xfrm flipV="1">
            <a:off x="457200" y="6126163"/>
            <a:ext cx="6858000" cy="198437"/>
          </a:xfrm>
        </p:spPr>
        <p:txBody>
          <a:bodyPr>
            <a:normAutofit fontScale="25000" lnSpcReduction="20000"/>
          </a:bodyPr>
          <a:lstStyle/>
          <a:p>
            <a:pPr marL="0" indent="0">
              <a:buNone/>
            </a:pPr>
            <a:endParaRPr lang="en-US" dirty="0"/>
          </a:p>
        </p:txBody>
      </p:sp>
      <p:pic>
        <p:nvPicPr>
          <p:cNvPr id="14340" name="Picture 4" descr="Sneaker clip art tennis shoes clipart 3 - Clipartix"/>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7800" y="2057400"/>
            <a:ext cx="3429000" cy="2637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3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beep.wav"/>
                                        </p:tgtEl>
                                      </p:cMediaNode>
                                    </p:audio>
                                  </p:subTnLst>
                                </p:cTn>
                              </p:par>
                            </p:childTnLst>
                          </p:cTn>
                        </p:par>
                        <p:par>
                          <p:cTn id="13" fill="hold">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p:stCondLst>
                              <p:cond delay="3000"/>
                            </p:stCondLst>
                            <p:childTnLst>
                              <p:par>
                                <p:cTn id="20" presetID="1" presetClass="entr" presetSubtype="0" fill="hold" grpId="0" nodeType="afterEffect">
                                  <p:stCondLst>
                                    <p:cond delay="100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beep.wav"/>
                                        </p:tgtEl>
                                      </p:cMediaNode>
                                    </p:audio>
                                  </p:subTnLst>
                                </p:cTn>
                              </p:par>
                            </p:childTnLst>
                          </p:cTn>
                        </p:par>
                        <p:par>
                          <p:cTn id="22" fill="hold">
                            <p:stCondLst>
                              <p:cond delay="4000"/>
                            </p:stCondLst>
                            <p:childTnLst>
                              <p:par>
                                <p:cTn id="23" presetID="1" presetClass="entr" presetSubtype="0" fill="hold" grpId="0" nodeType="afterEffect">
                                  <p:stCondLst>
                                    <p:cond delay="100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5000"/>
                            </p:stCondLst>
                            <p:childTnLst>
                              <p:par>
                                <p:cTn id="26" presetID="1" presetClass="entr" presetSubtype="0" fill="hold" grpId="0" nodeType="afterEffect">
                                  <p:stCondLst>
                                    <p:cond delay="1000"/>
                                  </p:stCondLst>
                                  <p:childTnLst>
                                    <p:set>
                                      <p:cBhvr>
                                        <p:cTn id="2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1"/>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nh ngữ Elt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1" y="1981200"/>
            <a:ext cx="3739782" cy="32356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5" descr="ALRMCL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7968" y="55626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5</a:t>
            </a:r>
          </a:p>
        </p:txBody>
      </p:sp>
      <p:sp>
        <p:nvSpPr>
          <p:cNvPr id="13"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4</a:t>
            </a:r>
          </a:p>
        </p:txBody>
      </p:sp>
      <p:sp>
        <p:nvSpPr>
          <p:cNvPr id="14"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3</a:t>
            </a:r>
          </a:p>
        </p:txBody>
      </p:sp>
      <p:sp>
        <p:nvSpPr>
          <p:cNvPr id="15"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2</a:t>
            </a:r>
          </a:p>
        </p:txBody>
      </p:sp>
      <p:sp>
        <p:nvSpPr>
          <p:cNvPr id="16"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1</a:t>
            </a:r>
          </a:p>
        </p:txBody>
      </p:sp>
      <p:sp>
        <p:nvSpPr>
          <p:cNvPr id="17" name="Oval 176"/>
          <p:cNvSpPr>
            <a:spLocks noChangeArrowheads="1"/>
          </p:cNvSpPr>
          <p:nvPr/>
        </p:nvSpPr>
        <p:spPr bwMode="auto">
          <a:xfrm>
            <a:off x="8106568" y="59436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cs typeface="Arial" pitchFamily="34" charset="0"/>
              </a:rPr>
              <a:t>0</a:t>
            </a:r>
          </a:p>
        </p:txBody>
      </p:sp>
      <p:sp>
        <p:nvSpPr>
          <p:cNvPr id="23" name="Flowchart: Connector 22"/>
          <p:cNvSpPr/>
          <p:nvPr/>
        </p:nvSpPr>
        <p:spPr bwMode="auto">
          <a:xfrm>
            <a:off x="1752600" y="5331390"/>
            <a:ext cx="6858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0000FF"/>
                </a:solidFill>
                <a:effectLst/>
                <a:latin typeface="Times New Roman" pitchFamily="18" charset="0"/>
              </a:rPr>
              <a:t>1</a:t>
            </a:r>
          </a:p>
        </p:txBody>
      </p:sp>
      <p:sp>
        <p:nvSpPr>
          <p:cNvPr id="24" name="Flowchart: Connector 23"/>
          <p:cNvSpPr/>
          <p:nvPr/>
        </p:nvSpPr>
        <p:spPr bwMode="auto">
          <a:xfrm>
            <a:off x="6351470" y="5289114"/>
            <a:ext cx="762000" cy="68580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0000FF"/>
                </a:solidFill>
                <a:effectLst/>
                <a:latin typeface="Times New Roman" pitchFamily="18" charset="0"/>
              </a:rPr>
              <a:t>2</a:t>
            </a:r>
          </a:p>
        </p:txBody>
      </p:sp>
      <p:pic>
        <p:nvPicPr>
          <p:cNvPr id="21" name="Content Placeholder 4"/>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7687468" y="4378608"/>
            <a:ext cx="838200" cy="838200"/>
          </a:xfrm>
        </p:spPr>
      </p:pic>
      <p:sp>
        <p:nvSpPr>
          <p:cNvPr id="2" name="AutoShape 4" descr="Káº¿t quáº£ hÃ¬nh áº£nh cho há»nh áº£nh tiáº¿t kiá»m nÆ°á»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Káº¿t quáº£ hÃ¬nh áº£nh cho há»nh áº£nh tiáº¿t kiá»m nÆ°á»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Káº¿t quáº£ hÃ¬nh áº£nh cho há»nh áº£nh tiáº¿t kiá»m nÆ°á»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4" name="Picture 4" descr="Hình ảnh Cola Uống đường Viền Rơm, Clipart Soda, Cola, Đồ Uống Vector và  PNG với nền trong suốt để tải xuống miễn ph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375" y="2291045"/>
            <a:ext cx="3654425" cy="2925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12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beep.wav"/>
                                        </p:tgtEl>
                                      </p:cMediaNode>
                                    </p:audio>
                                  </p:subTnLst>
                                </p:cTn>
                              </p:par>
                            </p:childTnLst>
                          </p:cTn>
                        </p:par>
                        <p:par>
                          <p:cTn id="13" fill="hold">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p:stCondLst>
                              <p:cond delay="3000"/>
                            </p:stCondLst>
                            <p:childTnLst>
                              <p:par>
                                <p:cTn id="20" presetID="1" presetClass="entr" presetSubtype="0" fill="hold" grpId="0" nodeType="afterEffect">
                                  <p:stCondLst>
                                    <p:cond delay="100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beep.wav"/>
                                        </p:tgtEl>
                                      </p:cMediaNode>
                                    </p:audio>
                                  </p:subTnLst>
                                </p:cTn>
                              </p:par>
                            </p:childTnLst>
                          </p:cTn>
                        </p:par>
                        <p:par>
                          <p:cTn id="22" fill="hold">
                            <p:stCondLst>
                              <p:cond delay="4000"/>
                            </p:stCondLst>
                            <p:childTnLst>
                              <p:par>
                                <p:cTn id="23" presetID="1" presetClass="entr" presetSubtype="0" fill="hold" grpId="0" nodeType="afterEffect">
                                  <p:stCondLst>
                                    <p:cond delay="100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5000"/>
                            </p:stCondLst>
                            <p:childTnLst>
                              <p:par>
                                <p:cTn id="26" presetID="1" presetClass="entr" presetSubtype="0" fill="hold" grpId="0" nodeType="afterEffect">
                                  <p:stCondLst>
                                    <p:cond delay="1000"/>
                                  </p:stCondLst>
                                  <p:childTnLst>
                                    <p:set>
                                      <p:cBhvr>
                                        <p:cTn id="2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1"/>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5" descr="ALRMCL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7968" y="5496232"/>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76"/>
          <p:cNvSpPr>
            <a:spLocks noChangeArrowheads="1"/>
          </p:cNvSpPr>
          <p:nvPr/>
        </p:nvSpPr>
        <p:spPr bwMode="auto">
          <a:xfrm>
            <a:off x="8106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5</a:t>
            </a:r>
          </a:p>
        </p:txBody>
      </p:sp>
      <p:sp>
        <p:nvSpPr>
          <p:cNvPr id="13" name="Oval 176"/>
          <p:cNvSpPr>
            <a:spLocks noChangeArrowheads="1"/>
          </p:cNvSpPr>
          <p:nvPr/>
        </p:nvSpPr>
        <p:spPr bwMode="auto">
          <a:xfrm>
            <a:off x="8106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4</a:t>
            </a:r>
          </a:p>
        </p:txBody>
      </p:sp>
      <p:sp>
        <p:nvSpPr>
          <p:cNvPr id="14" name="Oval 176"/>
          <p:cNvSpPr>
            <a:spLocks noChangeArrowheads="1"/>
          </p:cNvSpPr>
          <p:nvPr/>
        </p:nvSpPr>
        <p:spPr bwMode="auto">
          <a:xfrm>
            <a:off x="8106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3</a:t>
            </a:r>
          </a:p>
        </p:txBody>
      </p:sp>
      <p:sp>
        <p:nvSpPr>
          <p:cNvPr id="15" name="Oval 176"/>
          <p:cNvSpPr>
            <a:spLocks noChangeArrowheads="1"/>
          </p:cNvSpPr>
          <p:nvPr/>
        </p:nvSpPr>
        <p:spPr bwMode="auto">
          <a:xfrm>
            <a:off x="8106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2</a:t>
            </a:r>
          </a:p>
        </p:txBody>
      </p:sp>
      <p:sp>
        <p:nvSpPr>
          <p:cNvPr id="16" name="Oval 176"/>
          <p:cNvSpPr>
            <a:spLocks noChangeArrowheads="1"/>
          </p:cNvSpPr>
          <p:nvPr/>
        </p:nvSpPr>
        <p:spPr bwMode="auto">
          <a:xfrm>
            <a:off x="8106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r>
              <a:rPr lang="en-US" sz="2800">
                <a:solidFill>
                  <a:srgbClr val="DC2608"/>
                </a:solidFill>
                <a:latin typeface=".VnBlack" pitchFamily="34" charset="0"/>
              </a:rPr>
              <a:t>1</a:t>
            </a:r>
          </a:p>
        </p:txBody>
      </p:sp>
      <p:sp>
        <p:nvSpPr>
          <p:cNvPr id="17" name="Oval 176"/>
          <p:cNvSpPr>
            <a:spLocks noChangeArrowheads="1"/>
          </p:cNvSpPr>
          <p:nvPr/>
        </p:nvSpPr>
        <p:spPr bwMode="auto">
          <a:xfrm>
            <a:off x="8106568" y="587723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cs typeface="Arial" pitchFamily="34" charset="0"/>
              </a:rPr>
              <a:t>0</a:t>
            </a:r>
          </a:p>
        </p:txBody>
      </p:sp>
      <p:sp>
        <p:nvSpPr>
          <p:cNvPr id="3" name="AutoShape 2" descr="Kết quả hình ảnh cho chú cảnh sát giao thô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Kết quả hình ảnh cho chú cảnh sát giao thô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Kết quả hình ảnh cho chú cảnh sát giao thô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050925"/>
            <a:ext cx="35480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905000" y="2819400"/>
            <a:ext cx="4618572" cy="769441"/>
          </a:xfrm>
          <a:prstGeom prst="rect">
            <a:avLst/>
          </a:prstGeom>
          <a:noFill/>
        </p:spPr>
        <p:txBody>
          <a:bodyPr wrap="none" rtlCol="0">
            <a:spAutoFit/>
          </a:bodyPr>
          <a:lstStyle/>
          <a:p>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động</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44216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beep.wav"/>
                                        </p:tgtEl>
                                      </p:cMediaNode>
                                    </p:audio>
                                  </p:sub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eep.wav"/>
                                        </p:tgtEl>
                                      </p:cMediaNode>
                                    </p:audio>
                                  </p:sub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beep.wav"/>
                                        </p:tgtEl>
                                      </p:cMediaNode>
                                    </p:audio>
                                  </p:sub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beep.wav"/>
                                        </p:tgtEl>
                                      </p:cMediaNode>
                                    </p:audio>
                                  </p:subTnLst>
                                </p:cTn>
                              </p:par>
                            </p:childTnLst>
                          </p:cTn>
                        </p:par>
                        <p:par>
                          <p:cTn id="16" fill="hold">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beep.wav"/>
                                        </p:tgtEl>
                                      </p:cMediaNode>
                                    </p:audio>
                                  </p:subTnLst>
                                </p:cTn>
                              </p:par>
                            </p:childTnLst>
                          </p:cTn>
                        </p:par>
                        <p:par>
                          <p:cTn id="19" fill="hold">
                            <p:stCondLst>
                              <p:cond delay="5000"/>
                            </p:stCondLst>
                            <p:childTnLst>
                              <p:par>
                                <p:cTn id="20" presetID="1" presetClass="entr" presetSubtype="0" fill="hold" grpId="0" nodeType="afterEffect">
                                  <p:stCondLst>
                                    <p:cond delay="1000"/>
                                  </p:stCondLst>
                                  <p:childTnLst>
                                    <p:set>
                                      <p:cBhvr>
                                        <p:cTn id="2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11"/>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ết quả hình ảnh cho chú cảnh sát giao thô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Kết quả hình ảnh cho chú cảnh sát giao thô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Kết quả hình ảnh cho chú cảnh sát giao thô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Title 1"/>
          <p:cNvSpPr txBox="1">
            <a:spLocks/>
          </p:cNvSpPr>
          <p:nvPr/>
        </p:nvSpPr>
        <p:spPr>
          <a:xfrm>
            <a:off x="580634" y="11186"/>
            <a:ext cx="8229600" cy="1143000"/>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spcBef>
                <a:spcPct val="50000"/>
              </a:spcBef>
            </a:pPr>
            <a:r>
              <a:rPr lang="en-US" sz="4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HĐ1: </a:t>
            </a:r>
            <a:r>
              <a:rPr lang="en-US" sz="48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Ổn</a:t>
            </a:r>
            <a:r>
              <a:rPr lang="en-US" sz="4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định</a:t>
            </a:r>
            <a:r>
              <a:rPr lang="en-US" sz="4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tổ</a:t>
            </a:r>
            <a:r>
              <a:rPr lang="en-US" sz="4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chức</a:t>
            </a:r>
            <a:endParaRPr lang="en-US" sz="4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spcBef>
                <a:spcPct val="50000"/>
              </a:spcBef>
            </a:pP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trẻ</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cùng</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đọc</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bài</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thơ</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Đôi</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mắt</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của</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pic>
        <p:nvPicPr>
          <p:cNvPr id="1026" name="Picture 2" descr="Đọc Thơ: Đôi Mắt Của Em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3337"/>
            <a:ext cx="9144000" cy="5554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710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2667000"/>
            <a:ext cx="8229600" cy="4525963"/>
          </a:xfrm>
          <a:prstGeom prst="rect">
            <a:avLst/>
          </a:prstGeom>
          <a:noFill/>
        </p:spPr>
        <p:txBody>
          <a:bodyPr wrap="none" lIns="91440" tIns="45720" rIns="91440" bIns="45720">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a:ln w="11430"/>
                <a:solidFill>
                  <a:srgbClr val="FF0066"/>
                </a:solidFill>
                <a:effectLst>
                  <a:glow rad="63500">
                    <a:schemeClr val="tx1">
                      <a:alpha val="40000"/>
                    </a:schemeClr>
                  </a:glow>
                  <a:outerShdw blurRad="60007" dist="200025" dir="15000000" sy="30000" kx="-1800000" algn="bl" rotWithShape="0">
                    <a:prstClr val="black">
                      <a:alpha val="32000"/>
                    </a:prstClr>
                  </a:outerShdw>
                </a:effectLst>
                <a:latin typeface="Arial" pitchFamily="34" charset="0"/>
                <a:cs typeface="Arial" pitchFamily="34" charset="0"/>
              </a:rPr>
              <a:t>Xin chân thành cảm ơn!</a:t>
            </a:r>
            <a:endParaRPr lang="en-US" sz="5400" b="1" dirty="0">
              <a:ln w="11430"/>
              <a:solidFill>
                <a:srgbClr val="FF0066"/>
              </a:solidFill>
              <a:effectLst>
                <a:glow rad="63500">
                  <a:schemeClr val="tx1">
                    <a:alpha val="40000"/>
                  </a:schemeClr>
                </a:glow>
                <a:outerShdw blurRad="60007" dist="200025" dir="15000000" sy="30000" kx="-1800000" algn="bl" rotWithShape="0">
                  <a:prstClr val="black">
                    <a:alpha val="32000"/>
                  </a:prstClr>
                </a:outerShdw>
              </a:effectLst>
              <a:latin typeface="Arial" pitchFamily="34" charset="0"/>
              <a:cs typeface="Arial" pitchFamily="34" charset="0"/>
            </a:endParaRPr>
          </a:p>
        </p:txBody>
      </p:sp>
    </p:spTree>
    <p:extLst>
      <p:ext uri="{BB962C8B-B14F-4D97-AF65-F5344CB8AC3E}">
        <p14:creationId xmlns:p14="http://schemas.microsoft.com/office/powerpoint/2010/main" val="3128195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228600"/>
            <a:ext cx="9375530" cy="838200"/>
          </a:xfrm>
        </p:spPr>
        <p:txBody>
          <a:bodyPr>
            <a:normAutofit fontScale="90000"/>
          </a:bodyPr>
          <a:lstStyle/>
          <a:p>
            <a:r>
              <a:rPr lang="en-US" sz="4000" b="1" dirty="0">
                <a:solidFill>
                  <a:srgbClr val="FF0000"/>
                </a:solidFill>
                <a:latin typeface="Times New Roman" pitchFamily="18" charset="0"/>
                <a:cs typeface="Times New Roman" pitchFamily="18" charset="0"/>
              </a:rPr>
              <a:t>HĐ 2: </a:t>
            </a:r>
            <a:r>
              <a:rPr lang="en-US" sz="4000" b="1" dirty="0" err="1">
                <a:solidFill>
                  <a:srgbClr val="FF0000"/>
                </a:solidFill>
                <a:latin typeface="Times New Roman" pitchFamily="18" charset="0"/>
                <a:cs typeface="Times New Roman" pitchFamily="18" charset="0"/>
              </a:rPr>
              <a:t>Bài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mới</a:t>
            </a:r>
            <a:br>
              <a:rPr lang="en-US" sz="4000" b="1" dirty="0">
                <a:solidFill>
                  <a:srgbClr val="FF0000"/>
                </a:solidFill>
                <a:latin typeface="Times New Roman" pitchFamily="18" charset="0"/>
                <a:cs typeface="Times New Roman" pitchFamily="18" charset="0"/>
              </a:rPr>
            </a:br>
            <a:r>
              <a:rPr lang="en-US" sz="2700" b="1" dirty="0" err="1">
                <a:solidFill>
                  <a:srgbClr val="FF0000"/>
                </a:solidFill>
                <a:latin typeface="Times New Roman" pitchFamily="18" charset="0"/>
                <a:cs typeface="Times New Roman" pitchFamily="18" charset="0"/>
              </a:rPr>
              <a:t>Cô</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và</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trẻ</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cùng</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xem</a:t>
            </a:r>
            <a:r>
              <a:rPr lang="en-US" sz="2700" b="1" dirty="0">
                <a:solidFill>
                  <a:srgbClr val="FF0000"/>
                </a:solidFill>
                <a:latin typeface="Times New Roman" pitchFamily="18" charset="0"/>
                <a:cs typeface="Times New Roman" pitchFamily="18" charset="0"/>
              </a:rPr>
              <a:t> video </a:t>
            </a:r>
            <a:r>
              <a:rPr lang="en-US" sz="2700" b="1" dirty="0" err="1">
                <a:solidFill>
                  <a:srgbClr val="FF0000"/>
                </a:solidFill>
                <a:latin typeface="Times New Roman" pitchFamily="18" charset="0"/>
                <a:cs typeface="Times New Roman" pitchFamily="18" charset="0"/>
              </a:rPr>
              <a:t>không</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chơi</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những</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vật</a:t>
            </a:r>
            <a:r>
              <a:rPr lang="en-US" sz="2700" b="1" dirty="0">
                <a:solidFill>
                  <a:srgbClr val="FF0000"/>
                </a:solidFill>
                <a:latin typeface="Times New Roman" pitchFamily="18" charset="0"/>
                <a:cs typeface="Times New Roman" pitchFamily="18" charset="0"/>
              </a:rPr>
              <a:t> có </a:t>
            </a:r>
            <a:r>
              <a:rPr lang="en-US" sz="2700" b="1" dirty="0" err="1">
                <a:solidFill>
                  <a:srgbClr val="FF0000"/>
                </a:solidFill>
                <a:latin typeface="Times New Roman" pitchFamily="18" charset="0"/>
                <a:cs typeface="Times New Roman" pitchFamily="18" charset="0"/>
              </a:rPr>
              <a:t>thê</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gây</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nguy</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hiểm</a:t>
            </a:r>
            <a:br>
              <a:rPr lang="en-US" b="1" dirty="0">
                <a:solidFill>
                  <a:srgbClr val="FF0000"/>
                </a:solidFill>
                <a:latin typeface="Times New Roman" pitchFamily="18" charset="0"/>
                <a:cs typeface="Times New Roman" pitchFamily="18" charset="0"/>
              </a:rPr>
            </a:br>
            <a:endParaRPr lang="en-US" dirty="0"/>
          </a:p>
        </p:txBody>
      </p:sp>
      <p:pic>
        <p:nvPicPr>
          <p:cNvPr id="4" name="Giáo Dục Mầm Non - Không Chơi Những Vật Có Thể Gây Nguy Hiểm - Vina Carto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19200"/>
            <a:ext cx="9144000" cy="5638800"/>
          </a:xfrm>
          <a:prstGeom prst="rect">
            <a:avLst/>
          </a:prstGeom>
        </p:spPr>
      </p:pic>
    </p:spTree>
    <p:extLst>
      <p:ext uri="{BB962C8B-B14F-4D97-AF65-F5344CB8AC3E}">
        <p14:creationId xmlns:p14="http://schemas.microsoft.com/office/powerpoint/2010/main" val="8283562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ác vật dụng không nên có trong không gian chơi của trẻ"/>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09" y="0"/>
            <a:ext cx="9173309"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8 khu vực có thể gây nguy hiểm tính mạng trẻ bố mẹ không nên để con ở một  mình"/>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724" y="3429000"/>
            <a:ext cx="9155724"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282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Cảnh báo cha mẹ những tai nạn hay xảy ra với trẻ | Tin tức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6" y="-26378"/>
            <a:ext cx="9313986" cy="29981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ộ tranh Giáo dục kỹ năng sống: &quot;An toàn cho bé&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6" y="3434862"/>
            <a:ext cx="9146932"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758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Bộ tranh cảnh báo tai nạn bất ngờ với trẻ nh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77"/>
            <a:ext cx="9144000" cy="313299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ự nhiên và xã hội lớp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657600"/>
            <a:ext cx="91440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262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4" name="Picture 4" descr="8 Biện pháp phòng chống tai nạn thương tích cho trẻ mầm n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170" y="3581401"/>
            <a:ext cx="9179169" cy="3276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rẻ dễ đứt lưỡi, rách miệng do ngậm đồ sắc nhọn - Báo Phụ Nữ"/>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7446"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702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Trẻ dễ đứt lưỡi, rách miệng do ngậm đồ sắc nhọn - Báo Phụ N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0956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ộ ảnh cảnh báo những tai nạn trong nhà khiến bố mẹ giật mình | Bo anh canh  bao nhung tai nan trong nha khien bo me giat m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2" y="3733800"/>
            <a:ext cx="9143999" cy="31242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923473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Phòng chống tai nạn thương tích cho trẻ mầm n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220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hòng chống tai nạn thương tích cho trẻ mầm n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657601"/>
            <a:ext cx="91440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5004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PERSISTENCEDATA" val="MMPROD_UIPERSISTENCEDATA"/>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8&quot;&gt;&lt;property id=&quot;20148&quot; value=&quot;5&quot;/&gt;&lt;property id=&quot;20300&quot; value=&quot;Slide 3&quot;/&gt;&lt;property id=&quot;20307&quot; value=&quot;260&quot;/&gt;&lt;/object&gt;&lt;object type=&quot;3&quot; unique_id=&quot;10010&quot;&gt;&lt;property id=&quot;20148&quot; value=&quot;5&quot;/&gt;&lt;property id=&quot;20300&quot; value=&quot;Slide 9&quot;/&gt;&lt;property id=&quot;20307&quot; value=&quot;262&quot;/&gt;&lt;/object&gt;&lt;object type=&quot;3&quot; unique_id=&quot;10011&quot;&gt;&lt;property id=&quot;20148&quot; value=&quot;5&quot;/&gt;&lt;property id=&quot;20300&quot; value=&quot;Slide 8&quot;/&gt;&lt;property id=&quot;20307&quot; value=&quot;263&quot;/&gt;&lt;/object&gt;&lt;object type=&quot;3&quot; unique_id=&quot;10229&quot;&gt;&lt;property id=&quot;20148&quot; value=&quot;5&quot;/&gt;&lt;property id=&quot;20300&quot; value=&quot;Slide 12&quot;/&gt;&lt;property id=&quot;20307&quot; value=&quot;266&quot;/&gt;&lt;/object&gt;&lt;object type=&quot;3&quot; unique_id=&quot;10230&quot;&gt;&lt;property id=&quot;20148&quot; value=&quot;5&quot;/&gt;&lt;property id=&quot;20300&quot; value=&quot;Slide 14&quot;/&gt;&lt;property id=&quot;20307&quot; value=&quot;267&quot;/&gt;&lt;/object&gt;&lt;object type=&quot;3&quot; unique_id=&quot;10231&quot;&gt;&lt;property id=&quot;20148&quot; value=&quot;5&quot;/&gt;&lt;property id=&quot;20300&quot; value=&quot;Slide 15&quot;/&gt;&lt;property id=&quot;20307&quot; value=&quot;269&quot;/&gt;&lt;/object&gt;&lt;object type=&quot;3&quot; unique_id=&quot;10232&quot;&gt;&lt;property id=&quot;20148&quot; value=&quot;5&quot;/&gt;&lt;property id=&quot;20300&quot; value=&quot;Slide 17&quot;/&gt;&lt;property id=&quot;20307&quot; value=&quot;268&quot;/&gt;&lt;/object&gt;&lt;object type=&quot;3&quot; unique_id=&quot;10233&quot;&gt;&lt;property id=&quot;20148&quot; value=&quot;5&quot;/&gt;&lt;property id=&quot;20300&quot; value=&quot;Slide 19&quot;/&gt;&lt;property id=&quot;20307&quot; value=&quot;270&quot;/&gt;&lt;/object&gt;&lt;object type=&quot;3&quot; unique_id=&quot;10234&quot;&gt;&lt;property id=&quot;20148&quot; value=&quot;5&quot;/&gt;&lt;property id=&quot;20300&quot; value=&quot;Slide 2&quot;/&gt;&lt;property id=&quot;20307&quot; value=&quot;271&quot;/&gt;&lt;/object&gt;&lt;object type=&quot;3&quot; unique_id=&quot;10235&quot;&gt;&lt;property id=&quot;20148&quot; value=&quot;5&quot;/&gt;&lt;property id=&quot;20300&quot; value=&quot;Slide 16&quot;/&gt;&lt;property id=&quot;20307&quot; value=&quot;272&quot;/&gt;&lt;/object&gt;&lt;object type=&quot;3&quot; unique_id=&quot;10236&quot;&gt;&lt;property id=&quot;20148&quot; value=&quot;5&quot;/&gt;&lt;property id=&quot;20300&quot; value=&quot;Slide 18&quot;/&gt;&lt;property id=&quot;20307&quot; value=&quot;273&quot;/&gt;&lt;/object&gt;&lt;object type=&quot;3&quot; unique_id=&quot;10513&quot;&gt;&lt;property id=&quot;20148&quot; value=&quot;5&quot;/&gt;&lt;property id=&quot;20300&quot; value=&quot;Slide 6&quot;/&gt;&lt;property id=&quot;20307&quot; value=&quot;274&quot;/&gt;&lt;/object&gt;&lt;object type=&quot;3&quot; unique_id=&quot;10616&quot;&gt;&lt;property id=&quot;20148&quot; value=&quot;5&quot;/&gt;&lt;property id=&quot;20300&quot; value=&quot;Slide 7&quot;/&gt;&lt;property id=&quot;20307&quot; value=&quot;275&quot;/&gt;&lt;/object&gt;&lt;object type=&quot;3&quot; unique_id=&quot;10707&quot;&gt;&lt;property id=&quot;20148&quot; value=&quot;5&quot;/&gt;&lt;property id=&quot;20300&quot; value=&quot;Slide 20&quot;/&gt;&lt;property id=&quot;20307&quot; value=&quot;276&quot;/&gt;&lt;/object&gt;&lt;object type=&quot;3&quot; unique_id=&quot;10784&quot;&gt;&lt;property id=&quot;20148&quot; value=&quot;5&quot;/&gt;&lt;property id=&quot;20300&quot; value=&quot;Slide 10&quot;/&gt;&lt;property id=&quot;20307&quot; value=&quot;277&quot;/&gt;&lt;/object&gt;&lt;object type=&quot;3&quot; unique_id=&quot;11105&quot;&gt;&lt;property id=&quot;20148&quot; value=&quot;5&quot;/&gt;&lt;property id=&quot;20300&quot; value=&quot;Slide 11&quot;/&gt;&lt;property id=&quot;20307&quot; value=&quot;278&quot;/&gt;&lt;/object&gt;&lt;object type=&quot;3&quot; unique_id=&quot;11166&quot;&gt;&lt;property id=&quot;20148&quot; value=&quot;5&quot;/&gt;&lt;property id=&quot;20300&quot; value=&quot;Slide 4&quot;/&gt;&lt;property id=&quot;20307&quot; value=&quot;279&quot;/&gt;&lt;/object&gt;&lt;object type=&quot;3&quot; unique_id=&quot;11167&quot;&gt;&lt;property id=&quot;20148&quot; value=&quot;5&quot;/&gt;&lt;property id=&quot;20300&quot; value=&quot;Slide 5&quot;/&gt;&lt;property id=&quot;20307&quot; value=&quot;280&quot;/&gt;&lt;/object&gt;&lt;object type=&quot;3&quot; unique_id=&quot;11168&quot;&gt;&lt;property id=&quot;20148&quot; value=&quot;5&quot;/&gt;&lt;property id=&quot;20300&quot; value=&quot;Slide 13&quot;/&gt;&lt;property id=&quot;20307&quot; value=&quot;281&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4562</TotalTime>
  <Words>253</Words>
  <Application>Microsoft Office PowerPoint</Application>
  <PresentationFormat>On-screen Show (4:3)</PresentationFormat>
  <Paragraphs>75</Paragraphs>
  <Slides>20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.VnBlack</vt:lpstr>
      <vt:lpstr>Arial</vt:lpstr>
      <vt:lpstr>Calibri</vt:lpstr>
      <vt:lpstr>Times New Roman</vt:lpstr>
      <vt:lpstr>Office Theme</vt:lpstr>
      <vt:lpstr>PHÒNG  GD &amp; ĐT QUẬN LONG BIÊN TRƯỜNG MẦM NON ĐÔ THỊ VIỆT HƯNG</vt:lpstr>
      <vt:lpstr>PowerPoint Presentation</vt:lpstr>
      <vt:lpstr>HĐ 2: Bài mới Cô và trẻ cùng xem video không chơi những vật có thể  gây nguy hiểm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huy_ctn</dc:creator>
  <cp:lastModifiedBy>Thang, Le Viet (B-VPPB)</cp:lastModifiedBy>
  <cp:revision>99</cp:revision>
  <dcterms:created xsi:type="dcterms:W3CDTF">2016-11-01T06:02:57Z</dcterms:created>
  <dcterms:modified xsi:type="dcterms:W3CDTF">2021-12-05T08:55:27Z</dcterms:modified>
</cp:coreProperties>
</file>