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9" r:id="rId2"/>
    <p:sldId id="291" r:id="rId3"/>
    <p:sldId id="257" r:id="rId4"/>
    <p:sldId id="260" r:id="rId5"/>
    <p:sldId id="258" r:id="rId6"/>
    <p:sldId id="261" r:id="rId7"/>
    <p:sldId id="312" r:id="rId8"/>
    <p:sldId id="265" r:id="rId9"/>
    <p:sldId id="296" r:id="rId10"/>
    <p:sldId id="266" r:id="rId11"/>
    <p:sldId id="285" r:id="rId12"/>
    <p:sldId id="267" r:id="rId13"/>
    <p:sldId id="268" r:id="rId14"/>
    <p:sldId id="313" r:id="rId15"/>
    <p:sldId id="272" r:id="rId16"/>
    <p:sldId id="277" r:id="rId17"/>
    <p:sldId id="300" r:id="rId18"/>
    <p:sldId id="301" r:id="rId19"/>
    <p:sldId id="302" r:id="rId20"/>
    <p:sldId id="273" r:id="rId21"/>
    <p:sldId id="280" r:id="rId22"/>
    <p:sldId id="279" r:id="rId23"/>
    <p:sldId id="282" r:id="rId24"/>
    <p:sldId id="314" r:id="rId25"/>
    <p:sldId id="284" r:id="rId26"/>
    <p:sldId id="303" r:id="rId27"/>
    <p:sldId id="304" r:id="rId28"/>
    <p:sldId id="305" r:id="rId29"/>
    <p:sldId id="309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8" autoAdjust="0"/>
    <p:restoredTop sz="94660"/>
  </p:normalViewPr>
  <p:slideViewPr>
    <p:cSldViewPr>
      <p:cViewPr varScale="1">
        <p:scale>
          <a:sx n="90" d="100"/>
          <a:sy n="90" d="100"/>
        </p:scale>
        <p:origin x="134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68064-0E24-4488-8993-143B8F919B2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1E443-36FB-4DB1-8DD7-619035FF9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1E443-36FB-4DB1-8DD7-619035FF92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4C61-9DF5-44F4-94EF-5ACB09C2A598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6521-EA78-42BD-AAD7-410CDFC5D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4C61-9DF5-44F4-94EF-5ACB09C2A598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6521-EA78-42BD-AAD7-410CDFC5D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4C61-9DF5-44F4-94EF-5ACB09C2A598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6521-EA78-42BD-AAD7-410CDFC5D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4C61-9DF5-44F4-94EF-5ACB09C2A598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6521-EA78-42BD-AAD7-410CDFC5D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4C61-9DF5-44F4-94EF-5ACB09C2A598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6521-EA78-42BD-AAD7-410CDFC5D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4C61-9DF5-44F4-94EF-5ACB09C2A598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6521-EA78-42BD-AAD7-410CDFC5D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4C61-9DF5-44F4-94EF-5ACB09C2A598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6521-EA78-42BD-AAD7-410CDFC5D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4C61-9DF5-44F4-94EF-5ACB09C2A598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6521-EA78-42BD-AAD7-410CDFC5D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4C61-9DF5-44F4-94EF-5ACB09C2A598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6521-EA78-42BD-AAD7-410CDFC5D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4C61-9DF5-44F4-94EF-5ACB09C2A598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6521-EA78-42BD-AAD7-410CDFC5D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4C61-9DF5-44F4-94EF-5ACB09C2A598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6521-EA78-42BD-AAD7-410CDFC5D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4C61-9DF5-44F4-94EF-5ACB09C2A598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66521-EA78-42BD-AAD7-410CDFC5D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Monkey%20Banana%20Dance%20-%20Dance%20Along%20-%20Pinkfong%20Songs%20for%20Children%20(online-video-cutter.com)%20(1).mp4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hetgio.wma" TargetMode="Externa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AE24A-6A78-432E-A8C1-FE225D6C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                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– d – đ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>
                <a:latin typeface=".VnAvant" pitchFamily="34" charset="0"/>
              </a:rPr>
              <a:t>quả</a:t>
            </a:r>
            <a:r>
              <a:rPr lang="en-US" sz="8000" dirty="0">
                <a:latin typeface=".VnAvant" pitchFamily="34" charset="0"/>
              </a:rPr>
              <a:t> </a:t>
            </a:r>
            <a:r>
              <a:rPr lang="en-US" sz="8000" dirty="0" err="1">
                <a:latin typeface=".VnAvant" pitchFamily="34" charset="0"/>
              </a:rPr>
              <a:t>dứa</a:t>
            </a:r>
            <a:endParaRPr lang="en-US" sz="8000" dirty="0">
              <a:latin typeface=".VnAvant" pitchFamily="34" charset="0"/>
            </a:endParaRPr>
          </a:p>
        </p:txBody>
      </p:sp>
      <p:pic>
        <p:nvPicPr>
          <p:cNvPr id="4" name="Content Placeholder 3" descr="dc-gheq-1426951517544-113-0-765-1279-crop-14271192813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48768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12954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0" dirty="0">
                <a:solidFill>
                  <a:srgbClr val="0066FF"/>
                </a:solidFill>
              </a:rPr>
              <a:t>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838200"/>
            <a:ext cx="990600" cy="28623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0" dirty="0">
                <a:solidFill>
                  <a:srgbClr val="0066FF"/>
                </a:solidFill>
              </a:rPr>
              <a:t>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1143000"/>
            <a:ext cx="1066800" cy="28623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0" dirty="0">
                <a:solidFill>
                  <a:srgbClr val="0066FF"/>
                </a:solidFill>
              </a:rPr>
              <a:t>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1066800"/>
            <a:ext cx="137160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0" dirty="0">
                <a:solidFill>
                  <a:srgbClr val="0066FF"/>
                </a:solidFill>
              </a:rPr>
              <a:t>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762000"/>
            <a:ext cx="114300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0" dirty="0">
                <a:solidFill>
                  <a:srgbClr val="0066FF"/>
                </a:solidFill>
              </a:rPr>
              <a:t>a</a:t>
            </a:r>
          </a:p>
        </p:txBody>
      </p:sp>
      <p:sp>
        <p:nvSpPr>
          <p:cNvPr id="12" name="Round Single Corner Rectangle 11"/>
          <p:cNvSpPr/>
          <p:nvPr/>
        </p:nvSpPr>
        <p:spPr>
          <a:xfrm>
            <a:off x="2057400" y="5181600"/>
            <a:ext cx="4876800" cy="1219200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Tất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cả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là</a:t>
            </a:r>
            <a:r>
              <a:rPr lang="en-US" sz="4400" dirty="0">
                <a:solidFill>
                  <a:srgbClr val="FF0000"/>
                </a:solidFill>
              </a:rPr>
              <a:t> 6 </a:t>
            </a:r>
            <a:r>
              <a:rPr lang="en-US" sz="4400" dirty="0" err="1">
                <a:solidFill>
                  <a:srgbClr val="FF0000"/>
                </a:solidFill>
              </a:rPr>
              <a:t>chữ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cái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0" y="5257800"/>
            <a:ext cx="1600200" cy="12954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0" y="1066800"/>
            <a:ext cx="1371600" cy="3124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dirty="0">
                <a:solidFill>
                  <a:srgbClr val="00B0F0"/>
                </a:solidFill>
                <a:latin typeface="+mj-lt"/>
              </a:rPr>
              <a:t>d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rgbClr val="FF0000"/>
                </a:solidFill>
                <a:latin typeface=".VnAvant" pitchFamily="34" charset="0"/>
              </a:rPr>
              <a:t>q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0"/>
            <a:ext cx="106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0" dirty="0">
                <a:solidFill>
                  <a:srgbClr val="FF0000"/>
                </a:solidFill>
                <a:latin typeface=".VnAvant" pitchFamily="34" charset="0"/>
              </a:rPr>
              <a:t>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rgbClr val="FF0000"/>
                </a:solidFill>
                <a:latin typeface=".VnAvant" pitchFamily="34" charset="0"/>
              </a:rPr>
              <a:t>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0"/>
            <a:ext cx="129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rgbClr val="00B05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43200" y="0"/>
            <a:ext cx="106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0" dirty="0">
                <a:solidFill>
                  <a:srgbClr val="00B050"/>
                </a:solidFill>
                <a:latin typeface=".VnAvant" pitchFamily="34" charset="0"/>
              </a:rPr>
              <a:t>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rgbClr val="00B050"/>
                </a:solidFill>
                <a:latin typeface=".VnAvant" pitchFamily="34" charset="0"/>
              </a:rPr>
              <a:t>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rgbClr val="00B05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200" y="5715000"/>
            <a:ext cx="2590800" cy="838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dirty="0" err="1">
                <a:ln w="50800"/>
                <a:solidFill>
                  <a:schemeClr val="tx1"/>
                </a:solidFill>
              </a:rPr>
              <a:t>Chữ</a:t>
            </a:r>
            <a:r>
              <a:rPr lang="en-US" sz="2800" b="1" dirty="0">
                <a:ln w="50800"/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</a:rPr>
              <a:t>cái</a:t>
            </a:r>
            <a:r>
              <a:rPr lang="en-US" sz="2800" b="1" dirty="0">
                <a:ln w="50800"/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</a:rPr>
              <a:t>đã</a:t>
            </a:r>
            <a:r>
              <a:rPr lang="en-US" sz="2800" b="1" dirty="0">
                <a:ln w="50800"/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</a:rPr>
              <a:t>học</a:t>
            </a:r>
            <a:r>
              <a:rPr lang="en-US" sz="2800" b="1" dirty="0">
                <a:ln w="50800"/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</a:rPr>
              <a:t>và</a:t>
            </a:r>
            <a:r>
              <a:rPr lang="en-US" sz="2800" b="1" dirty="0">
                <a:ln w="50800"/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</a:rPr>
              <a:t>bài</a:t>
            </a:r>
            <a:r>
              <a:rPr lang="en-US" sz="2800" b="1" dirty="0">
                <a:ln w="50800"/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</a:rPr>
              <a:t>mơí</a:t>
            </a:r>
            <a:endParaRPr lang="en-US" sz="2800" b="1" dirty="0">
              <a:ln w="5080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C -0.0026 -0.01343 -0.01128 -0.02685 -0.01441 -0.02685 C -0.03385 -0.02685 -0.05382 0.18426 -0.05382 0.39537 C -0.05382 0.28889 -0.06372 0.18426 -0.07326 0.18426 C -0.08316 0.18426 -0.09271 0.29051 -0.09271 0.39537 C -0.09271 0.34282 -0.09757 0.28889 -0.1026 0.28889 C -0.10764 0.28889 -0.11267 0.3412 -0.11267 0.39537 C -0.11267 0.36828 -0.1151 0.34282 -0.11753 0.34282 C -0.12014 0.34282 -0.12257 0.36967 -0.12257 0.39537 C -0.12257 0.38171 -0.12396 0.36828 -0.125 0.36828 C -0.12569 0.36828 -0.1276 0.38171 -0.1276 0.39537 C -0.1276 0.38842 -0.1283 0.38171 -0.12882 0.38171 C -0.12882 0.38356 -0.13021 0.38842 -0.13021 0.39537 C -0.13021 0.39166 -0.13021 0.38842 -0.1309 0.38842 C -0.1309 0.39028 -0.13142 0.39213 -0.13142 0.39537 C -0.13142 0.39352 -0.13142 0.39166 -0.13142 0.39028 C -0.13212 0.39028 -0.13212 0.39213 -0.13212 0.39375 C -0.13281 0.39375 -0.13281 0.39213 -0.13281 0.39028 C -0.13333 0.39028 -0.13333 0.39213 -0.13333 0.39375 " pathEditMode="relative" rAng="0" ptsTypes="fffffffffffffffffff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219200"/>
            <a:ext cx="2286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0" dirty="0">
                <a:solidFill>
                  <a:srgbClr val="002060"/>
                </a:solidFill>
                <a:latin typeface=".VnAvant" pitchFamily="34" charset="0"/>
              </a:rPr>
              <a:t>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54" t="45833" r="49048" b="35417"/>
          <a:stretch>
            <a:fillRect/>
          </a:stretch>
        </p:blipFill>
        <p:spPr bwMode="auto">
          <a:xfrm>
            <a:off x="1219200" y="243840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54" t="64583" r="49048" b="16667"/>
          <a:stretch>
            <a:fillRect/>
          </a:stretch>
        </p:blipFill>
        <p:spPr bwMode="auto">
          <a:xfrm>
            <a:off x="1219200" y="381000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581400" y="1143000"/>
            <a:ext cx="381000" cy="388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hexv2v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91150"/>
            <a:ext cx="7924800" cy="1466850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 flipH="1">
            <a:off x="5943600" y="1905000"/>
            <a:ext cx="3200400" cy="17526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Phân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tích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cấu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tạo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1676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304800"/>
            <a:ext cx="2667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533400"/>
            <a:ext cx="8458200" cy="4286250"/>
          </a:xfrm>
        </p:spPr>
      </p:pic>
      <p:pic>
        <p:nvPicPr>
          <p:cNvPr id="5" name="Picture 4" descr="ehexv2v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91150"/>
            <a:ext cx="7924800" cy="14668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Grp="1"/>
          </p:cNvGrpSpPr>
          <p:nvPr/>
        </p:nvGrpSpPr>
        <p:grpSpPr bwMode="auto">
          <a:xfrm>
            <a:off x="3352800" y="3124200"/>
            <a:ext cx="2895600" cy="3352800"/>
            <a:chOff x="0" y="480"/>
            <a:chExt cx="1087" cy="1955"/>
          </a:xfrm>
        </p:grpSpPr>
        <p:pic>
          <p:nvPicPr>
            <p:cNvPr id="5" name="Picture 3" descr="Dauhoi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ag00317_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Explosion 1 9"/>
          <p:cNvSpPr/>
          <p:nvPr/>
        </p:nvSpPr>
        <p:spPr>
          <a:xfrm>
            <a:off x="2590800" y="0"/>
            <a:ext cx="4191000" cy="29718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66FF"/>
                </a:solidFill>
              </a:rPr>
              <a:t>So </a:t>
            </a:r>
            <a:r>
              <a:rPr lang="en-US" sz="3200" dirty="0" err="1">
                <a:solidFill>
                  <a:srgbClr val="0066FF"/>
                </a:solidFill>
              </a:rPr>
              <a:t>sánh</a:t>
            </a:r>
            <a:r>
              <a:rPr lang="en-US" sz="3200" dirty="0">
                <a:solidFill>
                  <a:srgbClr val="0066FF"/>
                </a:solidFill>
              </a:rPr>
              <a:t> </a:t>
            </a:r>
            <a:r>
              <a:rPr lang="en-US" sz="3200" dirty="0" err="1">
                <a:solidFill>
                  <a:srgbClr val="0066FF"/>
                </a:solidFill>
              </a:rPr>
              <a:t>chữ</a:t>
            </a:r>
            <a:r>
              <a:rPr lang="en-US" sz="3200" dirty="0">
                <a:solidFill>
                  <a:srgbClr val="0066FF"/>
                </a:solidFill>
              </a:rPr>
              <a:t> b </a:t>
            </a:r>
            <a:r>
              <a:rPr lang="en-US" sz="3200" dirty="0" err="1">
                <a:solidFill>
                  <a:srgbClr val="0066FF"/>
                </a:solidFill>
              </a:rPr>
              <a:t>và</a:t>
            </a:r>
            <a:r>
              <a:rPr lang="en-US" sz="3200" dirty="0">
                <a:solidFill>
                  <a:srgbClr val="0066FF"/>
                </a:solidFill>
              </a:rPr>
              <a:t> 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1752600"/>
            <a:ext cx="2209800" cy="4648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solidFill>
                  <a:srgbClr val="FF00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3200" y="1676400"/>
            <a:ext cx="2362200" cy="4876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667000"/>
            <a:ext cx="381000" cy="3276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nut 3"/>
          <p:cNvSpPr/>
          <p:nvPr/>
        </p:nvSpPr>
        <p:spPr>
          <a:xfrm>
            <a:off x="4953000" y="3429000"/>
            <a:ext cx="2362200" cy="2286000"/>
          </a:xfrm>
          <a:prstGeom prst="donut">
            <a:avLst>
              <a:gd name="adj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764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:</a:t>
            </a:r>
          </a:p>
          <a:p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-381000" y="0"/>
            <a:ext cx="3962400" cy="22098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+mj-lt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giống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09800" y="-228600"/>
            <a:ext cx="4419600" cy="19812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Điểm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khác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828800"/>
            <a:ext cx="685800" cy="3657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nut 5"/>
          <p:cNvSpPr/>
          <p:nvPr/>
        </p:nvSpPr>
        <p:spPr>
          <a:xfrm>
            <a:off x="1066800" y="2971800"/>
            <a:ext cx="2514600" cy="2514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562600" y="3200400"/>
            <a:ext cx="2438400" cy="2438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0" y="1752600"/>
            <a:ext cx="533400" cy="381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umblr_mxgo71pj2U1rn8gxao1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962400"/>
            <a:ext cx="4762500" cy="31718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nh-dong-295_11385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943600"/>
            <a:ext cx="5105400" cy="533400"/>
          </a:xfrm>
          <a:prstGeom prst="rect">
            <a:avLst/>
          </a:prstGeom>
        </p:spPr>
      </p:pic>
      <p:pic>
        <p:nvPicPr>
          <p:cNvPr id="7" name="Monkey Banana Dance - Dance Along - Pinkfong Songs for Children (online-video-cutter.com)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0053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>
                <a:latin typeface="+mn-lt"/>
              </a:rPr>
              <a:t>quả</a:t>
            </a:r>
            <a:r>
              <a:rPr lang="en-US" sz="8000" dirty="0">
                <a:latin typeface="+mn-lt"/>
              </a:rPr>
              <a:t> </a:t>
            </a:r>
            <a:r>
              <a:rPr lang="en-US" sz="8000" dirty="0" err="1">
                <a:latin typeface="+mn-lt"/>
              </a:rPr>
              <a:t>đu</a:t>
            </a:r>
            <a:r>
              <a:rPr lang="en-US" sz="8000" dirty="0">
                <a:latin typeface="+mn-lt"/>
              </a:rPr>
              <a:t> </a:t>
            </a:r>
            <a:r>
              <a:rPr lang="en-US" sz="8000" dirty="0" err="1">
                <a:latin typeface="+mn-lt"/>
              </a:rPr>
              <a:t>đủ</a:t>
            </a:r>
            <a:endParaRPr lang="en-US" sz="8000" dirty="0">
              <a:latin typeface="+mn-lt"/>
            </a:endParaRPr>
          </a:p>
        </p:txBody>
      </p:sp>
      <p:pic>
        <p:nvPicPr>
          <p:cNvPr id="4" name="Content Placeholder 3" descr="qua-du-du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287963"/>
          </a:xfr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62200"/>
            <a:ext cx="167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362200"/>
            <a:ext cx="106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3300"/>
                </a:solidFill>
              </a:rPr>
              <a:t>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62200"/>
            <a:ext cx="99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3300"/>
                </a:solidFill>
              </a:rPr>
              <a:t>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2362200"/>
            <a:ext cx="60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2362200"/>
            <a:ext cx="106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3300"/>
                </a:solidFill>
              </a:rPr>
              <a:t>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2362200"/>
            <a:ext cx="99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2362200"/>
            <a:ext cx="1371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3300"/>
                </a:solidFill>
              </a:rPr>
              <a:t>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953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953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800" y="4953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4953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4953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9400" y="4953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4953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7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55 L -3.33333E-6 -0.3305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255 L 0.00417 -0.3305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-0.3305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3.33333E-6 -0.3416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55 L 0 -0.3305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2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: </a:t>
            </a:r>
          </a:p>
          <a:p>
            <a:pPr algn="ctr"/>
            <a:r>
              <a:rPr lang="en-US" sz="3600" dirty="0"/>
              <a:t>‘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đu</a:t>
            </a:r>
            <a:r>
              <a:rPr lang="en-US" sz="3600" dirty="0"/>
              <a:t> </a:t>
            </a:r>
            <a:r>
              <a:rPr lang="en-US" sz="3600" dirty="0" err="1"/>
              <a:t>đủ</a:t>
            </a:r>
            <a:r>
              <a:rPr lang="en-US" sz="3600" dirty="0"/>
              <a:t>’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cái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3505200"/>
            <a:ext cx="2362200" cy="990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u,a,q</a:t>
            </a:r>
            <a:r>
              <a:rPr lang="en-US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76800" y="3733800"/>
            <a:ext cx="2362200" cy="990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q,u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0" y="5562600"/>
            <a:ext cx="1371600" cy="10668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00" y="5638800"/>
            <a:ext cx="608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96200" y="571500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/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96200" y="571500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96200" y="571500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96200" y="571500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21" name="hetgio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20000" y="6096000"/>
            <a:ext cx="304800" cy="3048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200400" y="5410200"/>
            <a:ext cx="2057400" cy="1066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 . </a:t>
            </a:r>
            <a:r>
              <a:rPr lang="en-US" sz="2800" dirty="0">
                <a:solidFill>
                  <a:schemeClr val="tx1"/>
                </a:solidFill>
              </a:rPr>
              <a:t>u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276600" y="5562600"/>
            <a:ext cx="6858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nh-dong-240_11385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5" grpId="0" animBg="1"/>
      <p:bldP spid="16" grpId="0"/>
      <p:bldP spid="17" grpId="0" build="allAtOnce"/>
      <p:bldP spid="18" grpId="0" build="allAtOnce"/>
      <p:bldP spid="19" grpId="0" build="allAtOnce"/>
      <p:bldP spid="20" grpId="0" build="allAtOnce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905000"/>
            <a:ext cx="259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dirty="0">
                <a:solidFill>
                  <a:srgbClr val="FF0000"/>
                </a:solidFill>
                <a:latin typeface=".VnAvant" pitchFamily="34" charset="0"/>
              </a:rPr>
              <a:t>đ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54" t="45833" r="49048" b="35417"/>
          <a:stretch>
            <a:fillRect/>
          </a:stretch>
        </p:blipFill>
        <p:spPr bwMode="auto">
          <a:xfrm>
            <a:off x="1143000" y="312420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54" t="64583" r="49048" b="16667"/>
          <a:stretch>
            <a:fillRect/>
          </a:stretch>
        </p:blipFill>
        <p:spPr bwMode="auto">
          <a:xfrm>
            <a:off x="1143000" y="449580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581400" y="1905000"/>
            <a:ext cx="381000" cy="388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2362200"/>
            <a:ext cx="17526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486400" y="304800"/>
            <a:ext cx="3048000" cy="190500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Phân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tích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nét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chữ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9" name="Picture 8" descr="539884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105525"/>
            <a:ext cx="6181725" cy="752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152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990600"/>
            <a:ext cx="198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đ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990600"/>
            <a:ext cx="2819400" cy="3276600"/>
          </a:xfrm>
          <a:prstGeom prst="rect">
            <a:avLst/>
          </a:prstGeom>
        </p:spPr>
      </p:pic>
      <p:pic>
        <p:nvPicPr>
          <p:cNvPr id="5" name="Picture 4" descr="c6gfxf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3590"/>
            <a:ext cx="9144000" cy="207441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981200" y="381000"/>
            <a:ext cx="5638800" cy="1600200"/>
          </a:xfrm>
          <a:prstGeom prst="wave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</a:rPr>
              <a:t>Điểm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giống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của</a:t>
            </a:r>
            <a:r>
              <a:rPr lang="en-US" sz="4000" dirty="0">
                <a:solidFill>
                  <a:srgbClr val="7030A0"/>
                </a:solidFill>
              </a:rPr>
              <a:t> d </a:t>
            </a:r>
            <a:r>
              <a:rPr lang="en-US" sz="4000" dirty="0" err="1">
                <a:solidFill>
                  <a:srgbClr val="7030A0"/>
                </a:solidFill>
              </a:rPr>
              <a:t>và</a:t>
            </a:r>
            <a:r>
              <a:rPr lang="en-US" sz="4000" dirty="0">
                <a:solidFill>
                  <a:srgbClr val="7030A0"/>
                </a:solidFill>
              </a:rPr>
              <a:t> đ </a:t>
            </a:r>
          </a:p>
        </p:txBody>
      </p:sp>
      <p:sp>
        <p:nvSpPr>
          <p:cNvPr id="3" name="Donut 2"/>
          <p:cNvSpPr/>
          <p:nvPr/>
        </p:nvSpPr>
        <p:spPr>
          <a:xfrm>
            <a:off x="2209800" y="3810000"/>
            <a:ext cx="2057400" cy="2133600"/>
          </a:xfrm>
          <a:prstGeom prst="donut">
            <a:avLst>
              <a:gd name="adj" fmla="val 137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2590800"/>
            <a:ext cx="3810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905000" y="381000"/>
            <a:ext cx="5334000" cy="29718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Trò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chơi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dirty="0" err="1">
                <a:solidFill>
                  <a:srgbClr val="FF0000"/>
                </a:solidFill>
              </a:rPr>
              <a:t>ai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tay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1524000" cy="304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dirty="0">
                <a:latin typeface=".VnAvant" pitchFamily="34" charset="0"/>
              </a:rPr>
              <a:t>b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8200" y="381000"/>
            <a:ext cx="1371600" cy="304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dirty="0">
                <a:latin typeface=".VnAvant" pitchFamily="34" charset="0"/>
              </a:rPr>
              <a:t>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810000"/>
            <a:ext cx="1676400" cy="2862322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chemeClr val="bg1"/>
                </a:solidFill>
                <a:latin typeface=".VnAvant" pitchFamily="34" charset="0"/>
              </a:rPr>
              <a:t>ơ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3810000"/>
            <a:ext cx="1600200" cy="28194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0"/>
            <a:ext cx="16764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0"/>
            <a:ext cx="17526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rgbClr val="FF0000"/>
                </a:solidFill>
              </a:rPr>
              <a:t>ừ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0"/>
            <a:ext cx="15240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4114800"/>
            <a:ext cx="1676400" cy="2743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33800" y="4114800"/>
            <a:ext cx="1752600" cy="2743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rgbClr val="FF0000"/>
                </a:solidFill>
              </a:rPr>
              <a:t>ừ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0" y="4114800"/>
            <a:ext cx="1600200" cy="2743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8229600" cy="1371600"/>
          </a:xfrm>
        </p:spPr>
        <p:txBody>
          <a:bodyPr>
            <a:noAutofit/>
          </a:bodyPr>
          <a:lstStyle/>
          <a:p>
            <a:r>
              <a:rPr lang="en-US" sz="8000" dirty="0"/>
              <a:t> </a:t>
            </a:r>
            <a:r>
              <a:rPr lang="en-US" sz="9600" dirty="0" err="1"/>
              <a:t>quả</a:t>
            </a:r>
            <a:r>
              <a:rPr lang="en-US" sz="9600" dirty="0"/>
              <a:t> </a:t>
            </a:r>
            <a:r>
              <a:rPr lang="en-US" sz="9600" dirty="0" err="1"/>
              <a:t>bưởi</a:t>
            </a:r>
            <a:endParaRPr lang="en-US" sz="8000" dirty="0"/>
          </a:p>
        </p:txBody>
      </p:sp>
      <p:pic>
        <p:nvPicPr>
          <p:cNvPr id="4" name="Content Placeholder 3" descr="thum-loi-ich-suc-khoe-qua-buo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533400"/>
            <a:ext cx="8229600" cy="430290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981200"/>
            <a:ext cx="4724400" cy="954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dirty="0" err="1"/>
              <a:t>Chúc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con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ngoan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giỏi</a:t>
            </a:r>
            <a:endParaRPr lang="en-US" dirty="0"/>
          </a:p>
        </p:txBody>
      </p:sp>
      <p:pic>
        <p:nvPicPr>
          <p:cNvPr id="3" name="Picture 2" descr="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200400"/>
            <a:ext cx="4419600" cy="2762250"/>
          </a:xfrm>
          <a:prstGeom prst="rect">
            <a:avLst/>
          </a:prstGeom>
        </p:spPr>
      </p:pic>
      <p:pic>
        <p:nvPicPr>
          <p:cNvPr id="4" name="Picture 3" descr="133a542b9611fda7ddde9cbb878bc60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114800" y="-304800"/>
            <a:ext cx="2971800" cy="3124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58 -0.00277 C 0.18368 -0.01551 0.20608 -0.0199 0.22726 -0.025 C 0.24323 -0.02893 0.2566 -0.03865 0.27292 -0.04166 C 0.27639 -0.04352 0.28021 -0.0449 0.28333 -0.04722 C 0.28576 -0.04861 0.28733 -0.05139 0.28958 -0.05277 C 0.30174 -0.05995 0.31441 -0.06203 0.32708 -0.06666 C 0.34531 -0.07338 0.35642 -0.07569 0.37708 -0.07777 C 0.39757 -0.08472 0.41875 -0.08727 0.43958 -0.09166 C 0.45156 -0.09421 0.46285 -0.09791 0.475 -0.1 C 0.49201 -0.10764 0.4651 -0.09629 0.5 -0.10555 C 0.50434 -0.10671 0.50816 -0.11041 0.5125 -0.11111 C 0.53924 -0.11551 0.56458 -0.11782 0.59167 -0.11944 C 0.60781 -0.12291 0.6125 -0.12685 0.62292 -0.10833 C 0.62552 -0.09768 0.6309 -0.0956 0.63542 -0.08611 C 0.64826 -0.05879 0.66198 -0.03125 0.67917 -0.00833 C 0.68385 0.01019 0.69809 0.02547 0.70625 0.04167 C 0.72292 0.07523 0.7434 0.1051 0.76042 0.13889 C 0.76458 0.13704 0.77413 0.13287 0.77708 0.13056 C 0.80434 0.10834 0.78438 0.11806 0.8 0.11111 C 0.81997 0.08449 0.84844 0.06598 0.87292 0.04723 C 0.87899 0.0426 0.88385 0.03565 0.88958 0.03056 C 0.9026 0.01898 0.91615 0.0088 0.92917 -0.00277 C 0.94913 -0.0206 0.97222 -0.03287 0.99375 -0.04722 C 1.01215 -0.05949 1.03212 -0.07523 1.05208 -0.08055 C 1.05625 -0.08426 1.0599 -0.08958 1.06458 -0.09166 C 1.06875 -0.09352 1.07708 -0.09722 1.07708 -0.09722 C 1.08003 -0.08541 1.08507 -0.07824 1.09167 -0.06944 C 1.09497 -0.05602 1.11493 -0.03402 1.12292 -0.02222 C 1.12587 -0.01782 1.12865 -0.01296 1.13125 -0.00833 C 1.1349 -0.00185 1.13767 0.0051 1.14167 0.01111 C 1.14809 0.02084 1.15625 0.02894 1.1625 0.03889 C 1.18056 0.06783 1.19878 0.09584 1.21667 0.125 C 1.22049 0.13125 1.23576 0.16273 1.24167 0.16667 C 1.24479 0.16875 1.24861 0.16852 1.25208 0.16945 C 1.26163 0.16088 1.2724 0.15209 1.28333 0.14723 C 1.3026 0.12801 1.32448 0.11436 1.34583 0.1 C 1.38924 0.07107 1.4316 0.04491 1.47708 0.02223 C 1.49097 0.01528 1.50486 0.00949 1.51875 0.00278 C 1.52413 0.00023 1.53142 -0.00555 1.5375 -0.00555 " pathEditMode="relative" ptsTypes="ffffffffffffffffffffffffffffffffffffff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10668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.VnAvant" pitchFamily="34" charset="0"/>
              </a:rPr>
              <a:t>q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0"/>
            <a:ext cx="914400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0"/>
            <a:ext cx="1066800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.VnAvant" pitchFamily="34" charset="0"/>
              </a:rPr>
              <a:t>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457200"/>
            <a:ext cx="990600" cy="193899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4800000" scaled="0"/>
          </a:gradFill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304800"/>
            <a:ext cx="1066800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.VnAvant" pitchFamily="34" charset="0"/>
              </a:rPr>
              <a:t>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0"/>
            <a:ext cx="1066800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.VnAvant" pitchFamily="34" charset="0"/>
              </a:rPr>
              <a:t>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7200" y="0"/>
            <a:ext cx="10668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cxnSp>
        <p:nvCxnSpPr>
          <p:cNvPr id="12" name="Straight Arrow Connector 11"/>
          <p:cNvCxnSpPr>
            <a:stCxn id="2" idx="2"/>
          </p:cNvCxnSpPr>
          <p:nvPr/>
        </p:nvCxnSpPr>
        <p:spPr>
          <a:xfrm rot="5400000">
            <a:off x="-783898" y="3484096"/>
            <a:ext cx="263380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991394" y="2666206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</p:cNvCxnSpPr>
          <p:nvPr/>
        </p:nvCxnSpPr>
        <p:spPr>
          <a:xfrm rot="5400000">
            <a:off x="1900892" y="2857500"/>
            <a:ext cx="1837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</p:cNvCxnSpPr>
          <p:nvPr/>
        </p:nvCxnSpPr>
        <p:spPr>
          <a:xfrm rot="5400000">
            <a:off x="3503543" y="3693249"/>
            <a:ext cx="2708414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220494" y="3085306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</p:cNvCxnSpPr>
          <p:nvPr/>
        </p:nvCxnSpPr>
        <p:spPr>
          <a:xfrm rot="5400000">
            <a:off x="6759902" y="2569696"/>
            <a:ext cx="126220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180590" y="3258810"/>
            <a:ext cx="27092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67200" y="51054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43600" y="39624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1000" y="45720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95400" y="34290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14600" y="37338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5800" y="47244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10400" y="32766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6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762000" y="5334000"/>
            <a:ext cx="1905000" cy="12954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70684" y="6172199"/>
            <a:ext cx="1240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white"/>
                </a:solidFill>
              </a:rPr>
              <a:t>Số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cữ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cái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4" grpId="0"/>
      <p:bldP spid="35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4800" y="1600200"/>
            <a:ext cx="6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latin typeface=".VnAvant" pitchFamily="34" charset="0"/>
              </a:rPr>
              <a:t>q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latin typeface=".VnAvant" pitchFamily="34" charset="0"/>
              </a:rPr>
              <a:t>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67640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latin typeface=".VnAvant" pitchFamily="34" charset="0"/>
              </a:rPr>
              <a:t>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1600200"/>
            <a:ext cx="106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latin typeface=".VnAvant" pitchFamily="34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160020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latin typeface=".VnAvant" pitchFamily="34" charset="0"/>
              </a:rPr>
              <a:t>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160020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latin typeface=".VnAvant" pitchFamily="34" charset="0"/>
              </a:rPr>
              <a:t>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8200" y="160020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latin typeface=".VnAvant" pitchFamily="34" charset="0"/>
              </a:rPr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676400"/>
            <a:ext cx="99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167640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rgbClr val="FF0000"/>
                </a:solidFill>
                <a:latin typeface=".VnAvant" pitchFamily="34" charset="0"/>
              </a:rPr>
              <a:t>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160020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rgbClr val="FF0000"/>
                </a:solidFill>
                <a:latin typeface=".VnAvant" pitchFamily="34" charset="0"/>
              </a:rPr>
              <a:t>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160020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rgbClr val="FF0000"/>
                </a:solidFill>
                <a:latin typeface=".VnAvant" pitchFamily="34" charset="0"/>
              </a:rPr>
              <a:t>ở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8200" y="160020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2590800" cy="8382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Chữ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mới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5" name="Picture 14" descr="5398848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6105525"/>
            <a:ext cx="6181725" cy="752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153 C -0.00034 -0.03171 -0.00156 -0.0419 -0.00191 -0.0419 C -0.00434 -0.0419 -0.00677 0.11922 -0.00677 0.28033 C -0.00677 0.19908 -0.00798 0.11922 -0.0092 0.11922 C -0.01041 0.11922 -0.01163 0.20023 -0.01163 0.28033 C -0.01163 0.24005 -0.01232 0.19908 -0.01284 0.19908 C -0.01354 0.19908 -0.01423 0.23912 -0.01423 0.28033 C -0.01423 0.25972 -0.01441 0.24005 -0.01475 0.24005 C -0.0151 0.24005 -0.01545 0.26065 -0.01545 0.28033 C -0.01545 0.26991 -0.01562 0.25972 -0.01562 0.25996 C -0.0158 0.25972 -0.01597 0.26991 -0.01597 0.28033 C -0.01597 0.275 -0.01614 0.26991 -0.01614 0.27014 C -0.01614 0.2713 -0.01632 0.275 -0.01632 0.28033 C -0.01632 0.27755 -0.01632 0.275 -0.01649 0.275 C -0.01649 0.27639 -0.01649 0.27778 -0.01649 0.28033 C -0.01649 0.27894 -0.01649 0.27755 -0.01649 0.27639 C -0.01666 0.27639 -0.01666 0.27778 -0.01666 0.27917 C -0.01666 0.2794 -0.01666 0.27778 -0.01666 0.27639 C -0.01666 0.27662 -0.01666 0.27778 -0.01666 0.27917 " pathEditMode="relative" rAng="0" ptsTypes="fffffffffffffffffff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7" grpId="0"/>
      <p:bldP spid="8" grpId="0"/>
      <p:bldP spid="9" grpId="0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057400"/>
            <a:ext cx="243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0" dirty="0">
                <a:solidFill>
                  <a:srgbClr val="FF0000"/>
                </a:solidFill>
                <a:latin typeface=".VnAvant" pitchFamily="34" charset="0"/>
                <a:cs typeface="Vrinda" pitchFamily="34" charset="0"/>
              </a:rPr>
              <a:t>b</a:t>
            </a:r>
          </a:p>
        </p:txBody>
      </p:sp>
      <p:pic>
        <p:nvPicPr>
          <p:cNvPr id="4" name="Picture 3" descr="pngtree-cartoon-butterfly-png-clipart_295036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248400" y="-304800"/>
            <a:ext cx="4343400" cy="4267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2048 -0.02523 0.04757 -0.04931 0.10191 -0.04931 C 0.16371 -0.04931 0.18472 -0.02523 0.20468 3.33333E-6 C 0.23194 0.02801 0.25208 0.05602 0.32083 0.05602 C 0.38211 0.05602 0.40277 0.02801 0.42968 3.33333E-6 C 0.4427 -0.02523 0.46996 -0.04931 0.53107 -0.04931 C 0.58559 -0.04931 0.61284 -0.02523 0.63385 3.33333E-6 C 0.65399 0.02801 0.68125 0.05602 0.74288 0.05602 C 0.80573 0.05602 0.85208 3.33333E-6 0.85208 0.00023 C 0.87309 -0.02523 0.89323 -0.04931 0.95347 -0.04931 C 1.0151 -0.04931 1.03767 -0.02523 1.05642 3.33333E-6 C 1.08368 0.02801 1.10364 0.05602 1.17257 0.05602 C 1.23385 0.05602 1.25416 0.02801 1.2743 3.33333E-6 C 1.30156 -0.02523 1.3217 -0.04931 1.38316 -0.04931 C 1.43767 -0.04931 1.46493 -0.02523 1.48593 3.33333E-6 C 1.50607 0.02801 1.53333 0.05602 1.59496 0.05602 C 1.65659 0.05602 1.67673 0.02801 1.70416 3.33333E-6 " pathEditMode="relative" rAng="0" ptsTypes="fffffffffffffffff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54" t="45833" r="49048" b="35417"/>
          <a:stretch>
            <a:fillRect/>
          </a:stretch>
        </p:blipFill>
        <p:spPr bwMode="auto">
          <a:xfrm>
            <a:off x="1143000" y="342900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54" t="64583" r="49048" b="16667"/>
          <a:stretch>
            <a:fillRect/>
          </a:stretch>
        </p:blipFill>
        <p:spPr bwMode="auto">
          <a:xfrm>
            <a:off x="1143000" y="480060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2133600"/>
            <a:ext cx="381000" cy="388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66800" y="533400"/>
            <a:ext cx="22860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Phân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nét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chữ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 descr="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276600"/>
            <a:ext cx="1185863" cy="1143000"/>
          </a:xfrm>
          <a:prstGeom prst="rect">
            <a:avLst/>
          </a:prstGeom>
        </p:spPr>
      </p:pic>
      <p:pic>
        <p:nvPicPr>
          <p:cNvPr id="8" name="Picture 7" descr="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114800"/>
            <a:ext cx="1185863" cy="1143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_b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638800" y="0"/>
            <a:ext cx="3505200" cy="39497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0"/>
            <a:ext cx="2057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514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.VnAvant" pitchFamily="34" charset="0"/>
              </a:rPr>
              <a:t>b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381000"/>
            <a:ext cx="7772400" cy="1676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685800"/>
            <a:ext cx="5888215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“ </a:t>
            </a:r>
            <a:r>
              <a:rPr lang="en-US" sz="2800" dirty="0" err="1">
                <a:solidFill>
                  <a:srgbClr val="0066FF"/>
                </a:solidFill>
              </a:rPr>
              <a:t>Trăm</a:t>
            </a:r>
            <a:r>
              <a:rPr lang="en-US" sz="2800" dirty="0">
                <a:solidFill>
                  <a:srgbClr val="0066FF"/>
                </a:solidFill>
              </a:rPr>
              <a:t> con </a:t>
            </a:r>
            <a:r>
              <a:rPr lang="en-US" sz="2800" dirty="0" err="1">
                <a:solidFill>
                  <a:srgbClr val="0066FF"/>
                </a:solidFill>
              </a:rPr>
              <a:t>mắt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nhỏ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quanh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mình</a:t>
            </a:r>
            <a:endParaRPr lang="en-US" sz="2800" dirty="0">
              <a:solidFill>
                <a:srgbClr val="0066FF"/>
              </a:solidFill>
            </a:endParaRPr>
          </a:p>
          <a:p>
            <a:pPr algn="ctr"/>
            <a:r>
              <a:rPr lang="en-US" sz="2800" dirty="0" err="1">
                <a:solidFill>
                  <a:srgbClr val="0066FF"/>
                </a:solidFill>
              </a:rPr>
              <a:t>Tóc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xanh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tua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tủa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dáng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hình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lưỡi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gươm</a:t>
            </a:r>
            <a:r>
              <a:rPr lang="en-US" sz="2800" dirty="0">
                <a:solidFill>
                  <a:srgbClr val="0066FF"/>
                </a:solidFill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438400"/>
            <a:ext cx="3581400" cy="2057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3000" y="2438400"/>
            <a:ext cx="3657600" cy="2057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4800600"/>
            <a:ext cx="3733800" cy="2057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2438400"/>
            <a:ext cx="3657600" cy="2057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938</TotalTime>
  <Words>236</Words>
  <Application>Microsoft Office PowerPoint</Application>
  <PresentationFormat>On-screen Show (4:3)</PresentationFormat>
  <Paragraphs>114</Paragraphs>
  <Slides>30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 quả bưởi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quả dứa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quả đu đủ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103</cp:revision>
  <dcterms:created xsi:type="dcterms:W3CDTF">2018-10-29T14:24:38Z</dcterms:created>
  <dcterms:modified xsi:type="dcterms:W3CDTF">2022-01-12T09:21:39Z</dcterms:modified>
</cp:coreProperties>
</file>