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6" r:id="rId3"/>
    <p:sldId id="260" r:id="rId4"/>
    <p:sldId id="259" r:id="rId5"/>
    <p:sldId id="262" r:id="rId6"/>
    <p:sldId id="264" r:id="rId7"/>
    <p:sldId id="265" r:id="rId8"/>
    <p:sldId id="268" r:id="rId9"/>
    <p:sldId id="269" r:id="rId10"/>
    <p:sldId id="266" r:id="rId11"/>
    <p:sldId id="27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 showGuides="1">
      <p:cViewPr varScale="1">
        <p:scale>
          <a:sx n="81" d="100"/>
          <a:sy n="81" d="100"/>
        </p:scale>
        <p:origin x="336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10F9A-02FE-4A3E-A1BC-800FFE7B07CD}" type="datetimeFigureOut">
              <a:rPr lang="vi-VN" smtClean="0"/>
              <a:t>18/01/2022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D54B4-F181-4408-ABA4-1831D21BDF9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98808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10F9A-02FE-4A3E-A1BC-800FFE7B07CD}" type="datetimeFigureOut">
              <a:rPr lang="vi-VN" smtClean="0"/>
              <a:t>18/01/2022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D54B4-F181-4408-ABA4-1831D21BDF9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99533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10F9A-02FE-4A3E-A1BC-800FFE7B07CD}" type="datetimeFigureOut">
              <a:rPr lang="vi-VN" smtClean="0"/>
              <a:t>18/01/2022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D54B4-F181-4408-ABA4-1831D21BDF9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77238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10F9A-02FE-4A3E-A1BC-800FFE7B07CD}" type="datetimeFigureOut">
              <a:rPr lang="vi-VN" smtClean="0"/>
              <a:t>18/01/2022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D54B4-F181-4408-ABA4-1831D21BDF9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15429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10F9A-02FE-4A3E-A1BC-800FFE7B07CD}" type="datetimeFigureOut">
              <a:rPr lang="vi-VN" smtClean="0"/>
              <a:t>18/01/2022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D54B4-F181-4408-ABA4-1831D21BDF9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91992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10F9A-02FE-4A3E-A1BC-800FFE7B07CD}" type="datetimeFigureOut">
              <a:rPr lang="vi-VN" smtClean="0"/>
              <a:t>18/01/2022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D54B4-F181-4408-ABA4-1831D21BDF9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45641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10F9A-02FE-4A3E-A1BC-800FFE7B07CD}" type="datetimeFigureOut">
              <a:rPr lang="vi-VN" smtClean="0"/>
              <a:t>18/01/2022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D54B4-F181-4408-ABA4-1831D21BDF9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15780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10F9A-02FE-4A3E-A1BC-800FFE7B07CD}" type="datetimeFigureOut">
              <a:rPr lang="vi-VN" smtClean="0"/>
              <a:t>18/01/2022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D54B4-F181-4408-ABA4-1831D21BDF9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70094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10F9A-02FE-4A3E-A1BC-800FFE7B07CD}" type="datetimeFigureOut">
              <a:rPr lang="vi-VN" smtClean="0"/>
              <a:t>18/01/2022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D54B4-F181-4408-ABA4-1831D21BDF9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40725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10F9A-02FE-4A3E-A1BC-800FFE7B07CD}" type="datetimeFigureOut">
              <a:rPr lang="vi-VN" smtClean="0"/>
              <a:t>18/01/2022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D54B4-F181-4408-ABA4-1831D21BDF9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03130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10F9A-02FE-4A3E-A1BC-800FFE7B07CD}" type="datetimeFigureOut">
              <a:rPr lang="vi-VN" smtClean="0"/>
              <a:t>18/01/2022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D54B4-F181-4408-ABA4-1831D21BDF9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25629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610F9A-02FE-4A3E-A1BC-800FFE7B07CD}" type="datetimeFigureOut">
              <a:rPr lang="vi-VN" smtClean="0"/>
              <a:t>18/01/2022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AD54B4-F181-4408-ABA4-1831D21BDF9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00203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../media/audio2.wav"/><Relationship Id="rId7" Type="http://schemas.microsoft.com/office/2007/relationships/hdphoto" Target="../media/hdphoto1.wdp"/><Relationship Id="rId12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audio" Target="../media/audio3.wav"/><Relationship Id="rId5" Type="http://schemas.openxmlformats.org/officeDocument/2006/relationships/image" Target="../media/image16.png"/><Relationship Id="rId10" Type="http://schemas.openxmlformats.org/officeDocument/2006/relationships/image" Target="../media/image8.png"/><Relationship Id="rId4" Type="http://schemas.openxmlformats.org/officeDocument/2006/relationships/image" Target="../media/image15.jpg"/><Relationship Id="rId9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5" Type="http://schemas.openxmlformats.org/officeDocument/2006/relationships/slide" Target="slide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3.wav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971706E-159F-4673-919B-8344334B0A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Box 2">
            <a:extLst>
              <a:ext uri="{FF2B5EF4-FFF2-40B4-BE49-F238E27FC236}">
                <a16:creationId xmlns:a16="http://schemas.microsoft.com/office/drawing/2014/main" id="{549EC450-FB2B-4EA4-A619-C69981D97088}"/>
              </a:ext>
            </a:extLst>
          </p:cNvPr>
          <p:cNvSpPr txBox="1"/>
          <p:nvPr/>
        </p:nvSpPr>
        <p:spPr>
          <a:xfrm>
            <a:off x="2811462" y="1378332"/>
            <a:ext cx="71894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2800" b="1" dirty="0">
                <a:solidFill>
                  <a:srgbClr val="FF0000"/>
                </a:solidFill>
              </a:rPr>
              <a:t>LĨNH VỰC PHÁT TRIỂN NHẬN THỨC</a:t>
            </a:r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id="{E0933755-BA55-4575-A8E1-1F9318418C55}"/>
              </a:ext>
            </a:extLst>
          </p:cNvPr>
          <p:cNvSpPr txBox="1"/>
          <p:nvPr/>
        </p:nvSpPr>
        <p:spPr>
          <a:xfrm>
            <a:off x="2955926" y="2809241"/>
            <a:ext cx="6416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200" b="1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</a:rPr>
              <a:t>Đề tài: Nhận biết </a:t>
            </a:r>
            <a:r>
              <a:rPr lang="en-US" altLang="en-US" sz="3200" b="1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</a:rPr>
              <a:t>con </a:t>
            </a:r>
            <a:r>
              <a:rPr lang="en-US" altLang="en-US" sz="32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</a:rPr>
              <a:t>mèo</a:t>
            </a:r>
            <a:endParaRPr lang="vi-VN" altLang="en-US" sz="2400" b="1" dirty="0"/>
          </a:p>
        </p:txBody>
      </p:sp>
      <p:sp>
        <p:nvSpPr>
          <p:cNvPr id="5" name="Text Box 6">
            <a:extLst>
              <a:ext uri="{FF2B5EF4-FFF2-40B4-BE49-F238E27FC236}">
                <a16:creationId xmlns:a16="http://schemas.microsoft.com/office/drawing/2014/main" id="{51BBDFCD-45BC-4787-A84D-EABF6EC1D1CF}"/>
              </a:ext>
            </a:extLst>
          </p:cNvPr>
          <p:cNvSpPr txBox="1"/>
          <p:nvPr/>
        </p:nvSpPr>
        <p:spPr>
          <a:xfrm>
            <a:off x="3135630" y="3762376"/>
            <a:ext cx="608457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b="1">
                <a:solidFill>
                  <a:srgbClr val="FF0000"/>
                </a:solidFill>
                <a:sym typeface="+mn-ea"/>
              </a:rPr>
              <a:t>Lứa tuổi</a:t>
            </a:r>
            <a:r>
              <a:rPr lang="vi-VN" altLang="en-US" sz="2800" b="1">
                <a:solidFill>
                  <a:srgbClr val="FF0000"/>
                </a:solidFill>
                <a:sym typeface="+mn-ea"/>
              </a:rPr>
              <a:t>: </a:t>
            </a:r>
            <a:r>
              <a:rPr lang="en-US" altLang="en-US" sz="2800" b="1">
                <a:solidFill>
                  <a:srgbClr val="FF0000"/>
                </a:solidFill>
                <a:sym typeface="+mn-ea"/>
              </a:rPr>
              <a:t>Nhà trẻ</a:t>
            </a:r>
            <a:r>
              <a:rPr lang="vi-VN" altLang="en-US" sz="2800" b="1">
                <a:solidFill>
                  <a:srgbClr val="FF0000"/>
                </a:solidFill>
                <a:sym typeface="+mn-ea"/>
              </a:rPr>
              <a:t> 24</a:t>
            </a:r>
            <a:r>
              <a:rPr lang="en-US" altLang="en-US" sz="2800" b="1">
                <a:solidFill>
                  <a:srgbClr val="FF0000"/>
                </a:solidFill>
                <a:sym typeface="+mn-ea"/>
              </a:rPr>
              <a:t> </a:t>
            </a:r>
            <a:r>
              <a:rPr lang="vi-VN" altLang="en-US" sz="2800" b="1">
                <a:solidFill>
                  <a:srgbClr val="FF0000"/>
                </a:solidFill>
                <a:sym typeface="+mn-ea"/>
              </a:rPr>
              <a:t>-</a:t>
            </a:r>
            <a:r>
              <a:rPr lang="en-US" altLang="en-US" sz="2800" b="1">
                <a:solidFill>
                  <a:srgbClr val="FF0000"/>
                </a:solidFill>
                <a:sym typeface="+mn-ea"/>
              </a:rPr>
              <a:t> </a:t>
            </a:r>
            <a:r>
              <a:rPr lang="vi-VN" altLang="en-US" sz="2800" b="1">
                <a:solidFill>
                  <a:srgbClr val="FF0000"/>
                </a:solidFill>
                <a:sym typeface="+mn-ea"/>
              </a:rPr>
              <a:t>36 </a:t>
            </a:r>
            <a:r>
              <a:rPr lang="vi-VN" altLang="en-US" sz="2800" b="1" dirty="0">
                <a:solidFill>
                  <a:srgbClr val="FF0000"/>
                </a:solidFill>
                <a:sym typeface="+mn-ea"/>
              </a:rPr>
              <a:t>tháng</a:t>
            </a:r>
            <a:endParaRPr lang="vi-VN" altLang="en-US" sz="2800" b="1" dirty="0">
              <a:solidFill>
                <a:srgbClr val="FF0000"/>
              </a:solidFill>
            </a:endParaRPr>
          </a:p>
          <a:p>
            <a:endParaRPr lang="vi-VN" altLang="en-US" sz="2800" dirty="0"/>
          </a:p>
        </p:txBody>
      </p:sp>
      <p:sp>
        <p:nvSpPr>
          <p:cNvPr id="6" name="Text Box 8">
            <a:extLst>
              <a:ext uri="{FF2B5EF4-FFF2-40B4-BE49-F238E27FC236}">
                <a16:creationId xmlns:a16="http://schemas.microsoft.com/office/drawing/2014/main" id="{E3011460-57AE-440E-9020-39034BEE1FAF}"/>
              </a:ext>
            </a:extLst>
          </p:cNvPr>
          <p:cNvSpPr txBox="1"/>
          <p:nvPr/>
        </p:nvSpPr>
        <p:spPr>
          <a:xfrm>
            <a:off x="3135630" y="4565015"/>
            <a:ext cx="65417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2800" b="1" dirty="0">
                <a:solidFill>
                  <a:srgbClr val="002060"/>
                </a:solidFill>
              </a:rPr>
              <a:t>Giáo viên thực hiện: </a:t>
            </a:r>
            <a:r>
              <a:rPr lang="en-US" altLang="en-US" sz="2800" b="1" dirty="0">
                <a:solidFill>
                  <a:srgbClr val="002060"/>
                </a:solidFill>
              </a:rPr>
              <a:t>BÙI QUỲNH ANH</a:t>
            </a:r>
            <a:endParaRPr lang="vi-VN" altLang="en-US" sz="2800" b="1" dirty="0">
              <a:solidFill>
                <a:srgbClr val="002060"/>
              </a:solidFill>
            </a:endParaRP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934BF8D3-7B46-4D0E-8179-BD6A10C843BC}"/>
              </a:ext>
            </a:extLst>
          </p:cNvPr>
          <p:cNvSpPr txBox="1"/>
          <p:nvPr/>
        </p:nvSpPr>
        <p:spPr>
          <a:xfrm>
            <a:off x="4419601" y="1916749"/>
            <a:ext cx="43010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400" b="1" dirty="0"/>
              <a:t>HOẠT ĐỘNG NHẬN BIẾT</a:t>
            </a:r>
            <a:endParaRPr lang="vi-VN" altLang="en-US" sz="24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A8C01B-581E-4651-8BE8-B283141B8835}"/>
              </a:ext>
            </a:extLst>
          </p:cNvPr>
          <p:cNvSpPr txBox="1"/>
          <p:nvPr/>
        </p:nvSpPr>
        <p:spPr>
          <a:xfrm>
            <a:off x="2955926" y="274639"/>
            <a:ext cx="69005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UBND QUẬN LONG BIÊN</a:t>
            </a:r>
          </a:p>
          <a:p>
            <a:pPr algn="ctr"/>
            <a:r>
              <a:rPr lang="en-US" b="1" dirty="0">
                <a:solidFill>
                  <a:srgbClr val="002060"/>
                </a:solidFill>
              </a:rPr>
              <a:t>TRƯỜNG MẦM NON ĐÔ THỊ VIỆT HƯNG</a:t>
            </a:r>
          </a:p>
        </p:txBody>
      </p:sp>
    </p:spTree>
    <p:extLst>
      <p:ext uri="{BB962C8B-B14F-4D97-AF65-F5344CB8AC3E}">
        <p14:creationId xmlns:p14="http://schemas.microsoft.com/office/powerpoint/2010/main" val="3249557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79273" y="2189019"/>
            <a:ext cx="741218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Wedding KT" panose="02040603050506020204" pitchFamily="18" charset="0"/>
                <a:ea typeface="+mn-ea"/>
                <a:cs typeface="+mn-cs"/>
              </a:rPr>
              <a:t>Trò chơi 2: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Wedding KT" panose="02040603050506020204" pitchFamily="18" charset="0"/>
                <a:ea typeface="+mn-ea"/>
                <a:cs typeface="+mn-cs"/>
              </a:rPr>
              <a:t>Tìm</a:t>
            </a:r>
            <a:r>
              <a:rPr kumimoji="0" lang="en-US" sz="8000" b="1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Wedding KT" panose="02040603050506020204" pitchFamily="18" charset="0"/>
                <a:ea typeface="+mn-ea"/>
                <a:cs typeface="+mn-cs"/>
              </a:rPr>
              <a:t> bóng con vật.</a:t>
            </a:r>
            <a:endParaRPr kumimoji="0" lang="vi-VN" sz="80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1597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/>
        </p:nvSpPr>
        <p:spPr>
          <a:xfrm>
            <a:off x="3999227" y="4413"/>
            <a:ext cx="4502727" cy="2341418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801" y="4384963"/>
            <a:ext cx="2880014" cy="288001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0684" y="4384963"/>
            <a:ext cx="2880014" cy="28800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26" y="4307897"/>
            <a:ext cx="2880014" cy="28800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200"/>
                    </a14:imgEffect>
                    <a14:imgEffect>
                      <a14:saturation sat="0"/>
                    </a14:imgEffect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0436" y="149079"/>
            <a:ext cx="2968744" cy="19872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0188" y="2284751"/>
            <a:ext cx="5657850" cy="4000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5141" y="3223380"/>
            <a:ext cx="2857899" cy="28578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1954" y="3837709"/>
            <a:ext cx="2968744" cy="1987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67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restart="whenNotActive" fill="hold" evtFilter="cancelBubble" nodeType="interactiveSeq">
                    <p:stCondLst>
                      <p:cond evt="onClick" delay="0">
                        <p:tgtEl>
                          <p:spTgt spid="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" fill="hold">
                          <p:stCondLst>
                            <p:cond delay="0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6" presetClass="path" presetSubtype="0" accel="50000" autoRev="1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.35911 -0.42315 " pathEditMode="relative" rAng="0" ptsTypes="AA" p14:bounceEnd="50000">
                                          <p:cBhvr>
                                            <p:cTn id="6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7956" y="-21157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breez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7"/>
                      </p:tgtEl>
                    </p:cond>
                  </p:nextCondLst>
                </p:seq>
                <p:seq concurrent="1" nextAc="seek">
                  <p:cTn id="7" restart="whenNotActive" fill="hold" evtFilter="cancelBubble" nodeType="interactiveSeq">
                    <p:stCondLst>
                      <p:cond evt="onClick" delay="0">
                        <p:tgtEl>
                          <p:spTgt spid="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" fill="hold">
                          <p:stCondLst>
                            <p:cond delay="0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64" presetClass="path" presetSubtype="0" accel="50000" autoRev="1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25E-6 -7.40741E-7 L 0.02161 -0.52106 " pathEditMode="relative" rAng="0" ptsTypes="AA" p14:bounceEnd="50000">
                                          <p:cBhvr>
                                            <p:cTn id="11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081" y="-26065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breez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"/>
                      </p:tgtEl>
                    </p:cond>
                  </p:nextCondLst>
                </p:seq>
                <p:seq concurrent="1" nextAc="seek">
                  <p:cTn id="12" restart="whenNotActive" fill="hold" evtFilter="cancelBubble" nodeType="interactiveSeq">
                    <p:stCondLst>
                      <p:cond evt="onClick" delay="0">
                        <p:tgtEl>
                          <p:spTgt spid="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3" fill="hold">
                          <p:stCondLst>
                            <p:cond delay="0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64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6.25E-7 1.85185E-6 L -0.30391 -0.53935 " pathEditMode="relative" rAng="0" ptsTypes="AA">
                                          <p:cBhvr>
                                            <p:cTn id="16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5195" y="-26968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applaus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"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restart="whenNotActive" fill="hold" evtFilter="cancelBubble" nodeType="interactiveSeq">
                    <p:stCondLst>
                      <p:cond evt="onClick" delay="0">
                        <p:tgtEl>
                          <p:spTgt spid="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" fill="hold">
                          <p:stCondLst>
                            <p:cond delay="0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6" presetClass="path" presetSubtype="0" accel="50000" autoRev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.35911 -0.42315 " pathEditMode="relative" rAng="0" ptsTypes="AA">
                                          <p:cBhvr>
                                            <p:cTn id="6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7956" y="-21157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breez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7"/>
                      </p:tgtEl>
                    </p:cond>
                  </p:nextCondLst>
                </p:seq>
                <p:seq concurrent="1" nextAc="seek">
                  <p:cTn id="7" restart="whenNotActive" fill="hold" evtFilter="cancelBubble" nodeType="interactiveSeq">
                    <p:stCondLst>
                      <p:cond evt="onClick" delay="0">
                        <p:tgtEl>
                          <p:spTgt spid="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" fill="hold">
                          <p:stCondLst>
                            <p:cond delay="0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64" presetClass="path" presetSubtype="0" accel="50000" autoRev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25E-6 -7.40741E-7 L 0.02161 -0.52106 " pathEditMode="relative" rAng="0" ptsTypes="AA">
                                          <p:cBhvr>
                                            <p:cTn id="11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081" y="-26065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breez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"/>
                      </p:tgtEl>
                    </p:cond>
                  </p:nextCondLst>
                </p:seq>
                <p:seq concurrent="1" nextAc="seek">
                  <p:cTn id="12" restart="whenNotActive" fill="hold" evtFilter="cancelBubble" nodeType="interactiveSeq">
                    <p:stCondLst>
                      <p:cond evt="onClick" delay="0">
                        <p:tgtEl>
                          <p:spTgt spid="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3" fill="hold">
                          <p:stCondLst>
                            <p:cond delay="0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64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6.25E-7 1.85185E-6 L -0.30391 -0.53935 " pathEditMode="relative" rAng="0" ptsTypes="AA">
                                          <p:cBhvr>
                                            <p:cTn id="16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5195" y="-26968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applaus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"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3157" y="1083703"/>
            <a:ext cx="8211585" cy="5483350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H="1">
            <a:off x="8366760" y="2674620"/>
            <a:ext cx="1805940" cy="5715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8218170" y="5349240"/>
            <a:ext cx="1623060" cy="18288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6457950" y="4297680"/>
            <a:ext cx="91440" cy="1143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1691640" y="2868930"/>
            <a:ext cx="1851660" cy="1143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5474970" y="1668780"/>
            <a:ext cx="22860" cy="157734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9441180" y="1931670"/>
            <a:ext cx="19545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 đầu</a:t>
            </a:r>
            <a:endParaRPr lang="vi-VN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1070" y="2375595"/>
            <a:ext cx="19545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 đuôi</a:t>
            </a:r>
            <a:endParaRPr lang="vi-VN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77740" y="1051560"/>
            <a:ext cx="19545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 mình</a:t>
            </a:r>
            <a:endParaRPr lang="vi-VN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745980" y="5394960"/>
            <a:ext cx="19545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 chân</a:t>
            </a:r>
            <a:endParaRPr lang="vi-VN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Heart 2">
            <a:hlinkClick r:id="rId5" action="ppaction://hlinksldjump"/>
          </p:cNvPr>
          <p:cNvSpPr/>
          <p:nvPr/>
        </p:nvSpPr>
        <p:spPr>
          <a:xfrm>
            <a:off x="11395710" y="6276109"/>
            <a:ext cx="654800" cy="581891"/>
          </a:xfrm>
          <a:prstGeom prst="hear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FF0000"/>
              </a:solidFill>
            </a:endParaRPr>
          </a:p>
        </p:txBody>
      </p:sp>
      <p:sp>
        <p:nvSpPr>
          <p:cNvPr id="5" name="Smiley Face 4">
            <a:hlinkClick r:id="rId6" action="ppaction://hlinksldjump"/>
          </p:cNvPr>
          <p:cNvSpPr/>
          <p:nvPr/>
        </p:nvSpPr>
        <p:spPr>
          <a:xfrm>
            <a:off x="115331" y="6276108"/>
            <a:ext cx="702603" cy="581891"/>
          </a:xfrm>
          <a:prstGeom prst="smileyFace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90238" y="5494590"/>
            <a:ext cx="533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48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17017" y="5749058"/>
            <a:ext cx="533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48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77740" y="5860609"/>
            <a:ext cx="533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48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276328" y="5564236"/>
            <a:ext cx="533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vi-VN" sz="48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89" y="3692082"/>
            <a:ext cx="2056331" cy="2056331"/>
          </a:xfrm>
          <a:prstGeom prst="ellipse">
            <a:avLst/>
          </a:prstGeom>
        </p:spPr>
      </p:pic>
      <p:cxnSp>
        <p:nvCxnSpPr>
          <p:cNvPr id="21" name="Straight Arrow Connector 20"/>
          <p:cNvCxnSpPr/>
          <p:nvPr/>
        </p:nvCxnSpPr>
        <p:spPr>
          <a:xfrm flipH="1" flipV="1">
            <a:off x="1567543" y="4717991"/>
            <a:ext cx="118011" cy="155811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673902" y="6261866"/>
            <a:ext cx="16880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Đệm chân</a:t>
            </a:r>
            <a:endParaRPr lang="vi-VN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5794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3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11" grpId="0"/>
      <p:bldP spid="11" grpId="1"/>
      <p:bldP spid="13" grpId="0"/>
      <p:bldP spid="13" grpId="1"/>
      <p:bldP spid="15" grpId="0"/>
      <p:bldP spid="15" grpId="1"/>
      <p:bldP spid="6" grpId="0"/>
      <p:bldP spid="6" grpId="1"/>
      <p:bldP spid="17" grpId="0"/>
      <p:bldP spid="17" grpId="1"/>
      <p:bldP spid="19" grpId="0"/>
      <p:bldP spid="19" grpId="1"/>
      <p:bldP spid="20" grpId="0"/>
      <p:bldP spid="20" grpId="1"/>
      <p:bldP spid="26" grpId="0"/>
      <p:bldP spid="26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Arrow Connector 11"/>
          <p:cNvCxnSpPr/>
          <p:nvPr/>
        </p:nvCxnSpPr>
        <p:spPr>
          <a:xfrm flipH="1">
            <a:off x="6457950" y="4297680"/>
            <a:ext cx="91440" cy="1143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785" b="3742"/>
          <a:stretch/>
        </p:blipFill>
        <p:spPr>
          <a:xfrm>
            <a:off x="6845184" y="2194560"/>
            <a:ext cx="3345180" cy="2815590"/>
          </a:xfrm>
          <a:prstGeom prst="ellipse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31" y="1723726"/>
            <a:ext cx="5626677" cy="3757258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H="1">
            <a:off x="4726824" y="2646218"/>
            <a:ext cx="845301" cy="41817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890654" y="2079103"/>
            <a:ext cx="19545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 đầu</a:t>
            </a:r>
            <a:endParaRPr lang="vi-VN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8855480" y="3216792"/>
            <a:ext cx="1729393" cy="61958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9154217" y="2244436"/>
            <a:ext cx="845301" cy="41817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6719455" y="4354830"/>
            <a:ext cx="1593272" cy="53582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7176655" y="4890655"/>
            <a:ext cx="1136072" cy="110836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9720176" y="1613612"/>
            <a:ext cx="12746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 tai</a:t>
            </a:r>
            <a:endParaRPr lang="vi-VN" sz="28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584873" y="3216792"/>
            <a:ext cx="15101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 mắt</a:t>
            </a:r>
            <a:endParaRPr lang="vi-VN" sz="28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176655" y="5996602"/>
            <a:ext cx="18426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 miệng</a:t>
            </a:r>
            <a:endParaRPr lang="vi-VN" sz="28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299018" y="4890655"/>
            <a:ext cx="17463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 mũi</a:t>
            </a:r>
            <a:endParaRPr lang="vi-VN" sz="28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Action Button: Home 26">
            <a:hlinkClick r:id="" action="ppaction://hlinkshowjump?jump=firstslide" highlightClick="1"/>
          </p:cNvPr>
          <p:cNvSpPr/>
          <p:nvPr/>
        </p:nvSpPr>
        <p:spPr>
          <a:xfrm>
            <a:off x="11291455" y="6289964"/>
            <a:ext cx="651163" cy="56803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66052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80" y="1971224"/>
            <a:ext cx="4645615" cy="3102146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 flipH="1">
            <a:off x="6457950" y="4297680"/>
            <a:ext cx="91440" cy="1143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5392" y="1153602"/>
            <a:ext cx="3319255" cy="2218916"/>
          </a:xfrm>
          <a:prstGeom prst="ellipse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5392" y="3372518"/>
            <a:ext cx="3301062" cy="3401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622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94" y="1309834"/>
            <a:ext cx="4645615" cy="3102146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 flipH="1">
            <a:off x="6457950" y="4297680"/>
            <a:ext cx="91440" cy="1143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156" y="2860907"/>
            <a:ext cx="3614400" cy="24194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6075" y="3922581"/>
            <a:ext cx="5495925" cy="412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067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Arrow Connector 11"/>
          <p:cNvCxnSpPr/>
          <p:nvPr/>
        </p:nvCxnSpPr>
        <p:spPr>
          <a:xfrm flipH="1">
            <a:off x="6457950" y="4297680"/>
            <a:ext cx="91440" cy="1143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8679" y="697230"/>
            <a:ext cx="4876800" cy="3657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864" y="2945804"/>
            <a:ext cx="5628571" cy="40190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6875" y="1194507"/>
            <a:ext cx="2857899" cy="28578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9390" y="3277473"/>
            <a:ext cx="565785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046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79273" y="2189019"/>
            <a:ext cx="741218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>
                <a:solidFill>
                  <a:srgbClr val="FF0000"/>
                </a:solidFill>
                <a:latin typeface="#9Slide05 Wedding KT" panose="02040603050506020204" pitchFamily="18" charset="0"/>
              </a:rPr>
              <a:t>Trò chơi 1: </a:t>
            </a:r>
          </a:p>
          <a:p>
            <a:pPr algn="ctr"/>
            <a:r>
              <a:rPr lang="en-US" sz="8000" b="1">
                <a:solidFill>
                  <a:srgbClr val="FF0000"/>
                </a:solidFill>
                <a:latin typeface="#9Slide05 Wedding KT" panose="02040603050506020204" pitchFamily="18" charset="0"/>
              </a:rPr>
              <a:t>Tìm bộ phận còn thiếu.</a:t>
            </a:r>
            <a:endParaRPr lang="vi-VN" sz="80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300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53" t="31609" r="61108" b="9166"/>
          <a:stretch/>
        </p:blipFill>
        <p:spPr>
          <a:xfrm>
            <a:off x="4452256" y="1752600"/>
            <a:ext cx="1839687" cy="2457994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 flipH="1">
            <a:off x="6457950" y="4297680"/>
            <a:ext cx="91440" cy="1143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78" t="3490" r="16442" b="6807"/>
          <a:stretch/>
        </p:blipFill>
        <p:spPr>
          <a:xfrm>
            <a:off x="6291943" y="597623"/>
            <a:ext cx="2862943" cy="37229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01" t="-5246" r="71619" b="62387"/>
          <a:stretch/>
        </p:blipFill>
        <p:spPr>
          <a:xfrm rot="20931319">
            <a:off x="1623581" y="4666712"/>
            <a:ext cx="1850950" cy="17787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65" t="24499" r="16095" b="59764"/>
          <a:stretch/>
        </p:blipFill>
        <p:spPr>
          <a:xfrm>
            <a:off x="5584371" y="5447217"/>
            <a:ext cx="1077686" cy="65314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55" t="58072" r="16094" b="11502"/>
          <a:stretch/>
        </p:blipFill>
        <p:spPr>
          <a:xfrm>
            <a:off x="8060871" y="5447217"/>
            <a:ext cx="1817913" cy="1262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429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restart="whenNotActive" fill="hold" evtFilter="cancelBubble" nodeType="interactiveSeq">
                    <p:stCondLst>
                      <p:cond evt="onClick" delay="0">
                        <p:tgtEl>
                          <p:spTgt spid="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" fill="hold">
                          <p:stCondLst>
                            <p:cond delay="0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6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58333E-6 4.81481E-6 L 0.16941 -0.61806 " pathEditMode="relative" rAng="0" ptsTypes="AA">
                                          <p:cBhvr>
                                            <p:cTn id="6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464" y="-30903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applaus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7"/>
                      </p:tgtEl>
                    </p:cond>
                  </p:nextCondLst>
                </p:seq>
                <p:seq concurrent="1" nextAc="seek">
                  <p:cTn id="7" restart="whenNotActive" fill="hold" evtFilter="cancelBubble" nodeType="interactiveSeq">
                    <p:stCondLst>
                      <p:cond evt="onClick" delay="0">
                        <p:tgtEl>
                          <p:spTgt spid="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" fill="hold">
                          <p:stCondLst>
                            <p:cond delay="0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56" presetClass="path" presetSubtype="0" accel="50000" autoRev="1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54167E-6 1.85185E-6 L 0.20456 -0.57523 " pathEditMode="relative" rAng="0" ptsTypes="AA" p14:bounceEnd="50000">
                                          <p:cBhvr>
                                            <p:cTn id="11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0221" y="-28773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breez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9"/>
                      </p:tgtEl>
                    </p:cond>
                  </p:nextCondLst>
                </p:seq>
                <p:seq concurrent="1" nextAc="seek">
                  <p:cTn id="12" restart="whenNotActive" fill="hold" evtFilter="cancelBubble" nodeType="interactiveSeq">
                    <p:stCondLst>
                      <p:cond evt="onClick" delay="0">
                        <p:tgtEl>
                          <p:spTgt spid="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3" fill="hold">
                          <p:stCondLst>
                            <p:cond delay="0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64" presetClass="path" presetSubtype="0" accel="50000" autoRev="1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91667E-6 -2.59259E-6 L -0.05925 -0.37847 " pathEditMode="relative" rAng="0" ptsTypes="AA" p14:bounceEnd="50000">
                                          <p:cBhvr>
                                            <p:cTn id="16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969" y="-18935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breez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8"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restart="whenNotActive" fill="hold" evtFilter="cancelBubble" nodeType="interactiveSeq">
                    <p:stCondLst>
                      <p:cond evt="onClick" delay="0">
                        <p:tgtEl>
                          <p:spTgt spid="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" fill="hold">
                          <p:stCondLst>
                            <p:cond delay="0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6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58333E-6 4.81481E-6 L 0.16941 -0.61806 " pathEditMode="relative" rAng="0" ptsTypes="AA">
                                          <p:cBhvr>
                                            <p:cTn id="6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464" y="-30903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applaus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7"/>
                      </p:tgtEl>
                    </p:cond>
                  </p:nextCondLst>
                </p:seq>
                <p:seq concurrent="1" nextAc="seek">
                  <p:cTn id="7" restart="whenNotActive" fill="hold" evtFilter="cancelBubble" nodeType="interactiveSeq">
                    <p:stCondLst>
                      <p:cond evt="onClick" delay="0">
                        <p:tgtEl>
                          <p:spTgt spid="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" fill="hold">
                          <p:stCondLst>
                            <p:cond delay="0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56" presetClass="path" presetSubtype="0" accel="50000" autoRev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54167E-6 1.85185E-6 L 0.20456 -0.57523 " pathEditMode="relative" rAng="0" ptsTypes="AA">
                                          <p:cBhvr>
                                            <p:cTn id="11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0221" y="-28773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breez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9"/>
                      </p:tgtEl>
                    </p:cond>
                  </p:nextCondLst>
                </p:seq>
                <p:seq concurrent="1" nextAc="seek">
                  <p:cTn id="12" restart="whenNotActive" fill="hold" evtFilter="cancelBubble" nodeType="interactiveSeq">
                    <p:stCondLst>
                      <p:cond evt="onClick" delay="0">
                        <p:tgtEl>
                          <p:spTgt spid="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3" fill="hold">
                          <p:stCondLst>
                            <p:cond delay="0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64" presetClass="path" presetSubtype="0" accel="50000" autoRev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91667E-6 -2.59259E-6 L -0.05925 -0.37847 " pathEditMode="relative" rAng="0" ptsTypes="AA">
                                          <p:cBhvr>
                                            <p:cTn id="16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969" y="-18935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breez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8"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Arrow Connector 11"/>
          <p:cNvCxnSpPr/>
          <p:nvPr/>
        </p:nvCxnSpPr>
        <p:spPr>
          <a:xfrm flipH="1">
            <a:off x="6457950" y="4297680"/>
            <a:ext cx="91440" cy="1143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99" t="22973" r="17186" b="30439"/>
          <a:stretch/>
        </p:blipFill>
        <p:spPr>
          <a:xfrm>
            <a:off x="6999515" y="1767782"/>
            <a:ext cx="1360714" cy="147616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037"/>
          <a:stretch/>
        </p:blipFill>
        <p:spPr>
          <a:xfrm>
            <a:off x="2950029" y="1023256"/>
            <a:ext cx="4049485" cy="31786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01" t="-5246" r="71619" b="62387"/>
          <a:stretch/>
        </p:blipFill>
        <p:spPr>
          <a:xfrm rot="21340046">
            <a:off x="1710667" y="4557847"/>
            <a:ext cx="1850950" cy="17787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65" t="24499" r="16095" b="59764"/>
          <a:stretch/>
        </p:blipFill>
        <p:spPr>
          <a:xfrm>
            <a:off x="5584371" y="5447217"/>
            <a:ext cx="1077686" cy="65314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55" t="58072" r="16094" b="11502"/>
          <a:stretch/>
        </p:blipFill>
        <p:spPr>
          <a:xfrm>
            <a:off x="8360229" y="5282352"/>
            <a:ext cx="1578427" cy="1262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885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restart="whenNotActive" fill="hold" evtFilter="cancelBubble" nodeType="interactiveSeq">
                    <p:stCondLst>
                      <p:cond evt="onClick" delay="0">
                        <p:tgtEl>
                          <p:spTgt spid="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" fill="hold">
                          <p:stCondLst>
                            <p:cond delay="0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6" presetClass="path" presetSubtype="0" accel="50000" autoRev="1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45833E-6 -2.96296E-6 L 0.09557 -0.59143 " pathEditMode="relative" rAng="0" ptsTypes="AA" p14:bounceEnd="50000">
                                          <p:cBhvr>
                                            <p:cTn id="6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451" y="-29583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breez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7"/>
                      </p:tgtEl>
                    </p:cond>
                  </p:nextCondLst>
                </p:seq>
                <p:seq concurrent="1" nextAc="seek">
                  <p:cTn id="7" restart="whenNotActive" fill="hold" evtFilter="cancelBubble" nodeType="interactiveSeq">
                    <p:stCondLst>
                      <p:cond evt="onClick" delay="0">
                        <p:tgtEl>
                          <p:spTgt spid="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" fill="hold">
                          <p:stCondLst>
                            <p:cond delay="0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56" presetClass="path" presetSubtype="0" accel="50000" autoRev="1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4414 0.04768 L 0.15052 -0.53565 " pathEditMode="relative" rAng="0" ptsTypes="AA" p14:bounceEnd="50000">
                                          <p:cBhvr>
                                            <p:cTn id="11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9727" y="-29167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breez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9"/>
                      </p:tgtEl>
                    </p:cond>
                  </p:nextCondLst>
                </p:seq>
                <p:seq concurrent="1" nextAc="seek">
                  <p:cTn id="12" restart="whenNotActive" fill="hold" evtFilter="cancelBubble" nodeType="interactiveSeq">
                    <p:stCondLst>
                      <p:cond evt="onClick" delay="0">
                        <p:tgtEl>
                          <p:spTgt spid="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3" fill="hold">
                          <p:stCondLst>
                            <p:cond delay="0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64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6.25E-7 1.48148E-6 L -0.12005 -0.37176 " pathEditMode="relative" rAng="0" ptsTypes="AA">
                                          <p:cBhvr>
                                            <p:cTn id="16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003" y="-18588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applaus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8"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restart="whenNotActive" fill="hold" evtFilter="cancelBubble" nodeType="interactiveSeq">
                    <p:stCondLst>
                      <p:cond evt="onClick" delay="0">
                        <p:tgtEl>
                          <p:spTgt spid="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" fill="hold">
                          <p:stCondLst>
                            <p:cond delay="0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6" presetClass="path" presetSubtype="0" accel="50000" autoRev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45833E-6 -2.96296E-6 L 0.09557 -0.59143 " pathEditMode="relative" rAng="0" ptsTypes="AA">
                                          <p:cBhvr>
                                            <p:cTn id="6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451" y="-29583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breez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7"/>
                      </p:tgtEl>
                    </p:cond>
                  </p:nextCondLst>
                </p:seq>
                <p:seq concurrent="1" nextAc="seek">
                  <p:cTn id="7" restart="whenNotActive" fill="hold" evtFilter="cancelBubble" nodeType="interactiveSeq">
                    <p:stCondLst>
                      <p:cond evt="onClick" delay="0">
                        <p:tgtEl>
                          <p:spTgt spid="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" fill="hold">
                          <p:stCondLst>
                            <p:cond delay="0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56" presetClass="path" presetSubtype="0" accel="50000" autoRev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4414 0.04768 L 0.15052 -0.53565 " pathEditMode="relative" rAng="0" ptsTypes="AA">
                                          <p:cBhvr>
                                            <p:cTn id="11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9727" y="-29167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breez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9"/>
                      </p:tgtEl>
                    </p:cond>
                  </p:nextCondLst>
                </p:seq>
                <p:seq concurrent="1" nextAc="seek">
                  <p:cTn id="12" restart="whenNotActive" fill="hold" evtFilter="cancelBubble" nodeType="interactiveSeq">
                    <p:stCondLst>
                      <p:cond evt="onClick" delay="0">
                        <p:tgtEl>
                          <p:spTgt spid="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3" fill="hold">
                          <p:stCondLst>
                            <p:cond delay="0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64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6.25E-7 1.48148E-6 L -0.12005 -0.37176 " pathEditMode="relative" rAng="0" ptsTypes="AA">
                                          <p:cBhvr>
                                            <p:cTn id="16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003" y="-18588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applaus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8"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</TotalTime>
  <Words>88</Words>
  <Application>Microsoft Office PowerPoint</Application>
  <PresentationFormat>Widescreen</PresentationFormat>
  <Paragraphs>25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#9Slide05 Wedding KT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21</cp:revision>
  <dcterms:created xsi:type="dcterms:W3CDTF">2021-11-11T15:12:27Z</dcterms:created>
  <dcterms:modified xsi:type="dcterms:W3CDTF">2022-01-18T16:40:52Z</dcterms:modified>
</cp:coreProperties>
</file>