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6" r:id="rId2"/>
    <p:sldId id="280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</p:sldIdLst>
  <p:sldSz cx="12192000" cy="6858000"/>
  <p:notesSz cx="6858000" cy="9144000"/>
  <p:embeddedFontLs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Calibri Light" panose="020F0302020204030204" pitchFamily="34" charset="0"/>
      <p:regular r:id="rId28"/>
      <p:italic r:id="rId29"/>
    </p:embeddedFont>
    <p:embeddedFont>
      <p:font typeface="UTM Seagull" panose="02040603050506020204" pitchFamily="18" charset="0"/>
      <p:bold r:id="rId30"/>
      <p:boldItalic r:id="rId3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C495"/>
    <a:srgbClr val="603912"/>
    <a:srgbClr val="F1E8D7"/>
    <a:srgbClr val="4472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233" autoAdjust="0"/>
    <p:restoredTop sz="94660"/>
  </p:normalViewPr>
  <p:slideViewPr>
    <p:cSldViewPr snapToGrid="0">
      <p:cViewPr varScale="1">
        <p:scale>
          <a:sx n="67" d="100"/>
          <a:sy n="67" d="100"/>
        </p:scale>
        <p:origin x="7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BE4816-4FDD-49CF-9400-DE34529EC9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71A4392-71F8-4289-A760-60C15F12EE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68E969-897E-4496-ACC2-F01692406C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4BEF9F-A18C-4DFA-9B93-E8A3783AA740}" type="datetimeFigureOut">
              <a:rPr lang="en-US" smtClean="0"/>
              <a:t>25/04/2022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1FC196-AE42-494B-8067-EECE964BBB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119696-C7D0-45B6-A275-0ADF197774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52D56-4C75-439A-A2EC-682BBECD67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70808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CE7C38-71C9-408C-B308-0B4E95408A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9706E14-86BC-4EFA-A6CB-3E9001D21E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D85CFE-535E-4318-9F0C-DFF411740A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4BEF9F-A18C-4DFA-9B93-E8A3783AA740}" type="datetimeFigureOut">
              <a:rPr lang="en-US" smtClean="0"/>
              <a:t>25/04/2022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63EB4B-CC4B-468B-B1EF-0AD6B4D32B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9F2FF5-8957-42C2-93C9-C7CC7DF205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52D56-4C75-439A-A2EC-682BBECD67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32481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151CB9A-1AB0-44AD-B968-EDE0025D08B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A02D6D5-F0E7-4F6A-B399-01FD5DBD34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CE188A-A363-4C89-A306-DDEF27783F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4BEF9F-A18C-4DFA-9B93-E8A3783AA740}" type="datetimeFigureOut">
              <a:rPr lang="en-US" smtClean="0"/>
              <a:t>25/04/2022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65DE1F-0375-4686-8910-AFA158F635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409BD4-BA7A-45E5-AFB6-0FA9B497D2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52D56-4C75-439A-A2EC-682BBECD67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40266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E7DB37-7898-48DD-8E78-E6DEC967C5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F471C0-B817-4B55-A7CB-07F4C4EBC7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611701-2767-49CC-B5CC-A42C2932F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4BEF9F-A18C-4DFA-9B93-E8A3783AA740}" type="datetimeFigureOut">
              <a:rPr lang="en-US" smtClean="0"/>
              <a:t>25/04/2022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F8F820-70B8-474F-9AA0-0AB9964014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9E3469-AFFB-4C4D-9B51-FBB5EE1CB2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52D56-4C75-439A-A2EC-682BBECD67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166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5237B0-BA21-462E-B267-BF194CB3A7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4CFEE1-43BC-46BB-9152-E297664480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423656-5C5A-4B91-8D14-21BC7200DB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4BEF9F-A18C-4DFA-9B93-E8A3783AA740}" type="datetimeFigureOut">
              <a:rPr lang="en-US" smtClean="0"/>
              <a:t>25/04/2022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BA884A-3AB9-4C0B-87EA-54528A4F42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9F0124-1961-43CB-88DE-50C3BA54F7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52D56-4C75-439A-A2EC-682BBECD67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45876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D0651E-7510-4A41-9837-FF4CBD0BB1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C5B398-DBC6-4018-8E77-CFA038D0538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EB40DE-067C-43AE-9270-DE7864D821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D76371-A36E-461A-B159-D2B30F8037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4BEF9F-A18C-4DFA-9B93-E8A3783AA740}" type="datetimeFigureOut">
              <a:rPr lang="en-US" smtClean="0"/>
              <a:t>25/04/2022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9060364-E90E-4C46-9EE0-AE9965FD9A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ED2C8EF-D611-4302-BE9C-05EC4225F1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52D56-4C75-439A-A2EC-682BBECD67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33957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36F171-B52F-4A57-AEF8-36D8ADBF04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41DE43-09E7-451F-9F5C-22BDE8F9EC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A48C00-91F0-4794-9134-4744C99B5C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1E03C4-CFC5-4A2B-BE12-6104B275E91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C9577D9-5BA9-401E-AE6B-B05B771F4E1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E70CEB7-BD1E-4BF3-95A2-6055122421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4BEF9F-A18C-4DFA-9B93-E8A3783AA740}" type="datetimeFigureOut">
              <a:rPr lang="en-US" smtClean="0"/>
              <a:t>25/04/2022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E182D26-DD7A-4A2C-BA24-4347059D8A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4F75662-4E4E-4741-AB77-AEEA5C98D2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52D56-4C75-439A-A2EC-682BBECD67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43055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603ED7-F262-458D-A3C8-F38100D3CF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3B211DD-8AA7-463B-A882-DEBD8A55B5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4BEF9F-A18C-4DFA-9B93-E8A3783AA740}" type="datetimeFigureOut">
              <a:rPr lang="en-US" smtClean="0"/>
              <a:t>25/04/2022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3610C7A-D987-450B-B69B-1FCAF9B3F8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9CCED5E-18CA-4BBE-9E8C-F56EB2949A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52D56-4C75-439A-A2EC-682BBECD67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86626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451DC0A-B00A-4CAA-8BD2-0A09B2333F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4BEF9F-A18C-4DFA-9B93-E8A3783AA740}" type="datetimeFigureOut">
              <a:rPr lang="en-US" smtClean="0"/>
              <a:t>25/04/2022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E98E335-FEBF-45C2-A4B3-353ED7D88F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77059E-B45E-4B61-816B-538BB2AF29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52D56-4C75-439A-A2EC-682BBECD67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39915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DDD005-0120-4590-8D12-CFFFE6A463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D4EAC7-49F3-40E1-AA03-7D4EF90AE1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6CA10C8-C205-44E1-9B4C-3C90001DA9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D97FD15-954C-4BE8-BC0E-1657CDA2C1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4BEF9F-A18C-4DFA-9B93-E8A3783AA740}" type="datetimeFigureOut">
              <a:rPr lang="en-US" smtClean="0"/>
              <a:t>25/04/2022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A09B85-37BB-4855-8ADF-D91D2D366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0E31BA-F76B-42CD-AA3C-CF9BDFD143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52D56-4C75-439A-A2EC-682BBECD67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8831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327ACC-0E0B-4046-94BD-3BE3EEB6E4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F84C311-09FA-441D-8852-CB327E5CE94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825524A-B6A7-4A22-9E25-4E1BCC47AC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E5F71FE-CC3A-45D8-BA43-A6FAB5D8DD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4BEF9F-A18C-4DFA-9B93-E8A3783AA740}" type="datetimeFigureOut">
              <a:rPr lang="en-US" smtClean="0"/>
              <a:t>25/04/2022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06A0197-7AAC-4D8C-BB37-05B9E6C652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23DA7F-3A97-4C01-B289-CDEB2C8A70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52D56-4C75-439A-A2EC-682BBECD67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87316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5F863E7-A33A-4A6D-B10A-2135545F9D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319A47-19CB-454B-A7B3-878CB4480A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A3414D-7691-4702-8892-6019B5424B9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4BEF9F-A18C-4DFA-9B93-E8A3783AA740}" type="datetimeFigureOut">
              <a:rPr lang="en-US" smtClean="0"/>
              <a:t>25/04/2022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448FDA-60AE-4273-9D50-99B18A7BEEF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FFAD2C-695D-4877-9706-391FF297D4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D52D56-4C75-439A-A2EC-682BBECD67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1344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4.jpeg"/><Relationship Id="rId7" Type="http://schemas.openxmlformats.org/officeDocument/2006/relationships/image" Target="../media/image2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8.jpeg"/><Relationship Id="rId10" Type="http://schemas.microsoft.com/office/2007/relationships/hdphoto" Target="../media/hdphoto1.wdp"/><Relationship Id="rId4" Type="http://schemas.openxmlformats.org/officeDocument/2006/relationships/image" Target="../media/image5.jpeg"/><Relationship Id="rId9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4.jpeg"/><Relationship Id="rId7" Type="http://schemas.openxmlformats.org/officeDocument/2006/relationships/image" Target="../media/image3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8.jpeg"/><Relationship Id="rId4" Type="http://schemas.openxmlformats.org/officeDocument/2006/relationships/image" Target="../media/image5.jpeg"/><Relationship Id="rId9" Type="http://schemas.openxmlformats.org/officeDocument/2006/relationships/image" Target="../media/image3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4.jpeg"/><Relationship Id="rId7" Type="http://schemas.openxmlformats.org/officeDocument/2006/relationships/image" Target="../media/image2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8.jpeg"/><Relationship Id="rId4" Type="http://schemas.openxmlformats.org/officeDocument/2006/relationships/image" Target="../media/image5.jpeg"/><Relationship Id="rId9" Type="http://schemas.openxmlformats.org/officeDocument/2006/relationships/image" Target="../media/image2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4.jpeg"/><Relationship Id="rId7" Type="http://schemas.openxmlformats.org/officeDocument/2006/relationships/image" Target="../media/image4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openxmlformats.org/officeDocument/2006/relationships/image" Target="../media/image8.jpeg"/><Relationship Id="rId4" Type="http://schemas.openxmlformats.org/officeDocument/2006/relationships/image" Target="../media/image5.jpeg"/><Relationship Id="rId9" Type="http://schemas.openxmlformats.org/officeDocument/2006/relationships/image" Target="../media/image4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4.jpeg"/><Relationship Id="rId7" Type="http://schemas.openxmlformats.org/officeDocument/2006/relationships/image" Target="../media/image4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8.jpeg"/><Relationship Id="rId4" Type="http://schemas.openxmlformats.org/officeDocument/2006/relationships/image" Target="../media/image5.jpeg"/><Relationship Id="rId9" Type="http://schemas.openxmlformats.org/officeDocument/2006/relationships/image" Target="../media/image4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Relationship Id="rId9" Type="http://schemas.openxmlformats.org/officeDocument/2006/relationships/image" Target="../media/image9.jp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image" Target="../media/image4.jpeg"/><Relationship Id="rId7" Type="http://schemas.openxmlformats.org/officeDocument/2006/relationships/image" Target="../media/image5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5" Type="http://schemas.openxmlformats.org/officeDocument/2006/relationships/image" Target="../media/image8.jpeg"/><Relationship Id="rId4" Type="http://schemas.openxmlformats.org/officeDocument/2006/relationships/image" Target="../media/image5.jpeg"/><Relationship Id="rId9" Type="http://schemas.openxmlformats.org/officeDocument/2006/relationships/image" Target="../media/image5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3" Type="http://schemas.openxmlformats.org/officeDocument/2006/relationships/image" Target="../media/image55.jpeg"/><Relationship Id="rId7" Type="http://schemas.openxmlformats.org/officeDocument/2006/relationships/image" Target="../media/image5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Relationship Id="rId9" Type="http://schemas.openxmlformats.org/officeDocument/2006/relationships/image" Target="../media/image6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4.jpeg"/><Relationship Id="rId7" Type="http://schemas.openxmlformats.org/officeDocument/2006/relationships/image" Target="../media/image1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8.jpeg"/><Relationship Id="rId4" Type="http://schemas.openxmlformats.org/officeDocument/2006/relationships/image" Target="../media/image5.jpeg"/><Relationship Id="rId9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4.jpeg"/><Relationship Id="rId7" Type="http://schemas.openxmlformats.org/officeDocument/2006/relationships/image" Target="../media/image1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8.jpeg"/><Relationship Id="rId4" Type="http://schemas.openxmlformats.org/officeDocument/2006/relationships/image" Target="../media/image5.jpeg"/><Relationship Id="rId9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4.jpeg"/><Relationship Id="rId7" Type="http://schemas.openxmlformats.org/officeDocument/2006/relationships/image" Target="../media/image2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8.jpeg"/><Relationship Id="rId4" Type="http://schemas.openxmlformats.org/officeDocument/2006/relationships/image" Target="../media/image5.jpeg"/><Relationship Id="rId9" Type="http://schemas.openxmlformats.org/officeDocument/2006/relationships/image" Target="../media/image2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B3690F4-C74E-413B-9E16-4C07F61198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3047" y="2554513"/>
            <a:ext cx="1748974" cy="174897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54D6A5E-A866-41C4-AFA5-B517115006FC}"/>
              </a:ext>
            </a:extLst>
          </p:cNvPr>
          <p:cNvSpPr txBox="1"/>
          <p:nvPr/>
        </p:nvSpPr>
        <p:spPr>
          <a:xfrm>
            <a:off x="4036314" y="2396236"/>
            <a:ext cx="627016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THỰC ĐƠN MÙA HÈ KHỐI MẪU GIÁO</a:t>
            </a:r>
          </a:p>
          <a:p>
            <a:pPr algn="ctr"/>
            <a:r>
              <a:rPr lang="en-US" sz="4400" i="1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(</a:t>
            </a:r>
            <a:r>
              <a:rPr lang="en-US" sz="4400" i="1" err="1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Từ</a:t>
            </a:r>
            <a:r>
              <a:rPr lang="en-US" sz="4400" i="1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 </a:t>
            </a:r>
            <a:r>
              <a:rPr lang="en-US" sz="4400" i="1" err="1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ngày</a:t>
            </a:r>
            <a:r>
              <a:rPr lang="en-US" sz="4400" i="1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 01/05/2022)</a:t>
            </a:r>
          </a:p>
        </p:txBody>
      </p:sp>
    </p:spTree>
    <p:extLst>
      <p:ext uri="{BB962C8B-B14F-4D97-AF65-F5344CB8AC3E}">
        <p14:creationId xmlns:p14="http://schemas.microsoft.com/office/powerpoint/2010/main" val="28989003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8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A7AA07B3-CC6C-4AAD-83FD-6BE4622EB038}"/>
              </a:ext>
            </a:extLst>
          </p:cNvPr>
          <p:cNvSpPr/>
          <p:nvPr/>
        </p:nvSpPr>
        <p:spPr>
          <a:xfrm>
            <a:off x="3810000" y="1507891"/>
            <a:ext cx="4572000" cy="4572000"/>
          </a:xfrm>
          <a:prstGeom prst="rect">
            <a:avLst/>
          </a:prstGeom>
          <a:blipFill dpi="0" rotWithShape="1">
            <a:blip r:embed="rId2">
              <a:alphaModFix amt="3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C8E40EAD-056B-46DD-940E-2E5A323A5339}"/>
              </a:ext>
            </a:extLst>
          </p:cNvPr>
          <p:cNvSpPr/>
          <p:nvPr/>
        </p:nvSpPr>
        <p:spPr>
          <a:xfrm>
            <a:off x="489907" y="3074243"/>
            <a:ext cx="11408229" cy="3726613"/>
          </a:xfrm>
          <a:prstGeom prst="roundRect">
            <a:avLst>
              <a:gd name="adj" fmla="val 8752"/>
            </a:avLst>
          </a:prstGeom>
          <a:solidFill>
            <a:srgbClr val="E3C495">
              <a:alpha val="60000"/>
            </a:srgbClr>
          </a:solidFill>
          <a:ln w="28575">
            <a:solidFill>
              <a:srgbClr val="603912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FEF5DDD-5E07-47C5-A4D2-018C7A07C1E1}"/>
              </a:ext>
            </a:extLst>
          </p:cNvPr>
          <p:cNvSpPr/>
          <p:nvPr/>
        </p:nvSpPr>
        <p:spPr>
          <a:xfrm>
            <a:off x="489908" y="1122847"/>
            <a:ext cx="11408229" cy="1873897"/>
          </a:xfrm>
          <a:prstGeom prst="roundRect">
            <a:avLst/>
          </a:prstGeom>
          <a:solidFill>
            <a:srgbClr val="E3C495">
              <a:alpha val="60000"/>
            </a:srgbClr>
          </a:solidFill>
          <a:ln w="28575">
            <a:solidFill>
              <a:srgbClr val="603912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BBB2867-479E-4C9F-A08C-8F5F3FBBB73A}"/>
              </a:ext>
            </a:extLst>
          </p:cNvPr>
          <p:cNvSpPr/>
          <p:nvPr/>
        </p:nvSpPr>
        <p:spPr>
          <a:xfrm>
            <a:off x="0" y="57144"/>
            <a:ext cx="12192000" cy="933585"/>
          </a:xfrm>
          <a:prstGeom prst="rect">
            <a:avLst/>
          </a:prstGeom>
          <a:solidFill>
            <a:srgbClr val="6039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A707DC6-62C5-41E1-9EEF-F50AFE1B0453}"/>
              </a:ext>
            </a:extLst>
          </p:cNvPr>
          <p:cNvSpPr/>
          <p:nvPr/>
        </p:nvSpPr>
        <p:spPr>
          <a:xfrm>
            <a:off x="0" y="0"/>
            <a:ext cx="12192000" cy="934315"/>
          </a:xfrm>
          <a:prstGeom prst="rect">
            <a:avLst/>
          </a:prstGeom>
          <a:solidFill>
            <a:srgbClr val="E3C4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017FDA8-D734-4A57-B12E-13191193473D}"/>
              </a:ext>
            </a:extLst>
          </p:cNvPr>
          <p:cNvSpPr txBox="1"/>
          <p:nvPr/>
        </p:nvSpPr>
        <p:spPr>
          <a:xfrm>
            <a:off x="0" y="20497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rgbClr val="60391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THỰC ĐƠN MÙA HÈ KHỐI MẪU GIÁO </a:t>
            </a:r>
            <a:r>
              <a:rPr lang="en-US" sz="3200" i="1">
                <a:solidFill>
                  <a:srgbClr val="60391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- THỨ 6 (TUẦN 1,3)</a:t>
            </a:r>
          </a:p>
        </p:txBody>
      </p:sp>
      <p:pic>
        <p:nvPicPr>
          <p:cNvPr id="2050" name="Picture 2" descr="Thị trường sữa tươi: ai thách thức người dẫn đầu?">
            <a:extLst>
              <a:ext uri="{FF2B5EF4-FFF2-40B4-BE49-F238E27FC236}">
                <a16:creationId xmlns:a16="http://schemas.microsoft.com/office/drawing/2014/main" id="{6DA7F401-B5E5-4E80-B4A7-759E51FC2624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6635" y="1227298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074" name="Picture 2" descr="Gạo tám giá bao nhiêu? Vì sao dân Hà thành chuộng gạo tám quê">
            <a:extLst>
              <a:ext uri="{FF2B5EF4-FFF2-40B4-BE49-F238E27FC236}">
                <a16:creationId xmlns:a16="http://schemas.microsoft.com/office/drawing/2014/main" id="{2DC3918F-5DAD-4F79-B0FE-E422C80961C8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633" y="3159512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194" name="Picture 2" descr="Vì sao sữa chua Vinamilk thơm ngon và tốt cho sức khỏe?">
            <a:extLst>
              <a:ext uri="{FF2B5EF4-FFF2-40B4-BE49-F238E27FC236}">
                <a16:creationId xmlns:a16="http://schemas.microsoft.com/office/drawing/2014/main" id="{FF65D03F-994C-4DBE-9E5E-B877DDBFD259}"/>
              </a:ext>
            </a:extLst>
          </p:cNvPr>
          <p:cNvPicPr>
            <a:picLocks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302"/>
          <a:stretch/>
        </p:blipFill>
        <p:spPr bwMode="auto">
          <a:xfrm>
            <a:off x="7239810" y="4991129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F8474C31-A6A6-4501-9C62-D176CCB25895}"/>
              </a:ext>
            </a:extLst>
          </p:cNvPr>
          <p:cNvSpPr txBox="1"/>
          <p:nvPr/>
        </p:nvSpPr>
        <p:spPr>
          <a:xfrm>
            <a:off x="1000636" y="1704830"/>
            <a:ext cx="22860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BỮA SÁNG </a:t>
            </a:r>
          </a:p>
          <a:p>
            <a:pPr algn="ctr"/>
            <a:r>
              <a:rPr lang="en-US" sz="20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(DỊCH VỤ)</a:t>
            </a:r>
            <a:endParaRPr lang="en-US" sz="2000" i="1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DA69D6C-1912-42B1-8F28-6181EBFCDB80}"/>
              </a:ext>
            </a:extLst>
          </p:cNvPr>
          <p:cNvSpPr txBox="1"/>
          <p:nvPr/>
        </p:nvSpPr>
        <p:spPr>
          <a:xfrm>
            <a:off x="4132894" y="2612508"/>
            <a:ext cx="24632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Miến ngan</a:t>
            </a:r>
            <a:endParaRPr lang="en-US" sz="1600" i="1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A1FE168-DC1E-4C8B-9893-CD04E6C0FCCE}"/>
              </a:ext>
            </a:extLst>
          </p:cNvPr>
          <p:cNvSpPr txBox="1"/>
          <p:nvPr/>
        </p:nvSpPr>
        <p:spPr>
          <a:xfrm>
            <a:off x="6916634" y="2617382"/>
            <a:ext cx="22860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Sữa bột Super Star</a:t>
            </a:r>
            <a:endParaRPr lang="en-US" sz="1600" i="1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35367F8-ACC8-4AB5-A52D-508A6D25139B}"/>
              </a:ext>
            </a:extLst>
          </p:cNvPr>
          <p:cNvSpPr txBox="1"/>
          <p:nvPr/>
        </p:nvSpPr>
        <p:spPr>
          <a:xfrm>
            <a:off x="679689" y="4737494"/>
            <a:ext cx="22860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BỮA TRƯA</a:t>
            </a:r>
            <a:endParaRPr lang="en-US" sz="2000" i="1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041177D-0A5E-4C02-8236-20C4A04071B9}"/>
              </a:ext>
            </a:extLst>
          </p:cNvPr>
          <p:cNvSpPr txBox="1"/>
          <p:nvPr/>
        </p:nvSpPr>
        <p:spPr>
          <a:xfrm>
            <a:off x="2771632" y="4529946"/>
            <a:ext cx="22860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Cơm tám</a:t>
            </a:r>
            <a:endParaRPr lang="en-US" sz="1600" i="1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73F9A25-67B3-4651-A5F3-DA0085E0F9AA}"/>
              </a:ext>
            </a:extLst>
          </p:cNvPr>
          <p:cNvSpPr txBox="1"/>
          <p:nvPr/>
        </p:nvSpPr>
        <p:spPr>
          <a:xfrm>
            <a:off x="5466250" y="4555545"/>
            <a:ext cx="30050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Cá quả thịt heo</a:t>
            </a:r>
            <a:r>
              <a:rPr lang="en-US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 </a:t>
            </a:r>
            <a:r>
              <a:rPr lang="vi-VN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sốt cà chua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0748FB1-2CDA-4017-9E5E-D9101E8675C6}"/>
              </a:ext>
            </a:extLst>
          </p:cNvPr>
          <p:cNvSpPr txBox="1"/>
          <p:nvPr/>
        </p:nvSpPr>
        <p:spPr>
          <a:xfrm>
            <a:off x="8377725" y="4558157"/>
            <a:ext cx="28901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Canh cải xanh nấu thịt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5884CAB-AF47-42C0-9D53-17C891E950D2}"/>
              </a:ext>
            </a:extLst>
          </p:cNvPr>
          <p:cNvSpPr txBox="1"/>
          <p:nvPr/>
        </p:nvSpPr>
        <p:spPr>
          <a:xfrm>
            <a:off x="7230289" y="6380962"/>
            <a:ext cx="22860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Sữa chua Vinamilk</a:t>
            </a:r>
            <a:endParaRPr lang="en-US" sz="1600" i="1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82D41AF-E2B1-4BA0-A828-2F3D914802F2}"/>
              </a:ext>
            </a:extLst>
          </p:cNvPr>
          <p:cNvSpPr txBox="1"/>
          <p:nvPr/>
        </p:nvSpPr>
        <p:spPr>
          <a:xfrm>
            <a:off x="3849704" y="6387913"/>
            <a:ext cx="30050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Bí </a:t>
            </a:r>
            <a:r>
              <a:rPr lang="en-US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đỏ</a:t>
            </a:r>
            <a:r>
              <a:rPr lang="vi-VN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 xào tỏi</a:t>
            </a:r>
          </a:p>
        </p:txBody>
      </p:sp>
      <p:pic>
        <p:nvPicPr>
          <p:cNvPr id="30" name="Picture 2" descr="Cách Làm Món Canh Cải Ngọt Nấu Thịt Bằm của Rose Truong - Cookpad">
            <a:extLst>
              <a:ext uri="{FF2B5EF4-FFF2-40B4-BE49-F238E27FC236}">
                <a16:creationId xmlns:a16="http://schemas.microsoft.com/office/drawing/2014/main" id="{DAE750B7-75EB-49DA-BB20-27ABDE852B38}"/>
              </a:ext>
            </a:extLst>
          </p:cNvPr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4316" y="3173212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7890" name="Picture 2" descr="Cách nấu miến ngan ngon và chuẩn vị nhất">
            <a:extLst>
              <a:ext uri="{FF2B5EF4-FFF2-40B4-BE49-F238E27FC236}">
                <a16:creationId xmlns:a16="http://schemas.microsoft.com/office/drawing/2014/main" id="{879EF601-7495-4CAB-B114-AE366EA9AF9E}"/>
              </a:ext>
            </a:extLst>
          </p:cNvPr>
          <p:cNvPicPr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2189" y="1222095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8914" name="Picture 2" descr="Cách thực hiện món thịt sốt cà chua">
            <a:extLst>
              <a:ext uri="{FF2B5EF4-FFF2-40B4-BE49-F238E27FC236}">
                <a16:creationId xmlns:a16="http://schemas.microsoft.com/office/drawing/2014/main" id="{34951752-F724-422E-9085-3E5F5B08C270}"/>
              </a:ext>
            </a:extLst>
          </p:cNvPr>
          <p:cNvPicPr>
            <a:picLocks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5777" y="3171719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09C7A747-3DCA-4208-91E2-815975052AFA}"/>
              </a:ext>
            </a:extLst>
          </p:cNvPr>
          <p:cNvSpPr txBox="1"/>
          <p:nvPr/>
        </p:nvSpPr>
        <p:spPr>
          <a:xfrm>
            <a:off x="618592" y="6378251"/>
            <a:ext cx="22860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(</a:t>
            </a:r>
            <a:r>
              <a:rPr lang="en-US" sz="1600" i="1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Hình</a:t>
            </a:r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 </a:t>
            </a:r>
            <a:r>
              <a:rPr lang="en-US" sz="1600" i="1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ảnh</a:t>
            </a:r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 </a:t>
            </a:r>
            <a:r>
              <a:rPr lang="en-US" sz="1600" i="1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minh</a:t>
            </a:r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 </a:t>
            </a:r>
            <a:r>
              <a:rPr lang="en-US" sz="1600" i="1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họa</a:t>
            </a:r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)</a:t>
            </a:r>
          </a:p>
        </p:txBody>
      </p:sp>
      <p:pic>
        <p:nvPicPr>
          <p:cNvPr id="31" name="Picture 2" descr="3 cách làm bí đỏ xào tỏi, trứng, tôm đơn giản thơm ngon - Ẩm thực - Việt  Giải Trí">
            <a:extLst>
              <a:ext uri="{FF2B5EF4-FFF2-40B4-BE49-F238E27FC236}">
                <a16:creationId xmlns:a16="http://schemas.microsoft.com/office/drawing/2014/main" id="{F23FFC70-AD58-4765-B608-7DF6C22090FE}"/>
              </a:ext>
            </a:extLst>
          </p:cNvPr>
          <p:cNvPicPr>
            <a:picLocks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8769" y="5016313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32724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8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A7AA07B3-CC6C-4AAD-83FD-6BE4622EB038}"/>
              </a:ext>
            </a:extLst>
          </p:cNvPr>
          <p:cNvSpPr/>
          <p:nvPr/>
        </p:nvSpPr>
        <p:spPr>
          <a:xfrm>
            <a:off x="3810000" y="1507891"/>
            <a:ext cx="4572000" cy="4572000"/>
          </a:xfrm>
          <a:prstGeom prst="rect">
            <a:avLst/>
          </a:prstGeom>
          <a:blipFill dpi="0" rotWithShape="1">
            <a:blip r:embed="rId2">
              <a:alphaModFix amt="3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FEF5DDD-5E07-47C5-A4D2-018C7A07C1E1}"/>
              </a:ext>
            </a:extLst>
          </p:cNvPr>
          <p:cNvSpPr/>
          <p:nvPr/>
        </p:nvSpPr>
        <p:spPr>
          <a:xfrm>
            <a:off x="489907" y="1120018"/>
            <a:ext cx="11408229" cy="5533012"/>
          </a:xfrm>
          <a:prstGeom prst="roundRect">
            <a:avLst>
              <a:gd name="adj" fmla="val 9127"/>
            </a:avLst>
          </a:prstGeom>
          <a:solidFill>
            <a:srgbClr val="E3C495">
              <a:alpha val="60000"/>
            </a:srgbClr>
          </a:solidFill>
          <a:ln w="28575">
            <a:solidFill>
              <a:srgbClr val="603912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BBB2867-479E-4C9F-A08C-8F5F3FBBB73A}"/>
              </a:ext>
            </a:extLst>
          </p:cNvPr>
          <p:cNvSpPr/>
          <p:nvPr/>
        </p:nvSpPr>
        <p:spPr>
          <a:xfrm>
            <a:off x="0" y="57144"/>
            <a:ext cx="12192000" cy="933585"/>
          </a:xfrm>
          <a:prstGeom prst="rect">
            <a:avLst/>
          </a:prstGeom>
          <a:solidFill>
            <a:srgbClr val="6039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A707DC6-62C5-41E1-9EEF-F50AFE1B0453}"/>
              </a:ext>
            </a:extLst>
          </p:cNvPr>
          <p:cNvSpPr/>
          <p:nvPr/>
        </p:nvSpPr>
        <p:spPr>
          <a:xfrm>
            <a:off x="0" y="0"/>
            <a:ext cx="12192000" cy="934315"/>
          </a:xfrm>
          <a:prstGeom prst="rect">
            <a:avLst/>
          </a:prstGeom>
          <a:solidFill>
            <a:srgbClr val="E3C4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017FDA8-D734-4A57-B12E-13191193473D}"/>
              </a:ext>
            </a:extLst>
          </p:cNvPr>
          <p:cNvSpPr txBox="1"/>
          <p:nvPr/>
        </p:nvSpPr>
        <p:spPr>
          <a:xfrm>
            <a:off x="0" y="20497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rgbClr val="60391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THỰC ĐƠN MÙA HÈ KHỐI MẪU GIÁO </a:t>
            </a:r>
            <a:r>
              <a:rPr lang="en-US" sz="3200" i="1">
                <a:solidFill>
                  <a:srgbClr val="60391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- THỨ 6 (TUẦN 1,3)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2F0B56A-D175-4F17-B9E7-CEE3433C752E}"/>
              </a:ext>
            </a:extLst>
          </p:cNvPr>
          <p:cNvSpPr txBox="1"/>
          <p:nvPr/>
        </p:nvSpPr>
        <p:spPr>
          <a:xfrm>
            <a:off x="1676001" y="3593836"/>
            <a:ext cx="22860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BỮA CHIỀU</a:t>
            </a:r>
            <a:endParaRPr lang="en-US" sz="2000" i="1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9E660DE-9A8B-4D3C-81D3-E0D2708626A6}"/>
              </a:ext>
            </a:extLst>
          </p:cNvPr>
          <p:cNvSpPr txBox="1"/>
          <p:nvPr/>
        </p:nvSpPr>
        <p:spPr>
          <a:xfrm>
            <a:off x="4582851" y="3527428"/>
            <a:ext cx="37991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Phở gà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B7B017F-A2B0-47DA-9F41-0EBFF9599222}"/>
              </a:ext>
            </a:extLst>
          </p:cNvPr>
          <p:cNvSpPr txBox="1"/>
          <p:nvPr/>
        </p:nvSpPr>
        <p:spPr>
          <a:xfrm>
            <a:off x="5149581" y="5621727"/>
            <a:ext cx="26656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Chuối tiêu chín</a:t>
            </a:r>
            <a:endParaRPr lang="en-US" sz="1600" i="1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pic>
        <p:nvPicPr>
          <p:cNvPr id="41986" name="Picture 2" descr="Phở Gà - Cách Làm Phở Gà Đơn Giản, Dễ Làm, Nước Dùng Trong Veo, Thịt Gà Mềm  Ngọt | Cooky TV - YouTube">
            <a:extLst>
              <a:ext uri="{FF2B5EF4-FFF2-40B4-BE49-F238E27FC236}">
                <a16:creationId xmlns:a16="http://schemas.microsoft.com/office/drawing/2014/main" id="{337B97CB-E04A-4BBA-A668-B54854A1146F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9425" y="2136761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3010" name="Picture 2" descr="3 CÁCH] Hướng dẫn trị mụn bằng chuối vô cùng đơn giản">
            <a:extLst>
              <a:ext uri="{FF2B5EF4-FFF2-40B4-BE49-F238E27FC236}">
                <a16:creationId xmlns:a16="http://schemas.microsoft.com/office/drawing/2014/main" id="{A0EED4B8-05A7-42F6-B396-D53DF29A41E7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9425" y="4226507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832842FA-EFED-4FCC-899B-20A65D0FD32C}"/>
              </a:ext>
            </a:extLst>
          </p:cNvPr>
          <p:cNvSpPr txBox="1"/>
          <p:nvPr/>
        </p:nvSpPr>
        <p:spPr>
          <a:xfrm>
            <a:off x="633107" y="6190518"/>
            <a:ext cx="22860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(</a:t>
            </a:r>
            <a:r>
              <a:rPr lang="en-US" sz="1600" i="1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Hình</a:t>
            </a:r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 </a:t>
            </a:r>
            <a:r>
              <a:rPr lang="en-US" sz="1600" i="1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ảnh</a:t>
            </a:r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 </a:t>
            </a:r>
            <a:r>
              <a:rPr lang="en-US" sz="1600" i="1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minh</a:t>
            </a:r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 </a:t>
            </a:r>
            <a:r>
              <a:rPr lang="en-US" sz="1600" i="1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họa</a:t>
            </a:r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0017991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8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A7AA07B3-CC6C-4AAD-83FD-6BE4622EB038}"/>
              </a:ext>
            </a:extLst>
          </p:cNvPr>
          <p:cNvSpPr/>
          <p:nvPr/>
        </p:nvSpPr>
        <p:spPr>
          <a:xfrm>
            <a:off x="3810000" y="1507891"/>
            <a:ext cx="4572000" cy="4572000"/>
          </a:xfrm>
          <a:prstGeom prst="rect">
            <a:avLst/>
          </a:prstGeom>
          <a:blipFill dpi="0" rotWithShape="1">
            <a:blip r:embed="rId2">
              <a:alphaModFix amt="3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C8E40EAD-056B-46DD-940E-2E5A323A5339}"/>
              </a:ext>
            </a:extLst>
          </p:cNvPr>
          <p:cNvSpPr/>
          <p:nvPr/>
        </p:nvSpPr>
        <p:spPr>
          <a:xfrm>
            <a:off x="489907" y="3074243"/>
            <a:ext cx="11408229" cy="3726613"/>
          </a:xfrm>
          <a:prstGeom prst="roundRect">
            <a:avLst>
              <a:gd name="adj" fmla="val 8752"/>
            </a:avLst>
          </a:prstGeom>
          <a:solidFill>
            <a:srgbClr val="E3C495">
              <a:alpha val="60000"/>
            </a:srgbClr>
          </a:solidFill>
          <a:ln w="28575">
            <a:solidFill>
              <a:srgbClr val="603912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FEF5DDD-5E07-47C5-A4D2-018C7A07C1E1}"/>
              </a:ext>
            </a:extLst>
          </p:cNvPr>
          <p:cNvSpPr/>
          <p:nvPr/>
        </p:nvSpPr>
        <p:spPr>
          <a:xfrm>
            <a:off x="489908" y="1122847"/>
            <a:ext cx="11408229" cy="1873897"/>
          </a:xfrm>
          <a:prstGeom prst="roundRect">
            <a:avLst/>
          </a:prstGeom>
          <a:solidFill>
            <a:srgbClr val="E3C495">
              <a:alpha val="60000"/>
            </a:srgbClr>
          </a:solidFill>
          <a:ln w="28575">
            <a:solidFill>
              <a:srgbClr val="603912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BBB2867-479E-4C9F-A08C-8F5F3FBBB73A}"/>
              </a:ext>
            </a:extLst>
          </p:cNvPr>
          <p:cNvSpPr/>
          <p:nvPr/>
        </p:nvSpPr>
        <p:spPr>
          <a:xfrm>
            <a:off x="0" y="57144"/>
            <a:ext cx="12192000" cy="933585"/>
          </a:xfrm>
          <a:prstGeom prst="rect">
            <a:avLst/>
          </a:prstGeom>
          <a:solidFill>
            <a:srgbClr val="6039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A707DC6-62C5-41E1-9EEF-F50AFE1B0453}"/>
              </a:ext>
            </a:extLst>
          </p:cNvPr>
          <p:cNvSpPr/>
          <p:nvPr/>
        </p:nvSpPr>
        <p:spPr>
          <a:xfrm>
            <a:off x="0" y="0"/>
            <a:ext cx="12192000" cy="934315"/>
          </a:xfrm>
          <a:prstGeom prst="rect">
            <a:avLst/>
          </a:prstGeom>
          <a:solidFill>
            <a:srgbClr val="E3C4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017FDA8-D734-4A57-B12E-13191193473D}"/>
              </a:ext>
            </a:extLst>
          </p:cNvPr>
          <p:cNvSpPr txBox="1"/>
          <p:nvPr/>
        </p:nvSpPr>
        <p:spPr>
          <a:xfrm>
            <a:off x="0" y="20497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rgbClr val="60391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THỰC ĐƠN MÙA HÈ KHỐI MẪU GIÁO </a:t>
            </a:r>
            <a:r>
              <a:rPr lang="en-US" sz="3200" i="1">
                <a:solidFill>
                  <a:srgbClr val="60391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- THỨ 2 (TUẦN 2,4)</a:t>
            </a:r>
          </a:p>
        </p:txBody>
      </p:sp>
      <p:pic>
        <p:nvPicPr>
          <p:cNvPr id="2050" name="Picture 2" descr="Thị trường sữa tươi: ai thách thức người dẫn đầu?">
            <a:extLst>
              <a:ext uri="{FF2B5EF4-FFF2-40B4-BE49-F238E27FC236}">
                <a16:creationId xmlns:a16="http://schemas.microsoft.com/office/drawing/2014/main" id="{6DA7F401-B5E5-4E80-B4A7-759E51FC2624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6635" y="1227298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074" name="Picture 2" descr="Gạo tám giá bao nhiêu? Vì sao dân Hà thành chuộng gạo tám quê">
            <a:extLst>
              <a:ext uri="{FF2B5EF4-FFF2-40B4-BE49-F238E27FC236}">
                <a16:creationId xmlns:a16="http://schemas.microsoft.com/office/drawing/2014/main" id="{2DC3918F-5DAD-4F79-B0FE-E422C80961C8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633" y="3159512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194" name="Picture 2" descr="Vì sao sữa chua Vinamilk thơm ngon và tốt cho sức khỏe?">
            <a:extLst>
              <a:ext uri="{FF2B5EF4-FFF2-40B4-BE49-F238E27FC236}">
                <a16:creationId xmlns:a16="http://schemas.microsoft.com/office/drawing/2014/main" id="{FF65D03F-994C-4DBE-9E5E-B877DDBFD259}"/>
              </a:ext>
            </a:extLst>
          </p:cNvPr>
          <p:cNvPicPr>
            <a:picLocks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302"/>
          <a:stretch/>
        </p:blipFill>
        <p:spPr bwMode="auto">
          <a:xfrm>
            <a:off x="7007579" y="4991129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F8474C31-A6A6-4501-9C62-D176CCB25895}"/>
              </a:ext>
            </a:extLst>
          </p:cNvPr>
          <p:cNvSpPr txBox="1"/>
          <p:nvPr/>
        </p:nvSpPr>
        <p:spPr>
          <a:xfrm>
            <a:off x="1000636" y="1704830"/>
            <a:ext cx="22860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BỮA SÁNG </a:t>
            </a:r>
          </a:p>
          <a:p>
            <a:pPr algn="ctr"/>
            <a:r>
              <a:rPr lang="en-US" sz="20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(DỊCH VỤ)</a:t>
            </a:r>
            <a:endParaRPr lang="en-US" sz="2000" i="1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DA69D6C-1912-42B1-8F28-6181EBFCDB80}"/>
              </a:ext>
            </a:extLst>
          </p:cNvPr>
          <p:cNvSpPr txBox="1"/>
          <p:nvPr/>
        </p:nvSpPr>
        <p:spPr>
          <a:xfrm>
            <a:off x="4132894" y="2612508"/>
            <a:ext cx="24632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Phở gà</a:t>
            </a:r>
            <a:endParaRPr lang="en-US" sz="1600" i="1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A1FE168-DC1E-4C8B-9893-CD04E6C0FCCE}"/>
              </a:ext>
            </a:extLst>
          </p:cNvPr>
          <p:cNvSpPr txBox="1"/>
          <p:nvPr/>
        </p:nvSpPr>
        <p:spPr>
          <a:xfrm>
            <a:off x="6916634" y="2617382"/>
            <a:ext cx="22860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Sữa bột Super Star</a:t>
            </a:r>
            <a:endParaRPr lang="en-US" sz="1600" i="1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35367F8-ACC8-4AB5-A52D-508A6D25139B}"/>
              </a:ext>
            </a:extLst>
          </p:cNvPr>
          <p:cNvSpPr txBox="1"/>
          <p:nvPr/>
        </p:nvSpPr>
        <p:spPr>
          <a:xfrm>
            <a:off x="679689" y="4737494"/>
            <a:ext cx="22860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BỮA TRƯA</a:t>
            </a:r>
            <a:endParaRPr lang="en-US" sz="2000" i="1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041177D-0A5E-4C02-8236-20C4A04071B9}"/>
              </a:ext>
            </a:extLst>
          </p:cNvPr>
          <p:cNvSpPr txBox="1"/>
          <p:nvPr/>
        </p:nvSpPr>
        <p:spPr>
          <a:xfrm>
            <a:off x="2771632" y="4529946"/>
            <a:ext cx="22860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Cơm tám</a:t>
            </a:r>
            <a:endParaRPr lang="en-US" sz="1600" i="1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73F9A25-67B3-4651-A5F3-DA0085E0F9AA}"/>
              </a:ext>
            </a:extLst>
          </p:cNvPr>
          <p:cNvSpPr txBox="1"/>
          <p:nvPr/>
        </p:nvSpPr>
        <p:spPr>
          <a:xfrm>
            <a:off x="5466250" y="4555545"/>
            <a:ext cx="30050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Thịt bò thịt heo sốt nấm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0748FB1-2CDA-4017-9E5E-D9101E8675C6}"/>
              </a:ext>
            </a:extLst>
          </p:cNvPr>
          <p:cNvSpPr txBox="1"/>
          <p:nvPr/>
        </p:nvSpPr>
        <p:spPr>
          <a:xfrm>
            <a:off x="8490760" y="4555545"/>
            <a:ext cx="28901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Canh cua nấu rau mồng tơi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5884CAB-AF47-42C0-9D53-17C891E950D2}"/>
              </a:ext>
            </a:extLst>
          </p:cNvPr>
          <p:cNvSpPr txBox="1"/>
          <p:nvPr/>
        </p:nvSpPr>
        <p:spPr>
          <a:xfrm>
            <a:off x="6998058" y="6380962"/>
            <a:ext cx="22860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Sữa chua Vinamilk</a:t>
            </a:r>
            <a:endParaRPr lang="en-US" sz="1600" i="1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82D41AF-E2B1-4BA0-A828-2F3D914802F2}"/>
              </a:ext>
            </a:extLst>
          </p:cNvPr>
          <p:cNvSpPr txBox="1"/>
          <p:nvPr/>
        </p:nvSpPr>
        <p:spPr>
          <a:xfrm>
            <a:off x="3617473" y="6387913"/>
            <a:ext cx="30050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Su </a:t>
            </a:r>
            <a:r>
              <a:rPr lang="es-ES" sz="1600" err="1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su</a:t>
            </a:r>
            <a:r>
              <a:rPr lang="es-ES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, </a:t>
            </a:r>
            <a:r>
              <a:rPr lang="es-ES" sz="1600" err="1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cà</a:t>
            </a:r>
            <a:r>
              <a:rPr lang="es-ES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 </a:t>
            </a:r>
            <a:r>
              <a:rPr lang="es-ES" sz="1600" err="1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rốt</a:t>
            </a:r>
            <a:r>
              <a:rPr lang="es-ES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 </a:t>
            </a:r>
            <a:r>
              <a:rPr lang="es-ES" sz="1600" err="1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xào</a:t>
            </a:r>
            <a:r>
              <a:rPr lang="es-ES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 </a:t>
            </a:r>
            <a:r>
              <a:rPr lang="es-ES" sz="1600" err="1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tỏi</a:t>
            </a:r>
            <a:endParaRPr lang="vi-VN" sz="1600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pic>
        <p:nvPicPr>
          <p:cNvPr id="33" name="Picture 2" descr="Phở Gà - Cách Làm Phở Gà Đơn Giản, Dễ Làm, Nước Dùng Trong Veo, Thịt Gà Mềm  Ngọt | Cooky TV - YouTube">
            <a:extLst>
              <a:ext uri="{FF2B5EF4-FFF2-40B4-BE49-F238E27FC236}">
                <a16:creationId xmlns:a16="http://schemas.microsoft.com/office/drawing/2014/main" id="{4AA41639-FBB5-43BA-BF19-69E10BEA1C9B}"/>
              </a:ext>
            </a:extLst>
          </p:cNvPr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4245" y="1227298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26" name="Picture 2" descr="Thịt bò xốt nấm ngon ơi là ngon - Công thức món ngon">
            <a:extLst>
              <a:ext uri="{FF2B5EF4-FFF2-40B4-BE49-F238E27FC236}">
                <a16:creationId xmlns:a16="http://schemas.microsoft.com/office/drawing/2014/main" id="{5BCB9D5C-1D99-47F9-8C18-B9E5A547064A}"/>
              </a:ext>
            </a:extLst>
          </p:cNvPr>
          <p:cNvPicPr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5776" y="3175932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3 món canh thanh mát giải nhiệt ngày hè cho bà nội trợ bận rộn">
            <a:extLst>
              <a:ext uri="{FF2B5EF4-FFF2-40B4-BE49-F238E27FC236}">
                <a16:creationId xmlns:a16="http://schemas.microsoft.com/office/drawing/2014/main" id="{2A3C8C8D-54A7-4482-A5F6-CA9CD357C2D1}"/>
              </a:ext>
            </a:extLst>
          </p:cNvPr>
          <p:cNvPicPr>
            <a:picLocks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7351" y="3175183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ách Làm Món Su Su Cà Rốt Xào Tỏi của Hoàng Oanh - Cookpad">
            <a:extLst>
              <a:ext uri="{FF2B5EF4-FFF2-40B4-BE49-F238E27FC236}">
                <a16:creationId xmlns:a16="http://schemas.microsoft.com/office/drawing/2014/main" id="{BD1E0CD1-41D9-41EF-A40E-A43C16725D68}"/>
              </a:ext>
            </a:extLst>
          </p:cNvPr>
          <p:cNvPicPr>
            <a:picLocks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6004" y="4988884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7BF6BCCC-13A9-481C-9CC6-C0D2F7039801}"/>
              </a:ext>
            </a:extLst>
          </p:cNvPr>
          <p:cNvSpPr txBox="1"/>
          <p:nvPr/>
        </p:nvSpPr>
        <p:spPr>
          <a:xfrm>
            <a:off x="618592" y="6378251"/>
            <a:ext cx="22860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(</a:t>
            </a:r>
            <a:r>
              <a:rPr lang="en-US" sz="1600" i="1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Hình</a:t>
            </a:r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 </a:t>
            </a:r>
            <a:r>
              <a:rPr lang="en-US" sz="1600" i="1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ảnh</a:t>
            </a:r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 </a:t>
            </a:r>
            <a:r>
              <a:rPr lang="en-US" sz="1600" i="1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minh</a:t>
            </a:r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 </a:t>
            </a:r>
            <a:r>
              <a:rPr lang="en-US" sz="1600" i="1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họa</a:t>
            </a:r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3419980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8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A7AA07B3-CC6C-4AAD-83FD-6BE4622EB038}"/>
              </a:ext>
            </a:extLst>
          </p:cNvPr>
          <p:cNvSpPr/>
          <p:nvPr/>
        </p:nvSpPr>
        <p:spPr>
          <a:xfrm>
            <a:off x="3810000" y="1507891"/>
            <a:ext cx="4572000" cy="4572000"/>
          </a:xfrm>
          <a:prstGeom prst="rect">
            <a:avLst/>
          </a:prstGeom>
          <a:blipFill dpi="0" rotWithShape="1">
            <a:blip r:embed="rId2">
              <a:alphaModFix amt="3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FEF5DDD-5E07-47C5-A4D2-018C7A07C1E1}"/>
              </a:ext>
            </a:extLst>
          </p:cNvPr>
          <p:cNvSpPr/>
          <p:nvPr/>
        </p:nvSpPr>
        <p:spPr>
          <a:xfrm>
            <a:off x="391885" y="1082141"/>
            <a:ext cx="11408229" cy="5533012"/>
          </a:xfrm>
          <a:prstGeom prst="roundRect">
            <a:avLst>
              <a:gd name="adj" fmla="val 9127"/>
            </a:avLst>
          </a:prstGeom>
          <a:solidFill>
            <a:srgbClr val="E3C495">
              <a:alpha val="60000"/>
            </a:srgbClr>
          </a:solidFill>
          <a:ln w="28575">
            <a:solidFill>
              <a:srgbClr val="603912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BBB2867-479E-4C9F-A08C-8F5F3FBBB73A}"/>
              </a:ext>
            </a:extLst>
          </p:cNvPr>
          <p:cNvSpPr/>
          <p:nvPr/>
        </p:nvSpPr>
        <p:spPr>
          <a:xfrm>
            <a:off x="0" y="57144"/>
            <a:ext cx="12192000" cy="933585"/>
          </a:xfrm>
          <a:prstGeom prst="rect">
            <a:avLst/>
          </a:prstGeom>
          <a:solidFill>
            <a:srgbClr val="6039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A707DC6-62C5-41E1-9EEF-F50AFE1B0453}"/>
              </a:ext>
            </a:extLst>
          </p:cNvPr>
          <p:cNvSpPr/>
          <p:nvPr/>
        </p:nvSpPr>
        <p:spPr>
          <a:xfrm>
            <a:off x="0" y="0"/>
            <a:ext cx="12192000" cy="934315"/>
          </a:xfrm>
          <a:prstGeom prst="rect">
            <a:avLst/>
          </a:prstGeom>
          <a:solidFill>
            <a:srgbClr val="E3C4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017FDA8-D734-4A57-B12E-13191193473D}"/>
              </a:ext>
            </a:extLst>
          </p:cNvPr>
          <p:cNvSpPr txBox="1"/>
          <p:nvPr/>
        </p:nvSpPr>
        <p:spPr>
          <a:xfrm>
            <a:off x="0" y="20497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rgbClr val="60391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THỰC ĐƠN MÙA HÈ KHỐI MẪU GIÁO </a:t>
            </a:r>
            <a:r>
              <a:rPr lang="en-US" sz="3200" i="1">
                <a:solidFill>
                  <a:srgbClr val="60391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- THỨ 2 (TUẦN 2,4)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2F0B56A-D175-4F17-B9E7-CEE3433C752E}"/>
              </a:ext>
            </a:extLst>
          </p:cNvPr>
          <p:cNvSpPr txBox="1"/>
          <p:nvPr/>
        </p:nvSpPr>
        <p:spPr>
          <a:xfrm>
            <a:off x="1523999" y="3686469"/>
            <a:ext cx="22860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BỮA CHIỀU</a:t>
            </a:r>
            <a:endParaRPr lang="en-US" sz="2000" i="1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9E660DE-9A8B-4D3C-81D3-E0D2708626A6}"/>
              </a:ext>
            </a:extLst>
          </p:cNvPr>
          <p:cNvSpPr txBox="1"/>
          <p:nvPr/>
        </p:nvSpPr>
        <p:spPr>
          <a:xfrm>
            <a:off x="4582851" y="3390697"/>
            <a:ext cx="37991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Hủ tiếu tôm thịt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B7B017F-A2B0-47DA-9F41-0EBFF9599222}"/>
              </a:ext>
            </a:extLst>
          </p:cNvPr>
          <p:cNvSpPr txBox="1"/>
          <p:nvPr/>
        </p:nvSpPr>
        <p:spPr>
          <a:xfrm>
            <a:off x="5149583" y="5696609"/>
            <a:ext cx="26656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Dưa hấu</a:t>
            </a:r>
            <a:endParaRPr lang="en-US" sz="1600" i="1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pic>
        <p:nvPicPr>
          <p:cNvPr id="2050" name="Picture 2" descr="3 cách nấu hủ tiếu chuẩn vị ngọt thơm - ngon hơn ngoài hàng">
            <a:extLst>
              <a:ext uri="{FF2B5EF4-FFF2-40B4-BE49-F238E27FC236}">
                <a16:creationId xmlns:a16="http://schemas.microsoft.com/office/drawing/2014/main" id="{45DAC600-83AA-4EE9-8ADB-FADA45F9AEA2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9427" y="1980782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Những lợi ích sức khỏe bất ngờ của cùi dưa hấu | Báo Dân trí">
            <a:extLst>
              <a:ext uri="{FF2B5EF4-FFF2-40B4-BE49-F238E27FC236}">
                <a16:creationId xmlns:a16="http://schemas.microsoft.com/office/drawing/2014/main" id="{04B35C8F-9EB7-4CC2-A57F-FBDB0B6AA6E7}"/>
              </a:ext>
            </a:extLst>
          </p:cNvPr>
          <p:cNvPicPr>
            <a:picLocks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87" b="8571"/>
          <a:stretch/>
        </p:blipFill>
        <p:spPr bwMode="auto">
          <a:xfrm>
            <a:off x="5339427" y="4312656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A948D740-2844-4BD7-B0C9-FF987AF87F5D}"/>
              </a:ext>
            </a:extLst>
          </p:cNvPr>
          <p:cNvSpPr txBox="1"/>
          <p:nvPr/>
        </p:nvSpPr>
        <p:spPr>
          <a:xfrm>
            <a:off x="633107" y="6190518"/>
            <a:ext cx="22860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(</a:t>
            </a:r>
            <a:r>
              <a:rPr lang="en-US" sz="1600" i="1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Hình</a:t>
            </a:r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 </a:t>
            </a:r>
            <a:r>
              <a:rPr lang="en-US" sz="1600" i="1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ảnh</a:t>
            </a:r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 </a:t>
            </a:r>
            <a:r>
              <a:rPr lang="en-US" sz="1600" i="1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minh</a:t>
            </a:r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 </a:t>
            </a:r>
            <a:r>
              <a:rPr lang="en-US" sz="1600" i="1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họa</a:t>
            </a:r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1810503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8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A7AA07B3-CC6C-4AAD-83FD-6BE4622EB038}"/>
              </a:ext>
            </a:extLst>
          </p:cNvPr>
          <p:cNvSpPr/>
          <p:nvPr/>
        </p:nvSpPr>
        <p:spPr>
          <a:xfrm>
            <a:off x="3810000" y="1507891"/>
            <a:ext cx="4572000" cy="4572000"/>
          </a:xfrm>
          <a:prstGeom prst="rect">
            <a:avLst/>
          </a:prstGeom>
          <a:blipFill dpi="0" rotWithShape="1">
            <a:blip r:embed="rId2">
              <a:alphaModFix amt="3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C8E40EAD-056B-46DD-940E-2E5A323A5339}"/>
              </a:ext>
            </a:extLst>
          </p:cNvPr>
          <p:cNvSpPr/>
          <p:nvPr/>
        </p:nvSpPr>
        <p:spPr>
          <a:xfrm>
            <a:off x="489907" y="3074243"/>
            <a:ext cx="11408229" cy="3726613"/>
          </a:xfrm>
          <a:prstGeom prst="roundRect">
            <a:avLst>
              <a:gd name="adj" fmla="val 8752"/>
            </a:avLst>
          </a:prstGeom>
          <a:solidFill>
            <a:srgbClr val="E3C495">
              <a:alpha val="60000"/>
            </a:srgbClr>
          </a:solidFill>
          <a:ln w="28575">
            <a:solidFill>
              <a:srgbClr val="603912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FEF5DDD-5E07-47C5-A4D2-018C7A07C1E1}"/>
              </a:ext>
            </a:extLst>
          </p:cNvPr>
          <p:cNvSpPr/>
          <p:nvPr/>
        </p:nvSpPr>
        <p:spPr>
          <a:xfrm>
            <a:off x="489908" y="1122847"/>
            <a:ext cx="11408229" cy="1873897"/>
          </a:xfrm>
          <a:prstGeom prst="roundRect">
            <a:avLst/>
          </a:prstGeom>
          <a:solidFill>
            <a:srgbClr val="E3C495">
              <a:alpha val="60000"/>
            </a:srgbClr>
          </a:solidFill>
          <a:ln w="28575">
            <a:solidFill>
              <a:srgbClr val="603912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BBB2867-479E-4C9F-A08C-8F5F3FBBB73A}"/>
              </a:ext>
            </a:extLst>
          </p:cNvPr>
          <p:cNvSpPr/>
          <p:nvPr/>
        </p:nvSpPr>
        <p:spPr>
          <a:xfrm>
            <a:off x="0" y="57144"/>
            <a:ext cx="12192000" cy="933585"/>
          </a:xfrm>
          <a:prstGeom prst="rect">
            <a:avLst/>
          </a:prstGeom>
          <a:solidFill>
            <a:srgbClr val="6039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A707DC6-62C5-41E1-9EEF-F50AFE1B0453}"/>
              </a:ext>
            </a:extLst>
          </p:cNvPr>
          <p:cNvSpPr/>
          <p:nvPr/>
        </p:nvSpPr>
        <p:spPr>
          <a:xfrm>
            <a:off x="0" y="0"/>
            <a:ext cx="12192000" cy="934315"/>
          </a:xfrm>
          <a:prstGeom prst="rect">
            <a:avLst/>
          </a:prstGeom>
          <a:solidFill>
            <a:srgbClr val="E3C4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017FDA8-D734-4A57-B12E-13191193473D}"/>
              </a:ext>
            </a:extLst>
          </p:cNvPr>
          <p:cNvSpPr txBox="1"/>
          <p:nvPr/>
        </p:nvSpPr>
        <p:spPr>
          <a:xfrm>
            <a:off x="0" y="20497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rgbClr val="60391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THỰC ĐƠN MÙA HÈ KHỐI MẪU GIÁO </a:t>
            </a:r>
            <a:r>
              <a:rPr lang="en-US" sz="3200" i="1">
                <a:solidFill>
                  <a:srgbClr val="60391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- THỨ 3 (TUẦN 2,4)</a:t>
            </a:r>
          </a:p>
        </p:txBody>
      </p:sp>
      <p:pic>
        <p:nvPicPr>
          <p:cNvPr id="2050" name="Picture 2" descr="Thị trường sữa tươi: ai thách thức người dẫn đầu?">
            <a:extLst>
              <a:ext uri="{FF2B5EF4-FFF2-40B4-BE49-F238E27FC236}">
                <a16:creationId xmlns:a16="http://schemas.microsoft.com/office/drawing/2014/main" id="{6DA7F401-B5E5-4E80-B4A7-759E51FC2624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6635" y="1227298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074" name="Picture 2" descr="Gạo tám giá bao nhiêu? Vì sao dân Hà thành chuộng gạo tám quê">
            <a:extLst>
              <a:ext uri="{FF2B5EF4-FFF2-40B4-BE49-F238E27FC236}">
                <a16:creationId xmlns:a16="http://schemas.microsoft.com/office/drawing/2014/main" id="{2DC3918F-5DAD-4F79-B0FE-E422C80961C8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633" y="3159512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194" name="Picture 2" descr="Vì sao sữa chua Vinamilk thơm ngon và tốt cho sức khỏe?">
            <a:extLst>
              <a:ext uri="{FF2B5EF4-FFF2-40B4-BE49-F238E27FC236}">
                <a16:creationId xmlns:a16="http://schemas.microsoft.com/office/drawing/2014/main" id="{FF65D03F-994C-4DBE-9E5E-B877DDBFD259}"/>
              </a:ext>
            </a:extLst>
          </p:cNvPr>
          <p:cNvPicPr>
            <a:picLocks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302"/>
          <a:stretch/>
        </p:blipFill>
        <p:spPr bwMode="auto">
          <a:xfrm>
            <a:off x="7196264" y="4991129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F8474C31-A6A6-4501-9C62-D176CCB25895}"/>
              </a:ext>
            </a:extLst>
          </p:cNvPr>
          <p:cNvSpPr txBox="1"/>
          <p:nvPr/>
        </p:nvSpPr>
        <p:spPr>
          <a:xfrm>
            <a:off x="1000636" y="1704830"/>
            <a:ext cx="22860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BỮA SÁNG </a:t>
            </a:r>
          </a:p>
          <a:p>
            <a:pPr algn="ctr"/>
            <a:r>
              <a:rPr lang="en-US" sz="20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(DỊCH VỤ)</a:t>
            </a:r>
            <a:endParaRPr lang="en-US" sz="2000" i="1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DA69D6C-1912-42B1-8F28-6181EBFCDB80}"/>
              </a:ext>
            </a:extLst>
          </p:cNvPr>
          <p:cNvSpPr txBox="1"/>
          <p:nvPr/>
        </p:nvSpPr>
        <p:spPr>
          <a:xfrm>
            <a:off x="4132894" y="2612508"/>
            <a:ext cx="24632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Mỳ bò rau cải</a:t>
            </a:r>
            <a:endParaRPr lang="en-US" sz="1600" i="1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A1FE168-DC1E-4C8B-9893-CD04E6C0FCCE}"/>
              </a:ext>
            </a:extLst>
          </p:cNvPr>
          <p:cNvSpPr txBox="1"/>
          <p:nvPr/>
        </p:nvSpPr>
        <p:spPr>
          <a:xfrm>
            <a:off x="6916634" y="2617382"/>
            <a:ext cx="22860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Sữa bột Super Star</a:t>
            </a:r>
            <a:endParaRPr lang="en-US" sz="1600" i="1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35367F8-ACC8-4AB5-A52D-508A6D25139B}"/>
              </a:ext>
            </a:extLst>
          </p:cNvPr>
          <p:cNvSpPr txBox="1"/>
          <p:nvPr/>
        </p:nvSpPr>
        <p:spPr>
          <a:xfrm>
            <a:off x="679689" y="4737494"/>
            <a:ext cx="22860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BỮA TRƯA</a:t>
            </a:r>
            <a:endParaRPr lang="en-US" sz="2000" i="1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041177D-0A5E-4C02-8236-20C4A04071B9}"/>
              </a:ext>
            </a:extLst>
          </p:cNvPr>
          <p:cNvSpPr txBox="1"/>
          <p:nvPr/>
        </p:nvSpPr>
        <p:spPr>
          <a:xfrm>
            <a:off x="2771632" y="4529946"/>
            <a:ext cx="22860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Cơm tám</a:t>
            </a:r>
            <a:endParaRPr lang="en-US" sz="1600" i="1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73F9A25-67B3-4651-A5F3-DA0085E0F9AA}"/>
              </a:ext>
            </a:extLst>
          </p:cNvPr>
          <p:cNvSpPr txBox="1"/>
          <p:nvPr/>
        </p:nvSpPr>
        <p:spPr>
          <a:xfrm>
            <a:off x="5466250" y="4555545"/>
            <a:ext cx="30050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Cá quả thịt heo kho tộ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0748FB1-2CDA-4017-9E5E-D9101E8675C6}"/>
              </a:ext>
            </a:extLst>
          </p:cNvPr>
          <p:cNvSpPr txBox="1"/>
          <p:nvPr/>
        </p:nvSpPr>
        <p:spPr>
          <a:xfrm>
            <a:off x="8490760" y="4543291"/>
            <a:ext cx="28901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Canh cải xanh nấu thịt 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5884CAB-AF47-42C0-9D53-17C891E950D2}"/>
              </a:ext>
            </a:extLst>
          </p:cNvPr>
          <p:cNvSpPr txBox="1"/>
          <p:nvPr/>
        </p:nvSpPr>
        <p:spPr>
          <a:xfrm>
            <a:off x="7186743" y="6380962"/>
            <a:ext cx="22860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Sữa chua Vinamilk</a:t>
            </a:r>
            <a:endParaRPr lang="en-US" sz="1600" i="1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82D41AF-E2B1-4BA0-A828-2F3D914802F2}"/>
              </a:ext>
            </a:extLst>
          </p:cNvPr>
          <p:cNvSpPr txBox="1"/>
          <p:nvPr/>
        </p:nvSpPr>
        <p:spPr>
          <a:xfrm>
            <a:off x="3806158" y="6387913"/>
            <a:ext cx="30050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Giá xào lá hẹ</a:t>
            </a:r>
            <a:endParaRPr lang="vi-VN" sz="1600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pic>
        <p:nvPicPr>
          <p:cNvPr id="2" name="Picture 2" descr="Cá lóc kho thịt ba rọi">
            <a:extLst>
              <a:ext uri="{FF2B5EF4-FFF2-40B4-BE49-F238E27FC236}">
                <a16:creationId xmlns:a16="http://schemas.microsoft.com/office/drawing/2014/main" id="{F0768E41-7485-4F26-B7DA-9E28DF1A86C8}"/>
              </a:ext>
            </a:extLst>
          </p:cNvPr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5776" y="3159512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Cách Làm Món Canh Cải Ngọt Nấu Thịt Bằm của Rose Truong - Cookpad">
            <a:extLst>
              <a:ext uri="{FF2B5EF4-FFF2-40B4-BE49-F238E27FC236}">
                <a16:creationId xmlns:a16="http://schemas.microsoft.com/office/drawing/2014/main" id="{7F65DA98-B029-4E4C-BFC8-4CCF2FCE5516}"/>
              </a:ext>
            </a:extLst>
          </p:cNvPr>
          <p:cNvPicPr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7351" y="3158346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078" name="Picture 6" descr="Món mướp xào giá đỗ ngon ngọt ăn là mê liền - Món ăn Việt">
            <a:extLst>
              <a:ext uri="{FF2B5EF4-FFF2-40B4-BE49-F238E27FC236}">
                <a16:creationId xmlns:a16="http://schemas.microsoft.com/office/drawing/2014/main" id="{B5613C0E-3FD9-4E75-B91F-E54445285E29}"/>
              </a:ext>
            </a:extLst>
          </p:cNvPr>
          <p:cNvPicPr>
            <a:picLocks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4689" y="4991129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 descr="Nấu mỳ – làm vừa nhanh mà vẫn siêu ngon, đủ vị ẩm thực từ Á sang Âu – Công  thức nấu ăn, ăn gì, hướng dẫn nấu các món ăn ngon">
            <a:extLst>
              <a:ext uri="{FF2B5EF4-FFF2-40B4-BE49-F238E27FC236}">
                <a16:creationId xmlns:a16="http://schemas.microsoft.com/office/drawing/2014/main" id="{3D16FC13-81B4-40F9-B1FB-E3E304FD6413}"/>
              </a:ext>
            </a:extLst>
          </p:cNvPr>
          <p:cNvPicPr>
            <a:picLocks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33" b="13650"/>
          <a:stretch/>
        </p:blipFill>
        <p:spPr bwMode="auto">
          <a:xfrm>
            <a:off x="4274245" y="1227298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5B90CCFE-B580-4B38-88B0-122ABB4C99C1}"/>
              </a:ext>
            </a:extLst>
          </p:cNvPr>
          <p:cNvSpPr txBox="1"/>
          <p:nvPr/>
        </p:nvSpPr>
        <p:spPr>
          <a:xfrm>
            <a:off x="618592" y="6378251"/>
            <a:ext cx="22860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(</a:t>
            </a:r>
            <a:r>
              <a:rPr lang="en-US" sz="1600" i="1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Hình</a:t>
            </a:r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 </a:t>
            </a:r>
            <a:r>
              <a:rPr lang="en-US" sz="1600" i="1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ảnh</a:t>
            </a:r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 </a:t>
            </a:r>
            <a:r>
              <a:rPr lang="en-US" sz="1600" i="1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minh</a:t>
            </a:r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 </a:t>
            </a:r>
            <a:r>
              <a:rPr lang="en-US" sz="1600" i="1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họa</a:t>
            </a:r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9720468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8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9BBB2867-479E-4C9F-A08C-8F5F3FBBB73A}"/>
              </a:ext>
            </a:extLst>
          </p:cNvPr>
          <p:cNvSpPr/>
          <p:nvPr/>
        </p:nvSpPr>
        <p:spPr>
          <a:xfrm>
            <a:off x="0" y="57144"/>
            <a:ext cx="12192000" cy="933585"/>
          </a:xfrm>
          <a:prstGeom prst="rect">
            <a:avLst/>
          </a:prstGeom>
          <a:solidFill>
            <a:srgbClr val="6039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A707DC6-62C5-41E1-9EEF-F50AFE1B0453}"/>
              </a:ext>
            </a:extLst>
          </p:cNvPr>
          <p:cNvSpPr/>
          <p:nvPr/>
        </p:nvSpPr>
        <p:spPr>
          <a:xfrm>
            <a:off x="0" y="0"/>
            <a:ext cx="12192000" cy="934315"/>
          </a:xfrm>
          <a:prstGeom prst="rect">
            <a:avLst/>
          </a:prstGeom>
          <a:solidFill>
            <a:srgbClr val="E3C4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017FDA8-D734-4A57-B12E-13191193473D}"/>
              </a:ext>
            </a:extLst>
          </p:cNvPr>
          <p:cNvSpPr txBox="1"/>
          <p:nvPr/>
        </p:nvSpPr>
        <p:spPr>
          <a:xfrm>
            <a:off x="0" y="20497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rgbClr val="60391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THỰC ĐƠN MÙA HÈ KHỐI MẪU GIÁO </a:t>
            </a:r>
            <a:r>
              <a:rPr lang="en-US" sz="3200" i="1">
                <a:solidFill>
                  <a:srgbClr val="60391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- THỨ 3 (TUẦN 2,4)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3827693-24EF-498C-99E3-E3C137A40FFF}"/>
              </a:ext>
            </a:extLst>
          </p:cNvPr>
          <p:cNvSpPr/>
          <p:nvPr/>
        </p:nvSpPr>
        <p:spPr>
          <a:xfrm>
            <a:off x="3810000" y="1507891"/>
            <a:ext cx="4572000" cy="4572000"/>
          </a:xfrm>
          <a:prstGeom prst="rect">
            <a:avLst/>
          </a:prstGeom>
          <a:blipFill dpi="0" rotWithShape="1">
            <a:blip r:embed="rId2">
              <a:alphaModFix amt="3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4AA5C818-F255-4F55-BEEC-B45B88FB0643}"/>
              </a:ext>
            </a:extLst>
          </p:cNvPr>
          <p:cNvSpPr/>
          <p:nvPr/>
        </p:nvSpPr>
        <p:spPr>
          <a:xfrm>
            <a:off x="489907" y="1120018"/>
            <a:ext cx="11408229" cy="5533012"/>
          </a:xfrm>
          <a:prstGeom prst="roundRect">
            <a:avLst>
              <a:gd name="adj" fmla="val 9127"/>
            </a:avLst>
          </a:prstGeom>
          <a:solidFill>
            <a:srgbClr val="E3C495">
              <a:alpha val="60000"/>
            </a:srgbClr>
          </a:solidFill>
          <a:ln w="28575">
            <a:solidFill>
              <a:srgbClr val="603912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D3E551D-5B75-4C36-8C7E-AF226E87E1AA}"/>
              </a:ext>
            </a:extLst>
          </p:cNvPr>
          <p:cNvSpPr txBox="1"/>
          <p:nvPr/>
        </p:nvSpPr>
        <p:spPr>
          <a:xfrm>
            <a:off x="1661486" y="3740636"/>
            <a:ext cx="22860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BỮA CHIỀU</a:t>
            </a:r>
            <a:endParaRPr lang="en-US" sz="2000" i="1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1517608-3C60-46E0-95DC-63FC3891EDFA}"/>
              </a:ext>
            </a:extLst>
          </p:cNvPr>
          <p:cNvSpPr txBox="1"/>
          <p:nvPr/>
        </p:nvSpPr>
        <p:spPr>
          <a:xfrm>
            <a:off x="4732544" y="3313095"/>
            <a:ext cx="37991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Cháo thịt gà khoai tây cà rốt</a:t>
            </a:r>
          </a:p>
        </p:txBody>
      </p:sp>
      <p:pic>
        <p:nvPicPr>
          <p:cNvPr id="24" name="Picture 2" descr="Thị trường sữa tươi: ai thách thức người dẫn đầu?">
            <a:extLst>
              <a:ext uri="{FF2B5EF4-FFF2-40B4-BE49-F238E27FC236}">
                <a16:creationId xmlns:a16="http://schemas.microsoft.com/office/drawing/2014/main" id="{E4B4D200-A18B-483E-A6AF-4800EEC250F3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9120" y="4273506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19E58EE8-DEF5-4FE6-B7B7-FD27553DEBDF}"/>
              </a:ext>
            </a:extLst>
          </p:cNvPr>
          <p:cNvSpPr txBox="1"/>
          <p:nvPr/>
        </p:nvSpPr>
        <p:spPr>
          <a:xfrm>
            <a:off x="5489119" y="5692618"/>
            <a:ext cx="22860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Sữa bột Super Star</a:t>
            </a:r>
            <a:endParaRPr lang="en-US" sz="1600" i="1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pic>
        <p:nvPicPr>
          <p:cNvPr id="2050" name="Picture 2" descr="7 Món Cháo Gà Cho Bé ăn Dặm Dinh Dưỡng, Dễ Làm">
            <a:extLst>
              <a:ext uri="{FF2B5EF4-FFF2-40B4-BE49-F238E27FC236}">
                <a16:creationId xmlns:a16="http://schemas.microsoft.com/office/drawing/2014/main" id="{4996AA84-D1AB-4E09-A997-AA326732248C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9118" y="1912467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D3CB9EC4-67FF-4CA3-90E4-A80D4C4A9E04}"/>
              </a:ext>
            </a:extLst>
          </p:cNvPr>
          <p:cNvSpPr txBox="1"/>
          <p:nvPr/>
        </p:nvSpPr>
        <p:spPr>
          <a:xfrm>
            <a:off x="633107" y="6190518"/>
            <a:ext cx="22860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(</a:t>
            </a:r>
            <a:r>
              <a:rPr lang="en-US" sz="1600" i="1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Hình</a:t>
            </a:r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 </a:t>
            </a:r>
            <a:r>
              <a:rPr lang="en-US" sz="1600" i="1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ảnh</a:t>
            </a:r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 </a:t>
            </a:r>
            <a:r>
              <a:rPr lang="en-US" sz="1600" i="1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minh</a:t>
            </a:r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 </a:t>
            </a:r>
            <a:r>
              <a:rPr lang="en-US" sz="1600" i="1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họa</a:t>
            </a:r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2011347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8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A7AA07B3-CC6C-4AAD-83FD-6BE4622EB038}"/>
              </a:ext>
            </a:extLst>
          </p:cNvPr>
          <p:cNvSpPr/>
          <p:nvPr/>
        </p:nvSpPr>
        <p:spPr>
          <a:xfrm>
            <a:off x="3810000" y="1507891"/>
            <a:ext cx="4572000" cy="4572000"/>
          </a:xfrm>
          <a:prstGeom prst="rect">
            <a:avLst/>
          </a:prstGeom>
          <a:blipFill dpi="0" rotWithShape="1">
            <a:blip r:embed="rId2">
              <a:alphaModFix amt="3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C8E40EAD-056B-46DD-940E-2E5A323A5339}"/>
              </a:ext>
            </a:extLst>
          </p:cNvPr>
          <p:cNvSpPr/>
          <p:nvPr/>
        </p:nvSpPr>
        <p:spPr>
          <a:xfrm>
            <a:off x="489907" y="3074243"/>
            <a:ext cx="11408229" cy="3726613"/>
          </a:xfrm>
          <a:prstGeom prst="roundRect">
            <a:avLst>
              <a:gd name="adj" fmla="val 8752"/>
            </a:avLst>
          </a:prstGeom>
          <a:solidFill>
            <a:srgbClr val="E3C495">
              <a:alpha val="60000"/>
            </a:srgbClr>
          </a:solidFill>
          <a:ln w="28575">
            <a:solidFill>
              <a:srgbClr val="603912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FEF5DDD-5E07-47C5-A4D2-018C7A07C1E1}"/>
              </a:ext>
            </a:extLst>
          </p:cNvPr>
          <p:cNvSpPr/>
          <p:nvPr/>
        </p:nvSpPr>
        <p:spPr>
          <a:xfrm>
            <a:off x="489908" y="1122847"/>
            <a:ext cx="11408229" cy="1873897"/>
          </a:xfrm>
          <a:prstGeom prst="roundRect">
            <a:avLst/>
          </a:prstGeom>
          <a:solidFill>
            <a:srgbClr val="E3C495">
              <a:alpha val="60000"/>
            </a:srgbClr>
          </a:solidFill>
          <a:ln w="28575">
            <a:solidFill>
              <a:srgbClr val="603912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BBB2867-479E-4C9F-A08C-8F5F3FBBB73A}"/>
              </a:ext>
            </a:extLst>
          </p:cNvPr>
          <p:cNvSpPr/>
          <p:nvPr/>
        </p:nvSpPr>
        <p:spPr>
          <a:xfrm>
            <a:off x="0" y="57144"/>
            <a:ext cx="12192000" cy="933585"/>
          </a:xfrm>
          <a:prstGeom prst="rect">
            <a:avLst/>
          </a:prstGeom>
          <a:solidFill>
            <a:srgbClr val="6039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A707DC6-62C5-41E1-9EEF-F50AFE1B0453}"/>
              </a:ext>
            </a:extLst>
          </p:cNvPr>
          <p:cNvSpPr/>
          <p:nvPr/>
        </p:nvSpPr>
        <p:spPr>
          <a:xfrm>
            <a:off x="0" y="0"/>
            <a:ext cx="12192000" cy="934315"/>
          </a:xfrm>
          <a:prstGeom prst="rect">
            <a:avLst/>
          </a:prstGeom>
          <a:solidFill>
            <a:srgbClr val="E3C4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017FDA8-D734-4A57-B12E-13191193473D}"/>
              </a:ext>
            </a:extLst>
          </p:cNvPr>
          <p:cNvSpPr txBox="1"/>
          <p:nvPr/>
        </p:nvSpPr>
        <p:spPr>
          <a:xfrm>
            <a:off x="0" y="20497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rgbClr val="60391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THỰC ĐƠN MÙA HÈ KHỐI MẪU GIÁO </a:t>
            </a:r>
            <a:r>
              <a:rPr lang="en-US" sz="3200" i="1">
                <a:solidFill>
                  <a:srgbClr val="60391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- THỨ 4 (TUẦN 2,4)</a:t>
            </a:r>
          </a:p>
        </p:txBody>
      </p:sp>
      <p:pic>
        <p:nvPicPr>
          <p:cNvPr id="2050" name="Picture 2" descr="Thị trường sữa tươi: ai thách thức người dẫn đầu?">
            <a:extLst>
              <a:ext uri="{FF2B5EF4-FFF2-40B4-BE49-F238E27FC236}">
                <a16:creationId xmlns:a16="http://schemas.microsoft.com/office/drawing/2014/main" id="{6DA7F401-B5E5-4E80-B4A7-759E51FC2624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6635" y="1227298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074" name="Picture 2" descr="Gạo tám giá bao nhiêu? Vì sao dân Hà thành chuộng gạo tám quê">
            <a:extLst>
              <a:ext uri="{FF2B5EF4-FFF2-40B4-BE49-F238E27FC236}">
                <a16:creationId xmlns:a16="http://schemas.microsoft.com/office/drawing/2014/main" id="{2DC3918F-5DAD-4F79-B0FE-E422C80961C8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633" y="3159512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194" name="Picture 2" descr="Vì sao sữa chua Vinamilk thơm ngon và tốt cho sức khỏe?">
            <a:extLst>
              <a:ext uri="{FF2B5EF4-FFF2-40B4-BE49-F238E27FC236}">
                <a16:creationId xmlns:a16="http://schemas.microsoft.com/office/drawing/2014/main" id="{FF65D03F-994C-4DBE-9E5E-B877DDBFD259}"/>
              </a:ext>
            </a:extLst>
          </p:cNvPr>
          <p:cNvPicPr>
            <a:picLocks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302"/>
          <a:stretch/>
        </p:blipFill>
        <p:spPr bwMode="auto">
          <a:xfrm>
            <a:off x="7254323" y="4991129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F8474C31-A6A6-4501-9C62-D176CCB25895}"/>
              </a:ext>
            </a:extLst>
          </p:cNvPr>
          <p:cNvSpPr txBox="1"/>
          <p:nvPr/>
        </p:nvSpPr>
        <p:spPr>
          <a:xfrm>
            <a:off x="1000636" y="1704830"/>
            <a:ext cx="22860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BỮA SÁNG </a:t>
            </a:r>
          </a:p>
          <a:p>
            <a:pPr algn="ctr"/>
            <a:r>
              <a:rPr lang="en-US" sz="20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(DỊCH VỤ)</a:t>
            </a:r>
            <a:endParaRPr lang="en-US" sz="2000" i="1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DA69D6C-1912-42B1-8F28-6181EBFCDB80}"/>
              </a:ext>
            </a:extLst>
          </p:cNvPr>
          <p:cNvSpPr txBox="1"/>
          <p:nvPr/>
        </p:nvSpPr>
        <p:spPr>
          <a:xfrm>
            <a:off x="3720697" y="2612508"/>
            <a:ext cx="34136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Cháo chim câu bí đỏ hạt sen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A1FE168-DC1E-4C8B-9893-CD04E6C0FCCE}"/>
              </a:ext>
            </a:extLst>
          </p:cNvPr>
          <p:cNvSpPr txBox="1"/>
          <p:nvPr/>
        </p:nvSpPr>
        <p:spPr>
          <a:xfrm>
            <a:off x="6916634" y="2617382"/>
            <a:ext cx="22860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Sữa bột Super Star</a:t>
            </a:r>
            <a:endParaRPr lang="en-US" sz="1600" i="1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35367F8-ACC8-4AB5-A52D-508A6D25139B}"/>
              </a:ext>
            </a:extLst>
          </p:cNvPr>
          <p:cNvSpPr txBox="1"/>
          <p:nvPr/>
        </p:nvSpPr>
        <p:spPr>
          <a:xfrm>
            <a:off x="679689" y="4737494"/>
            <a:ext cx="22860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BỮA TRƯA</a:t>
            </a:r>
            <a:endParaRPr lang="en-US" sz="2000" i="1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041177D-0A5E-4C02-8236-20C4A04071B9}"/>
              </a:ext>
            </a:extLst>
          </p:cNvPr>
          <p:cNvSpPr txBox="1"/>
          <p:nvPr/>
        </p:nvSpPr>
        <p:spPr>
          <a:xfrm>
            <a:off x="2771632" y="4529946"/>
            <a:ext cx="22860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Cơm tám</a:t>
            </a:r>
            <a:endParaRPr lang="en-US" sz="1600" i="1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73F9A25-67B3-4651-A5F3-DA0085E0F9AA}"/>
              </a:ext>
            </a:extLst>
          </p:cNvPr>
          <p:cNvSpPr txBox="1"/>
          <p:nvPr/>
        </p:nvSpPr>
        <p:spPr>
          <a:xfrm>
            <a:off x="5302986" y="4555545"/>
            <a:ext cx="33315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Thịt heo kho tàu nước cốt dừa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0748FB1-2CDA-4017-9E5E-D9101E8675C6}"/>
              </a:ext>
            </a:extLst>
          </p:cNvPr>
          <p:cNvSpPr txBox="1"/>
          <p:nvPr/>
        </p:nvSpPr>
        <p:spPr>
          <a:xfrm>
            <a:off x="8568711" y="4541517"/>
            <a:ext cx="28901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Canh trứng đậu cà chua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5884CAB-AF47-42C0-9D53-17C891E950D2}"/>
              </a:ext>
            </a:extLst>
          </p:cNvPr>
          <p:cNvSpPr txBox="1"/>
          <p:nvPr/>
        </p:nvSpPr>
        <p:spPr>
          <a:xfrm>
            <a:off x="7244802" y="6380962"/>
            <a:ext cx="22860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Sữa chua Vinamilk</a:t>
            </a:r>
            <a:endParaRPr lang="en-US" sz="1600" i="1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82D41AF-E2B1-4BA0-A828-2F3D914802F2}"/>
              </a:ext>
            </a:extLst>
          </p:cNvPr>
          <p:cNvSpPr txBox="1"/>
          <p:nvPr/>
        </p:nvSpPr>
        <p:spPr>
          <a:xfrm>
            <a:off x="3864217" y="6387913"/>
            <a:ext cx="30050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err="1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Củ</a:t>
            </a:r>
            <a:r>
              <a:rPr lang="es-ES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 </a:t>
            </a:r>
            <a:r>
              <a:rPr lang="es-ES" sz="1600" err="1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quả</a:t>
            </a:r>
            <a:r>
              <a:rPr lang="es-ES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 </a:t>
            </a:r>
            <a:r>
              <a:rPr lang="es-ES" sz="1600" err="1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xào</a:t>
            </a:r>
            <a:r>
              <a:rPr lang="es-ES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 </a:t>
            </a:r>
            <a:r>
              <a:rPr lang="es-ES" sz="1600" err="1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tôm</a:t>
            </a:r>
            <a:r>
              <a:rPr lang="es-ES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 </a:t>
            </a:r>
            <a:r>
              <a:rPr lang="es-ES" sz="1600" err="1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thịt</a:t>
            </a:r>
            <a:endParaRPr lang="vi-VN" sz="1600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pic>
        <p:nvPicPr>
          <p:cNvPr id="6146" name="Picture 2" descr="Quán Cháo ngon bổ dưỡng ở hà nội">
            <a:extLst>
              <a:ext uri="{FF2B5EF4-FFF2-40B4-BE49-F238E27FC236}">
                <a16:creationId xmlns:a16="http://schemas.microsoft.com/office/drawing/2014/main" id="{82C9F3A1-51D8-421B-8600-6CED0EB8F936}"/>
              </a:ext>
            </a:extLst>
          </p:cNvPr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533" y="1233246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ó thể bạn đang nấu thịt kho tàu nhầm cách">
            <a:extLst>
              <a:ext uri="{FF2B5EF4-FFF2-40B4-BE49-F238E27FC236}">
                <a16:creationId xmlns:a16="http://schemas.microsoft.com/office/drawing/2014/main" id="{45B930CA-9BBF-4B98-B6AA-393C1E598C03}"/>
              </a:ext>
            </a:extLst>
          </p:cNvPr>
          <p:cNvPicPr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5776" y="3158346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Cách nấu canh cà chua trứng không tanh, nhanh, hấp dẫn">
            <a:extLst>
              <a:ext uri="{FF2B5EF4-FFF2-40B4-BE49-F238E27FC236}">
                <a16:creationId xmlns:a16="http://schemas.microsoft.com/office/drawing/2014/main" id="{BBB92B17-1717-4391-B715-105E2EE5BCBC}"/>
              </a:ext>
            </a:extLst>
          </p:cNvPr>
          <p:cNvPicPr>
            <a:picLocks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0784" y="3158346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Tôm xào vải và rau củ đổi vị cơm chiều">
            <a:extLst>
              <a:ext uri="{FF2B5EF4-FFF2-40B4-BE49-F238E27FC236}">
                <a16:creationId xmlns:a16="http://schemas.microsoft.com/office/drawing/2014/main" id="{78496F37-651E-4F16-8815-1CCC1FD66B65}"/>
              </a:ext>
            </a:extLst>
          </p:cNvPr>
          <p:cNvPicPr>
            <a:picLocks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2748" y="4991129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BE408583-DBB9-413C-9B37-81A0DAD5B78A}"/>
              </a:ext>
            </a:extLst>
          </p:cNvPr>
          <p:cNvSpPr txBox="1"/>
          <p:nvPr/>
        </p:nvSpPr>
        <p:spPr>
          <a:xfrm>
            <a:off x="618592" y="6378251"/>
            <a:ext cx="22860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(</a:t>
            </a:r>
            <a:r>
              <a:rPr lang="en-US" sz="1600" i="1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Hình</a:t>
            </a:r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 </a:t>
            </a:r>
            <a:r>
              <a:rPr lang="en-US" sz="1600" i="1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ảnh</a:t>
            </a:r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 </a:t>
            </a:r>
            <a:r>
              <a:rPr lang="en-US" sz="1600" i="1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minh</a:t>
            </a:r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 </a:t>
            </a:r>
            <a:r>
              <a:rPr lang="en-US" sz="1600" i="1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họa</a:t>
            </a:r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3578117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8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A7AA07B3-CC6C-4AAD-83FD-6BE4622EB038}"/>
              </a:ext>
            </a:extLst>
          </p:cNvPr>
          <p:cNvSpPr/>
          <p:nvPr/>
        </p:nvSpPr>
        <p:spPr>
          <a:xfrm>
            <a:off x="3810000" y="1507891"/>
            <a:ext cx="4572000" cy="4572000"/>
          </a:xfrm>
          <a:prstGeom prst="rect">
            <a:avLst/>
          </a:prstGeom>
          <a:blipFill dpi="0" rotWithShape="1">
            <a:blip r:embed="rId2">
              <a:alphaModFix amt="3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FEF5DDD-5E07-47C5-A4D2-018C7A07C1E1}"/>
              </a:ext>
            </a:extLst>
          </p:cNvPr>
          <p:cNvSpPr/>
          <p:nvPr/>
        </p:nvSpPr>
        <p:spPr>
          <a:xfrm>
            <a:off x="489907" y="1120018"/>
            <a:ext cx="11408229" cy="5533012"/>
          </a:xfrm>
          <a:prstGeom prst="roundRect">
            <a:avLst>
              <a:gd name="adj" fmla="val 9127"/>
            </a:avLst>
          </a:prstGeom>
          <a:solidFill>
            <a:srgbClr val="E3C495">
              <a:alpha val="60000"/>
            </a:srgbClr>
          </a:solidFill>
          <a:ln w="28575">
            <a:solidFill>
              <a:srgbClr val="603912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BBB2867-479E-4C9F-A08C-8F5F3FBBB73A}"/>
              </a:ext>
            </a:extLst>
          </p:cNvPr>
          <p:cNvSpPr/>
          <p:nvPr/>
        </p:nvSpPr>
        <p:spPr>
          <a:xfrm>
            <a:off x="0" y="57144"/>
            <a:ext cx="12192000" cy="933585"/>
          </a:xfrm>
          <a:prstGeom prst="rect">
            <a:avLst/>
          </a:prstGeom>
          <a:solidFill>
            <a:srgbClr val="6039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A707DC6-62C5-41E1-9EEF-F50AFE1B0453}"/>
              </a:ext>
            </a:extLst>
          </p:cNvPr>
          <p:cNvSpPr/>
          <p:nvPr/>
        </p:nvSpPr>
        <p:spPr>
          <a:xfrm>
            <a:off x="0" y="0"/>
            <a:ext cx="12192000" cy="934315"/>
          </a:xfrm>
          <a:prstGeom prst="rect">
            <a:avLst/>
          </a:prstGeom>
          <a:solidFill>
            <a:srgbClr val="E3C4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017FDA8-D734-4A57-B12E-13191193473D}"/>
              </a:ext>
            </a:extLst>
          </p:cNvPr>
          <p:cNvSpPr txBox="1"/>
          <p:nvPr/>
        </p:nvSpPr>
        <p:spPr>
          <a:xfrm>
            <a:off x="0" y="20497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rgbClr val="60391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THỰC ĐƠN MÙA HÈ KHỐI MẪU GIÁO </a:t>
            </a:r>
            <a:r>
              <a:rPr lang="en-US" sz="3200" i="1">
                <a:solidFill>
                  <a:srgbClr val="60391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- THỨ 4 (TUẦN 2,4)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2F0B56A-D175-4F17-B9E7-CEE3433C752E}"/>
              </a:ext>
            </a:extLst>
          </p:cNvPr>
          <p:cNvSpPr txBox="1"/>
          <p:nvPr/>
        </p:nvSpPr>
        <p:spPr>
          <a:xfrm>
            <a:off x="1523999" y="3641935"/>
            <a:ext cx="22860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BỮA CHIỀU</a:t>
            </a:r>
            <a:endParaRPr lang="en-US" sz="2000" i="1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9E660DE-9A8B-4D3C-81D3-E0D2708626A6}"/>
              </a:ext>
            </a:extLst>
          </p:cNvPr>
          <p:cNvSpPr txBox="1"/>
          <p:nvPr/>
        </p:nvSpPr>
        <p:spPr>
          <a:xfrm>
            <a:off x="4582851" y="3265126"/>
            <a:ext cx="37991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Bún bò</a:t>
            </a:r>
            <a:endParaRPr lang="vi-VN" sz="1600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B7B017F-A2B0-47DA-9F41-0EBFF9599222}"/>
              </a:ext>
            </a:extLst>
          </p:cNvPr>
          <p:cNvSpPr txBox="1"/>
          <p:nvPr/>
        </p:nvSpPr>
        <p:spPr>
          <a:xfrm>
            <a:off x="5149583" y="5469438"/>
            <a:ext cx="26656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Chuối tiêu chín</a:t>
            </a:r>
            <a:endParaRPr lang="en-US" sz="1600" i="1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pic>
        <p:nvPicPr>
          <p:cNvPr id="17" name="Picture 2" descr="3 CÁCH] Hướng dẫn trị mụn bằng chuối vô cùng đơn giản">
            <a:extLst>
              <a:ext uri="{FF2B5EF4-FFF2-40B4-BE49-F238E27FC236}">
                <a16:creationId xmlns:a16="http://schemas.microsoft.com/office/drawing/2014/main" id="{2850DBDB-E97D-4E2D-AF77-0ED701817E3C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9427" y="4074218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DE76A920-90D5-4CFC-A3C1-F28E7DECC7B6}"/>
              </a:ext>
            </a:extLst>
          </p:cNvPr>
          <p:cNvSpPr txBox="1"/>
          <p:nvPr/>
        </p:nvSpPr>
        <p:spPr>
          <a:xfrm>
            <a:off x="633107" y="6190518"/>
            <a:ext cx="22860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(</a:t>
            </a:r>
            <a:r>
              <a:rPr lang="en-US" sz="1600" i="1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Hình</a:t>
            </a:r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 </a:t>
            </a:r>
            <a:r>
              <a:rPr lang="en-US" sz="1600" i="1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ảnh</a:t>
            </a:r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 </a:t>
            </a:r>
            <a:r>
              <a:rPr lang="en-US" sz="1600" i="1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minh</a:t>
            </a:r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 </a:t>
            </a:r>
            <a:r>
              <a:rPr lang="en-US" sz="1600" i="1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họa</a:t>
            </a:r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)</a:t>
            </a:r>
          </a:p>
        </p:txBody>
      </p:sp>
      <p:pic>
        <p:nvPicPr>
          <p:cNvPr id="13" name="Picture 2" descr="Cách nấu bún bò Huế thơm ngon chuẩn vị, đơn giản tại nhà">
            <a:extLst>
              <a:ext uri="{FF2B5EF4-FFF2-40B4-BE49-F238E27FC236}">
                <a16:creationId xmlns:a16="http://schemas.microsoft.com/office/drawing/2014/main" id="{D6732AAD-C2C1-4011-9807-D90F542D59DE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9427" y="1861180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42897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8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A7AA07B3-CC6C-4AAD-83FD-6BE4622EB038}"/>
              </a:ext>
            </a:extLst>
          </p:cNvPr>
          <p:cNvSpPr/>
          <p:nvPr/>
        </p:nvSpPr>
        <p:spPr>
          <a:xfrm>
            <a:off x="3810000" y="1507891"/>
            <a:ext cx="4572000" cy="4572000"/>
          </a:xfrm>
          <a:prstGeom prst="rect">
            <a:avLst/>
          </a:prstGeom>
          <a:blipFill dpi="0" rotWithShape="1">
            <a:blip r:embed="rId2">
              <a:alphaModFix amt="3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C8E40EAD-056B-46DD-940E-2E5A323A5339}"/>
              </a:ext>
            </a:extLst>
          </p:cNvPr>
          <p:cNvSpPr/>
          <p:nvPr/>
        </p:nvSpPr>
        <p:spPr>
          <a:xfrm>
            <a:off x="489907" y="3074243"/>
            <a:ext cx="11408229" cy="3726613"/>
          </a:xfrm>
          <a:prstGeom prst="roundRect">
            <a:avLst>
              <a:gd name="adj" fmla="val 8752"/>
            </a:avLst>
          </a:prstGeom>
          <a:solidFill>
            <a:srgbClr val="E3C495">
              <a:alpha val="60000"/>
            </a:srgbClr>
          </a:solidFill>
          <a:ln w="28575">
            <a:solidFill>
              <a:srgbClr val="603912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FEF5DDD-5E07-47C5-A4D2-018C7A07C1E1}"/>
              </a:ext>
            </a:extLst>
          </p:cNvPr>
          <p:cNvSpPr/>
          <p:nvPr/>
        </p:nvSpPr>
        <p:spPr>
          <a:xfrm>
            <a:off x="489908" y="1122847"/>
            <a:ext cx="11408229" cy="1873897"/>
          </a:xfrm>
          <a:prstGeom prst="roundRect">
            <a:avLst/>
          </a:prstGeom>
          <a:solidFill>
            <a:srgbClr val="E3C495">
              <a:alpha val="60000"/>
            </a:srgbClr>
          </a:solidFill>
          <a:ln w="28575">
            <a:solidFill>
              <a:srgbClr val="603912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BBB2867-479E-4C9F-A08C-8F5F3FBBB73A}"/>
              </a:ext>
            </a:extLst>
          </p:cNvPr>
          <p:cNvSpPr/>
          <p:nvPr/>
        </p:nvSpPr>
        <p:spPr>
          <a:xfrm>
            <a:off x="0" y="57144"/>
            <a:ext cx="12192000" cy="933585"/>
          </a:xfrm>
          <a:prstGeom prst="rect">
            <a:avLst/>
          </a:prstGeom>
          <a:solidFill>
            <a:srgbClr val="6039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A707DC6-62C5-41E1-9EEF-F50AFE1B0453}"/>
              </a:ext>
            </a:extLst>
          </p:cNvPr>
          <p:cNvSpPr/>
          <p:nvPr/>
        </p:nvSpPr>
        <p:spPr>
          <a:xfrm>
            <a:off x="0" y="0"/>
            <a:ext cx="12192000" cy="934315"/>
          </a:xfrm>
          <a:prstGeom prst="rect">
            <a:avLst/>
          </a:prstGeom>
          <a:solidFill>
            <a:srgbClr val="E3C4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017FDA8-D734-4A57-B12E-13191193473D}"/>
              </a:ext>
            </a:extLst>
          </p:cNvPr>
          <p:cNvSpPr txBox="1"/>
          <p:nvPr/>
        </p:nvSpPr>
        <p:spPr>
          <a:xfrm>
            <a:off x="0" y="20497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rgbClr val="60391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THỰC ĐƠN MÙA HÈ KHỐI MẪU GIÁO </a:t>
            </a:r>
            <a:r>
              <a:rPr lang="en-US" sz="3200" i="1">
                <a:solidFill>
                  <a:srgbClr val="60391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- THỨ 5 (TUẦN 2,4)</a:t>
            </a:r>
          </a:p>
        </p:txBody>
      </p:sp>
      <p:pic>
        <p:nvPicPr>
          <p:cNvPr id="2050" name="Picture 2" descr="Thị trường sữa tươi: ai thách thức người dẫn đầu?">
            <a:extLst>
              <a:ext uri="{FF2B5EF4-FFF2-40B4-BE49-F238E27FC236}">
                <a16:creationId xmlns:a16="http://schemas.microsoft.com/office/drawing/2014/main" id="{6DA7F401-B5E5-4E80-B4A7-759E51FC2624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6635" y="1227298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074" name="Picture 2" descr="Gạo tám giá bao nhiêu? Vì sao dân Hà thành chuộng gạo tám quê">
            <a:extLst>
              <a:ext uri="{FF2B5EF4-FFF2-40B4-BE49-F238E27FC236}">
                <a16:creationId xmlns:a16="http://schemas.microsoft.com/office/drawing/2014/main" id="{2DC3918F-5DAD-4F79-B0FE-E422C80961C8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633" y="3159512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194" name="Picture 2" descr="Vì sao sữa chua Vinamilk thơm ngon và tốt cho sức khỏe?">
            <a:extLst>
              <a:ext uri="{FF2B5EF4-FFF2-40B4-BE49-F238E27FC236}">
                <a16:creationId xmlns:a16="http://schemas.microsoft.com/office/drawing/2014/main" id="{FF65D03F-994C-4DBE-9E5E-B877DDBFD259}"/>
              </a:ext>
            </a:extLst>
          </p:cNvPr>
          <p:cNvPicPr>
            <a:picLocks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302"/>
          <a:stretch/>
        </p:blipFill>
        <p:spPr bwMode="auto">
          <a:xfrm>
            <a:off x="7355922" y="4991129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F8474C31-A6A6-4501-9C62-D176CCB25895}"/>
              </a:ext>
            </a:extLst>
          </p:cNvPr>
          <p:cNvSpPr txBox="1"/>
          <p:nvPr/>
        </p:nvSpPr>
        <p:spPr>
          <a:xfrm>
            <a:off x="1000636" y="1704830"/>
            <a:ext cx="22860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BỮA SÁNG </a:t>
            </a:r>
          </a:p>
          <a:p>
            <a:pPr algn="ctr"/>
            <a:r>
              <a:rPr lang="en-US" sz="20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(DỊCH VỤ)</a:t>
            </a:r>
            <a:endParaRPr lang="en-US" sz="2000" i="1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DA69D6C-1912-42B1-8F28-6181EBFCDB80}"/>
              </a:ext>
            </a:extLst>
          </p:cNvPr>
          <p:cNvSpPr txBox="1"/>
          <p:nvPr/>
        </p:nvSpPr>
        <p:spPr>
          <a:xfrm>
            <a:off x="4093026" y="2612508"/>
            <a:ext cx="26192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Miến nấu thịt, tôm tươi</a:t>
            </a:r>
            <a:endParaRPr lang="en-US" sz="1600" i="1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A1FE168-DC1E-4C8B-9893-CD04E6C0FCCE}"/>
              </a:ext>
            </a:extLst>
          </p:cNvPr>
          <p:cNvSpPr txBox="1"/>
          <p:nvPr/>
        </p:nvSpPr>
        <p:spPr>
          <a:xfrm>
            <a:off x="6916634" y="2617382"/>
            <a:ext cx="22860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Sữa bột Super Star</a:t>
            </a:r>
            <a:endParaRPr lang="en-US" sz="1600" i="1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35367F8-ACC8-4AB5-A52D-508A6D25139B}"/>
              </a:ext>
            </a:extLst>
          </p:cNvPr>
          <p:cNvSpPr txBox="1"/>
          <p:nvPr/>
        </p:nvSpPr>
        <p:spPr>
          <a:xfrm>
            <a:off x="679689" y="4737494"/>
            <a:ext cx="22860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BỮA TRƯA</a:t>
            </a:r>
            <a:endParaRPr lang="en-US" sz="2000" i="1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041177D-0A5E-4C02-8236-20C4A04071B9}"/>
              </a:ext>
            </a:extLst>
          </p:cNvPr>
          <p:cNvSpPr txBox="1"/>
          <p:nvPr/>
        </p:nvSpPr>
        <p:spPr>
          <a:xfrm>
            <a:off x="2771632" y="4529946"/>
            <a:ext cx="22860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Cơm tám</a:t>
            </a:r>
            <a:endParaRPr lang="en-US" sz="1600" i="1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73F9A25-67B3-4651-A5F3-DA0085E0F9AA}"/>
              </a:ext>
            </a:extLst>
          </p:cNvPr>
          <p:cNvSpPr txBox="1"/>
          <p:nvPr/>
        </p:nvSpPr>
        <p:spPr>
          <a:xfrm>
            <a:off x="5393680" y="4555545"/>
            <a:ext cx="30050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Tôm thịt sốt cà chua rắc lạc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0748FB1-2CDA-4017-9E5E-D9101E8675C6}"/>
              </a:ext>
            </a:extLst>
          </p:cNvPr>
          <p:cNvSpPr txBox="1"/>
          <p:nvPr/>
        </p:nvSpPr>
        <p:spPr>
          <a:xfrm>
            <a:off x="8510624" y="4551096"/>
            <a:ext cx="28901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Canh rau ngót nấu thịt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5884CAB-AF47-42C0-9D53-17C891E950D2}"/>
              </a:ext>
            </a:extLst>
          </p:cNvPr>
          <p:cNvSpPr txBox="1"/>
          <p:nvPr/>
        </p:nvSpPr>
        <p:spPr>
          <a:xfrm>
            <a:off x="7346401" y="6380962"/>
            <a:ext cx="22860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Sữa chua Vinamilk</a:t>
            </a:r>
            <a:endParaRPr lang="en-US" sz="1600" i="1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82D41AF-E2B1-4BA0-A828-2F3D914802F2}"/>
              </a:ext>
            </a:extLst>
          </p:cNvPr>
          <p:cNvSpPr txBox="1"/>
          <p:nvPr/>
        </p:nvSpPr>
        <p:spPr>
          <a:xfrm>
            <a:off x="3965816" y="6387913"/>
            <a:ext cx="30050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Củ quả luộc chấm magi</a:t>
            </a:r>
            <a:endParaRPr lang="vi-VN" sz="1600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pic>
        <p:nvPicPr>
          <p:cNvPr id="34" name="Picture 2" descr="Bà bầu ăn rau ngót gây co bóp tử cung, dễ sảy thai?">
            <a:extLst>
              <a:ext uri="{FF2B5EF4-FFF2-40B4-BE49-F238E27FC236}">
                <a16:creationId xmlns:a16="http://schemas.microsoft.com/office/drawing/2014/main" id="{172404AD-36B2-4EC9-B85E-11900323852A}"/>
              </a:ext>
            </a:extLst>
          </p:cNvPr>
          <p:cNvPicPr>
            <a:picLocks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62"/>
          <a:stretch/>
        </p:blipFill>
        <p:spPr bwMode="auto">
          <a:xfrm>
            <a:off x="8822680" y="3159512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 descr="Hướng dẫn cách chế biến trứng, tôm sốt cà chua ngon lạ">
            <a:extLst>
              <a:ext uri="{FF2B5EF4-FFF2-40B4-BE49-F238E27FC236}">
                <a16:creationId xmlns:a16="http://schemas.microsoft.com/office/drawing/2014/main" id="{B07E77B6-F170-4832-8CF2-6EF51E6BCD6C}"/>
              </a:ext>
            </a:extLst>
          </p:cNvPr>
          <p:cNvPicPr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3206" y="3159512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Cách làm món kho quẹt chấm củ quả luộc ngày hè | Tiệc Hưng Thịnh | Dịch vụ  nấu cỗ tại nhà | Nẫu cỗ cưới thuê | Đặt tiệc buffet lưu động">
            <a:extLst>
              <a:ext uri="{FF2B5EF4-FFF2-40B4-BE49-F238E27FC236}">
                <a16:creationId xmlns:a16="http://schemas.microsoft.com/office/drawing/2014/main" id="{CC9FE106-6AD3-493C-8309-B91748AB9C70}"/>
              </a:ext>
            </a:extLst>
          </p:cNvPr>
          <p:cNvPicPr>
            <a:picLocks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1777" y="4988884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Thơm ngon, nóng hổi với miến nấu tôm">
            <a:extLst>
              <a:ext uri="{FF2B5EF4-FFF2-40B4-BE49-F238E27FC236}">
                <a16:creationId xmlns:a16="http://schemas.microsoft.com/office/drawing/2014/main" id="{3CBCD4CA-E5AB-4F41-8B2F-CFF564F47599}"/>
              </a:ext>
            </a:extLst>
          </p:cNvPr>
          <p:cNvPicPr>
            <a:picLocks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4245" y="1218536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4785B63C-CA23-4681-9DCC-DC559B85316C}"/>
              </a:ext>
            </a:extLst>
          </p:cNvPr>
          <p:cNvSpPr txBox="1"/>
          <p:nvPr/>
        </p:nvSpPr>
        <p:spPr>
          <a:xfrm>
            <a:off x="618592" y="6378251"/>
            <a:ext cx="22860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(</a:t>
            </a:r>
            <a:r>
              <a:rPr lang="en-US" sz="1600" i="1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Hình</a:t>
            </a:r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 </a:t>
            </a:r>
            <a:r>
              <a:rPr lang="en-US" sz="1600" i="1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ảnh</a:t>
            </a:r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 </a:t>
            </a:r>
            <a:r>
              <a:rPr lang="en-US" sz="1600" i="1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minh</a:t>
            </a:r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 </a:t>
            </a:r>
            <a:r>
              <a:rPr lang="en-US" sz="1600" i="1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họa</a:t>
            </a:r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2028806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8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9BBB2867-479E-4C9F-A08C-8F5F3FBBB73A}"/>
              </a:ext>
            </a:extLst>
          </p:cNvPr>
          <p:cNvSpPr/>
          <p:nvPr/>
        </p:nvSpPr>
        <p:spPr>
          <a:xfrm>
            <a:off x="0" y="57144"/>
            <a:ext cx="12192000" cy="933585"/>
          </a:xfrm>
          <a:prstGeom prst="rect">
            <a:avLst/>
          </a:prstGeom>
          <a:solidFill>
            <a:srgbClr val="6039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A707DC6-62C5-41E1-9EEF-F50AFE1B0453}"/>
              </a:ext>
            </a:extLst>
          </p:cNvPr>
          <p:cNvSpPr/>
          <p:nvPr/>
        </p:nvSpPr>
        <p:spPr>
          <a:xfrm>
            <a:off x="0" y="0"/>
            <a:ext cx="12192000" cy="934315"/>
          </a:xfrm>
          <a:prstGeom prst="rect">
            <a:avLst/>
          </a:prstGeom>
          <a:solidFill>
            <a:srgbClr val="E3C4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017FDA8-D734-4A57-B12E-13191193473D}"/>
              </a:ext>
            </a:extLst>
          </p:cNvPr>
          <p:cNvSpPr txBox="1"/>
          <p:nvPr/>
        </p:nvSpPr>
        <p:spPr>
          <a:xfrm>
            <a:off x="0" y="20497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rgbClr val="60391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THỰC ĐƠN MÙA HÈ KHỐI MẪU GIÁO </a:t>
            </a:r>
            <a:r>
              <a:rPr lang="en-US" sz="3200" i="1">
                <a:solidFill>
                  <a:srgbClr val="60391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- THỨ 5 (TUẦN 2,4)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7CD8AFD-924D-4A71-8CC9-A9A5AB26AE47}"/>
              </a:ext>
            </a:extLst>
          </p:cNvPr>
          <p:cNvSpPr/>
          <p:nvPr/>
        </p:nvSpPr>
        <p:spPr>
          <a:xfrm>
            <a:off x="3810000" y="1507891"/>
            <a:ext cx="4572000" cy="4572000"/>
          </a:xfrm>
          <a:prstGeom prst="rect">
            <a:avLst/>
          </a:prstGeom>
          <a:blipFill dpi="0" rotWithShape="1">
            <a:blip r:embed="rId2">
              <a:alphaModFix amt="3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52BCC20A-59F1-4D74-ABF5-7E7CA9D3B078}"/>
              </a:ext>
            </a:extLst>
          </p:cNvPr>
          <p:cNvSpPr/>
          <p:nvPr/>
        </p:nvSpPr>
        <p:spPr>
          <a:xfrm>
            <a:off x="489907" y="1120018"/>
            <a:ext cx="11408229" cy="5533012"/>
          </a:xfrm>
          <a:prstGeom prst="roundRect">
            <a:avLst>
              <a:gd name="adj" fmla="val 9127"/>
            </a:avLst>
          </a:prstGeom>
          <a:solidFill>
            <a:srgbClr val="E3C495">
              <a:alpha val="60000"/>
            </a:srgbClr>
          </a:solidFill>
          <a:ln w="28575">
            <a:solidFill>
              <a:srgbClr val="603912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4A50747-B015-4A46-A8B4-7150ABC0AA9A}"/>
              </a:ext>
            </a:extLst>
          </p:cNvPr>
          <p:cNvSpPr txBox="1"/>
          <p:nvPr/>
        </p:nvSpPr>
        <p:spPr>
          <a:xfrm>
            <a:off x="1661486" y="3740636"/>
            <a:ext cx="22860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BỮA CHIỀU</a:t>
            </a:r>
            <a:endParaRPr lang="en-US" sz="2000" i="1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BA983CE-615E-442F-9E45-B537F1C86252}"/>
              </a:ext>
            </a:extLst>
          </p:cNvPr>
          <p:cNvSpPr txBox="1"/>
          <p:nvPr/>
        </p:nvSpPr>
        <p:spPr>
          <a:xfrm>
            <a:off x="4732544" y="3313095"/>
            <a:ext cx="37991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err="1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Phở</a:t>
            </a:r>
            <a:r>
              <a:rPr lang="en-US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 </a:t>
            </a:r>
            <a:r>
              <a:rPr lang="en-US" sz="1600" err="1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bò</a:t>
            </a:r>
            <a:endParaRPr lang="vi-VN" sz="1600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pic>
        <p:nvPicPr>
          <p:cNvPr id="24" name="Picture 2" descr="Thị trường sữa tươi: ai thách thức người dẫn đầu?">
            <a:extLst>
              <a:ext uri="{FF2B5EF4-FFF2-40B4-BE49-F238E27FC236}">
                <a16:creationId xmlns:a16="http://schemas.microsoft.com/office/drawing/2014/main" id="{8A965C72-8B24-4428-941D-D0DE3DC70968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9120" y="4273506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C6598082-C658-44D6-B2E1-D3056000EDA0}"/>
              </a:ext>
            </a:extLst>
          </p:cNvPr>
          <p:cNvSpPr txBox="1"/>
          <p:nvPr/>
        </p:nvSpPr>
        <p:spPr>
          <a:xfrm>
            <a:off x="5489119" y="5692618"/>
            <a:ext cx="22860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Sữa bột Super Star</a:t>
            </a:r>
            <a:endParaRPr lang="en-US" sz="1600" i="1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pic>
        <p:nvPicPr>
          <p:cNvPr id="4098" name="Picture 2" descr="3 cách nấu phở bò ngon chuẩn vị, nước dùng đậm đà đơn giản tại nhà">
            <a:extLst>
              <a:ext uri="{FF2B5EF4-FFF2-40B4-BE49-F238E27FC236}">
                <a16:creationId xmlns:a16="http://schemas.microsoft.com/office/drawing/2014/main" id="{BAA83FA8-51D9-4F6A-82E5-112B87E270AC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9120" y="1892776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CCD08EDA-39C6-4B26-A41C-7239DB0691AA}"/>
              </a:ext>
            </a:extLst>
          </p:cNvPr>
          <p:cNvSpPr txBox="1"/>
          <p:nvPr/>
        </p:nvSpPr>
        <p:spPr>
          <a:xfrm>
            <a:off x="633107" y="6190518"/>
            <a:ext cx="22860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(</a:t>
            </a:r>
            <a:r>
              <a:rPr lang="en-US" sz="1600" i="1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Hình</a:t>
            </a:r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 </a:t>
            </a:r>
            <a:r>
              <a:rPr lang="en-US" sz="1600" i="1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ảnh</a:t>
            </a:r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 </a:t>
            </a:r>
            <a:r>
              <a:rPr lang="en-US" sz="1600" i="1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minh</a:t>
            </a:r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 </a:t>
            </a:r>
            <a:r>
              <a:rPr lang="en-US" sz="1600" i="1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họa</a:t>
            </a:r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7957237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8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A7AA07B3-CC6C-4AAD-83FD-6BE4622EB038}"/>
              </a:ext>
            </a:extLst>
          </p:cNvPr>
          <p:cNvSpPr/>
          <p:nvPr/>
        </p:nvSpPr>
        <p:spPr>
          <a:xfrm>
            <a:off x="3810000" y="1507891"/>
            <a:ext cx="4572000" cy="4572000"/>
          </a:xfrm>
          <a:prstGeom prst="rect">
            <a:avLst/>
          </a:prstGeom>
          <a:blipFill dpi="0" rotWithShape="1">
            <a:blip r:embed="rId2">
              <a:alphaModFix amt="3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C8E40EAD-056B-46DD-940E-2E5A323A5339}"/>
              </a:ext>
            </a:extLst>
          </p:cNvPr>
          <p:cNvSpPr/>
          <p:nvPr/>
        </p:nvSpPr>
        <p:spPr>
          <a:xfrm>
            <a:off x="489907" y="3074243"/>
            <a:ext cx="11408229" cy="3726613"/>
          </a:xfrm>
          <a:prstGeom prst="roundRect">
            <a:avLst>
              <a:gd name="adj" fmla="val 8752"/>
            </a:avLst>
          </a:prstGeom>
          <a:solidFill>
            <a:srgbClr val="E3C495">
              <a:alpha val="60000"/>
            </a:srgbClr>
          </a:solidFill>
          <a:ln w="28575">
            <a:solidFill>
              <a:srgbClr val="603912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FEF5DDD-5E07-47C5-A4D2-018C7A07C1E1}"/>
              </a:ext>
            </a:extLst>
          </p:cNvPr>
          <p:cNvSpPr/>
          <p:nvPr/>
        </p:nvSpPr>
        <p:spPr>
          <a:xfrm>
            <a:off x="489908" y="1122847"/>
            <a:ext cx="11408229" cy="1873897"/>
          </a:xfrm>
          <a:prstGeom prst="roundRect">
            <a:avLst/>
          </a:prstGeom>
          <a:solidFill>
            <a:srgbClr val="E3C495">
              <a:alpha val="60000"/>
            </a:srgbClr>
          </a:solidFill>
          <a:ln w="28575">
            <a:solidFill>
              <a:srgbClr val="603912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BBB2867-479E-4C9F-A08C-8F5F3FBBB73A}"/>
              </a:ext>
            </a:extLst>
          </p:cNvPr>
          <p:cNvSpPr/>
          <p:nvPr/>
        </p:nvSpPr>
        <p:spPr>
          <a:xfrm>
            <a:off x="0" y="57144"/>
            <a:ext cx="12192000" cy="933585"/>
          </a:xfrm>
          <a:prstGeom prst="rect">
            <a:avLst/>
          </a:prstGeom>
          <a:solidFill>
            <a:srgbClr val="6039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A707DC6-62C5-41E1-9EEF-F50AFE1B0453}"/>
              </a:ext>
            </a:extLst>
          </p:cNvPr>
          <p:cNvSpPr/>
          <p:nvPr/>
        </p:nvSpPr>
        <p:spPr>
          <a:xfrm>
            <a:off x="0" y="0"/>
            <a:ext cx="12192000" cy="934315"/>
          </a:xfrm>
          <a:prstGeom prst="rect">
            <a:avLst/>
          </a:prstGeom>
          <a:solidFill>
            <a:srgbClr val="E3C4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017FDA8-D734-4A57-B12E-13191193473D}"/>
              </a:ext>
            </a:extLst>
          </p:cNvPr>
          <p:cNvSpPr txBox="1"/>
          <p:nvPr/>
        </p:nvSpPr>
        <p:spPr>
          <a:xfrm>
            <a:off x="0" y="20497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rgbClr val="60391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THỰC ĐƠN MÙA HÈ KHỐI MẪU GIÁO </a:t>
            </a:r>
            <a:r>
              <a:rPr lang="en-US" sz="3200" i="1">
                <a:solidFill>
                  <a:srgbClr val="60391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- THỨ 2 (TUẦN 1,3)</a:t>
            </a:r>
          </a:p>
        </p:txBody>
      </p:sp>
      <p:pic>
        <p:nvPicPr>
          <p:cNvPr id="1026" name="Picture 2" descr="Trưa nay ăn gì: lạ mà quen ngọt thanh bún mọc - Sài Gòn Tiếp Thị">
            <a:extLst>
              <a:ext uri="{FF2B5EF4-FFF2-40B4-BE49-F238E27FC236}">
                <a16:creationId xmlns:a16="http://schemas.microsoft.com/office/drawing/2014/main" id="{E9F7A067-85D2-42C4-946A-847B5B51D2EB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3062" y="1229485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50" name="Picture 2" descr="Thị trường sữa tươi: ai thách thức người dẫn đầu?">
            <a:extLst>
              <a:ext uri="{FF2B5EF4-FFF2-40B4-BE49-F238E27FC236}">
                <a16:creationId xmlns:a16="http://schemas.microsoft.com/office/drawing/2014/main" id="{6DA7F401-B5E5-4E80-B4A7-759E51FC2624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2340" y="1227298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074" name="Picture 2" descr="Gạo tám giá bao nhiêu? Vì sao dân Hà thành chuộng gạo tám quê">
            <a:extLst>
              <a:ext uri="{FF2B5EF4-FFF2-40B4-BE49-F238E27FC236}">
                <a16:creationId xmlns:a16="http://schemas.microsoft.com/office/drawing/2014/main" id="{2DC3918F-5DAD-4F79-B0FE-E422C80961C8}"/>
              </a:ext>
            </a:extLst>
          </p:cNvPr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7096" y="3155636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098" name="Picture 2" descr="Cách Làm Món Tuần 7: Tôm sốt dầu hào của Huyền Dương - Cookpad">
            <a:extLst>
              <a:ext uri="{FF2B5EF4-FFF2-40B4-BE49-F238E27FC236}">
                <a16:creationId xmlns:a16="http://schemas.microsoft.com/office/drawing/2014/main" id="{69E79027-0C6E-478E-9689-2F7490A3A17E}"/>
              </a:ext>
            </a:extLst>
          </p:cNvPr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5272" y="3153072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122" name="Picture 2" descr="Bà bầu ăn rau ngót gây co bóp tử cung, dễ sảy thai?">
            <a:extLst>
              <a:ext uri="{FF2B5EF4-FFF2-40B4-BE49-F238E27FC236}">
                <a16:creationId xmlns:a16="http://schemas.microsoft.com/office/drawing/2014/main" id="{0983844D-F4FB-4CE5-81F2-41BECB51756A}"/>
              </a:ext>
            </a:extLst>
          </p:cNvPr>
          <p:cNvPicPr>
            <a:picLocks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62"/>
          <a:stretch/>
        </p:blipFill>
        <p:spPr bwMode="auto">
          <a:xfrm>
            <a:off x="8739465" y="3153072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194" name="Picture 2" descr="Vì sao sữa chua Vinamilk thơm ngon và tốt cho sức khỏe?">
            <a:extLst>
              <a:ext uri="{FF2B5EF4-FFF2-40B4-BE49-F238E27FC236}">
                <a16:creationId xmlns:a16="http://schemas.microsoft.com/office/drawing/2014/main" id="{FF65D03F-994C-4DBE-9E5E-B877DDBFD259}"/>
              </a:ext>
            </a:extLst>
          </p:cNvPr>
          <p:cNvPicPr>
            <a:picLocks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302"/>
          <a:stretch/>
        </p:blipFill>
        <p:spPr bwMode="auto">
          <a:xfrm>
            <a:off x="7167020" y="5038951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F8474C31-A6A6-4501-9C62-D176CCB25895}"/>
              </a:ext>
            </a:extLst>
          </p:cNvPr>
          <p:cNvSpPr txBox="1"/>
          <p:nvPr/>
        </p:nvSpPr>
        <p:spPr>
          <a:xfrm>
            <a:off x="791086" y="1704830"/>
            <a:ext cx="22860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BỮA SÁNG </a:t>
            </a:r>
          </a:p>
          <a:p>
            <a:pPr algn="ctr"/>
            <a:r>
              <a:rPr lang="en-US" sz="20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(DỊCH VỤ)</a:t>
            </a:r>
            <a:endParaRPr lang="en-US" sz="2000" i="1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DA69D6C-1912-42B1-8F28-6181EBFCDB80}"/>
              </a:ext>
            </a:extLst>
          </p:cNvPr>
          <p:cNvSpPr txBox="1"/>
          <p:nvPr/>
        </p:nvSpPr>
        <p:spPr>
          <a:xfrm>
            <a:off x="4223062" y="2612508"/>
            <a:ext cx="22860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Bún nấm mọc </a:t>
            </a:r>
            <a:endParaRPr lang="en-US" sz="1600" i="1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A1FE168-DC1E-4C8B-9893-CD04E6C0FCCE}"/>
              </a:ext>
            </a:extLst>
          </p:cNvPr>
          <p:cNvSpPr txBox="1"/>
          <p:nvPr/>
        </p:nvSpPr>
        <p:spPr>
          <a:xfrm>
            <a:off x="7222339" y="2646410"/>
            <a:ext cx="22860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Sữa bột Super Star</a:t>
            </a:r>
            <a:endParaRPr lang="en-US" sz="1600" i="1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35367F8-ACC8-4AB5-A52D-508A6D25139B}"/>
              </a:ext>
            </a:extLst>
          </p:cNvPr>
          <p:cNvSpPr txBox="1"/>
          <p:nvPr/>
        </p:nvSpPr>
        <p:spPr>
          <a:xfrm>
            <a:off x="791085" y="4768814"/>
            <a:ext cx="22860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BỮA TRƯA</a:t>
            </a:r>
            <a:endParaRPr lang="en-US" sz="2000" i="1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041177D-0A5E-4C02-8236-20C4A04071B9}"/>
              </a:ext>
            </a:extLst>
          </p:cNvPr>
          <p:cNvSpPr txBox="1"/>
          <p:nvPr/>
        </p:nvSpPr>
        <p:spPr>
          <a:xfrm>
            <a:off x="2767095" y="4529946"/>
            <a:ext cx="22860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Cơm tám</a:t>
            </a:r>
            <a:endParaRPr lang="en-US" sz="1600" i="1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73F9A25-67B3-4651-A5F3-DA0085E0F9AA}"/>
              </a:ext>
            </a:extLst>
          </p:cNvPr>
          <p:cNvSpPr txBox="1"/>
          <p:nvPr/>
        </p:nvSpPr>
        <p:spPr>
          <a:xfrm>
            <a:off x="5885269" y="4528947"/>
            <a:ext cx="22860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Tôm thịt sốt dầu hào</a:t>
            </a:r>
            <a:endParaRPr lang="en-US" sz="1600" i="1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0748FB1-2CDA-4017-9E5E-D9101E8675C6}"/>
              </a:ext>
            </a:extLst>
          </p:cNvPr>
          <p:cNvSpPr txBox="1"/>
          <p:nvPr/>
        </p:nvSpPr>
        <p:spPr>
          <a:xfrm>
            <a:off x="8339411" y="4527382"/>
            <a:ext cx="30622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Canh rau ngót nấu thịt</a:t>
            </a:r>
            <a:endParaRPr lang="en-US" sz="1600" i="1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5884CAB-AF47-42C0-9D53-17C891E950D2}"/>
              </a:ext>
            </a:extLst>
          </p:cNvPr>
          <p:cNvSpPr txBox="1"/>
          <p:nvPr/>
        </p:nvSpPr>
        <p:spPr>
          <a:xfrm>
            <a:off x="7167018" y="6434719"/>
            <a:ext cx="22860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Sữa chua Vinamilk</a:t>
            </a:r>
            <a:endParaRPr lang="en-US" sz="1600" i="1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82D41AF-E2B1-4BA0-A828-2F3D914802F2}"/>
              </a:ext>
            </a:extLst>
          </p:cNvPr>
          <p:cNvSpPr txBox="1"/>
          <p:nvPr/>
        </p:nvSpPr>
        <p:spPr>
          <a:xfrm>
            <a:off x="3692924" y="6411181"/>
            <a:ext cx="34006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Bầu luộc chấm muối vừng lạc</a:t>
            </a:r>
            <a:endParaRPr lang="en-US" sz="1600" i="1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6C7F1DE-4476-47B3-8B4B-031B1F801010}"/>
              </a:ext>
            </a:extLst>
          </p:cNvPr>
          <p:cNvSpPr txBox="1"/>
          <p:nvPr/>
        </p:nvSpPr>
        <p:spPr>
          <a:xfrm>
            <a:off x="618592" y="6378251"/>
            <a:ext cx="22860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(</a:t>
            </a:r>
            <a:r>
              <a:rPr lang="en-US" sz="1600" i="1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Hình</a:t>
            </a:r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 </a:t>
            </a:r>
            <a:r>
              <a:rPr lang="en-US" sz="1600" i="1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ảnh</a:t>
            </a:r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 </a:t>
            </a:r>
            <a:r>
              <a:rPr lang="en-US" sz="1600" i="1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minh</a:t>
            </a:r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 </a:t>
            </a:r>
            <a:r>
              <a:rPr lang="en-US" sz="1600" i="1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họa</a:t>
            </a:r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C60F886-03C8-4C31-BEB4-AC8ECB15A557}"/>
              </a:ext>
            </a:extLst>
          </p:cNvPr>
          <p:cNvPicPr>
            <a:picLocks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3062" y="5034576"/>
            <a:ext cx="2286000" cy="1371600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7449923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8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A7AA07B3-CC6C-4AAD-83FD-6BE4622EB038}"/>
              </a:ext>
            </a:extLst>
          </p:cNvPr>
          <p:cNvSpPr/>
          <p:nvPr/>
        </p:nvSpPr>
        <p:spPr>
          <a:xfrm>
            <a:off x="3810000" y="1507891"/>
            <a:ext cx="4572000" cy="4572000"/>
          </a:xfrm>
          <a:prstGeom prst="rect">
            <a:avLst/>
          </a:prstGeom>
          <a:blipFill dpi="0" rotWithShape="1">
            <a:blip r:embed="rId2">
              <a:alphaModFix amt="3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C8E40EAD-056B-46DD-940E-2E5A323A5339}"/>
              </a:ext>
            </a:extLst>
          </p:cNvPr>
          <p:cNvSpPr/>
          <p:nvPr/>
        </p:nvSpPr>
        <p:spPr>
          <a:xfrm>
            <a:off x="489907" y="3074243"/>
            <a:ext cx="11408229" cy="3726613"/>
          </a:xfrm>
          <a:prstGeom prst="roundRect">
            <a:avLst>
              <a:gd name="adj" fmla="val 8752"/>
            </a:avLst>
          </a:prstGeom>
          <a:solidFill>
            <a:srgbClr val="E3C495">
              <a:alpha val="60000"/>
            </a:srgbClr>
          </a:solidFill>
          <a:ln w="28575">
            <a:solidFill>
              <a:srgbClr val="603912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FEF5DDD-5E07-47C5-A4D2-018C7A07C1E1}"/>
              </a:ext>
            </a:extLst>
          </p:cNvPr>
          <p:cNvSpPr/>
          <p:nvPr/>
        </p:nvSpPr>
        <p:spPr>
          <a:xfrm>
            <a:off x="489908" y="1122847"/>
            <a:ext cx="11408229" cy="1873897"/>
          </a:xfrm>
          <a:prstGeom prst="roundRect">
            <a:avLst/>
          </a:prstGeom>
          <a:solidFill>
            <a:srgbClr val="E3C495">
              <a:alpha val="60000"/>
            </a:srgbClr>
          </a:solidFill>
          <a:ln w="28575">
            <a:solidFill>
              <a:srgbClr val="603912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BBB2867-479E-4C9F-A08C-8F5F3FBBB73A}"/>
              </a:ext>
            </a:extLst>
          </p:cNvPr>
          <p:cNvSpPr/>
          <p:nvPr/>
        </p:nvSpPr>
        <p:spPr>
          <a:xfrm>
            <a:off x="0" y="57144"/>
            <a:ext cx="12192000" cy="933585"/>
          </a:xfrm>
          <a:prstGeom prst="rect">
            <a:avLst/>
          </a:prstGeom>
          <a:solidFill>
            <a:srgbClr val="6039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A707DC6-62C5-41E1-9EEF-F50AFE1B0453}"/>
              </a:ext>
            </a:extLst>
          </p:cNvPr>
          <p:cNvSpPr/>
          <p:nvPr/>
        </p:nvSpPr>
        <p:spPr>
          <a:xfrm>
            <a:off x="0" y="0"/>
            <a:ext cx="12192000" cy="934315"/>
          </a:xfrm>
          <a:prstGeom prst="rect">
            <a:avLst/>
          </a:prstGeom>
          <a:solidFill>
            <a:srgbClr val="E3C4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017FDA8-D734-4A57-B12E-13191193473D}"/>
              </a:ext>
            </a:extLst>
          </p:cNvPr>
          <p:cNvSpPr txBox="1"/>
          <p:nvPr/>
        </p:nvSpPr>
        <p:spPr>
          <a:xfrm>
            <a:off x="0" y="20497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rgbClr val="60391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THỰC ĐƠN MÙA HÈ KHỐI MẪU GIÁO </a:t>
            </a:r>
            <a:r>
              <a:rPr lang="en-US" sz="3200" i="1">
                <a:solidFill>
                  <a:srgbClr val="60391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- THỨ 6 (TUẦN 2,4)</a:t>
            </a:r>
          </a:p>
        </p:txBody>
      </p:sp>
      <p:pic>
        <p:nvPicPr>
          <p:cNvPr id="2050" name="Picture 2" descr="Thị trường sữa tươi: ai thách thức người dẫn đầu?">
            <a:extLst>
              <a:ext uri="{FF2B5EF4-FFF2-40B4-BE49-F238E27FC236}">
                <a16:creationId xmlns:a16="http://schemas.microsoft.com/office/drawing/2014/main" id="{6DA7F401-B5E5-4E80-B4A7-759E51FC2624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8863" y="1227298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074" name="Picture 2" descr="Gạo tám giá bao nhiêu? Vì sao dân Hà thành chuộng gạo tám quê">
            <a:extLst>
              <a:ext uri="{FF2B5EF4-FFF2-40B4-BE49-F238E27FC236}">
                <a16:creationId xmlns:a16="http://schemas.microsoft.com/office/drawing/2014/main" id="{2DC3918F-5DAD-4F79-B0FE-E422C80961C8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633" y="3159512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194" name="Picture 2" descr="Vì sao sữa chua Vinamilk thơm ngon và tốt cho sức khỏe?">
            <a:extLst>
              <a:ext uri="{FF2B5EF4-FFF2-40B4-BE49-F238E27FC236}">
                <a16:creationId xmlns:a16="http://schemas.microsoft.com/office/drawing/2014/main" id="{FF65D03F-994C-4DBE-9E5E-B877DDBFD259}"/>
              </a:ext>
            </a:extLst>
          </p:cNvPr>
          <p:cNvPicPr>
            <a:picLocks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302"/>
          <a:stretch/>
        </p:blipFill>
        <p:spPr bwMode="auto">
          <a:xfrm>
            <a:off x="7225297" y="4991129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F8474C31-A6A6-4501-9C62-D176CCB25895}"/>
              </a:ext>
            </a:extLst>
          </p:cNvPr>
          <p:cNvSpPr txBox="1"/>
          <p:nvPr/>
        </p:nvSpPr>
        <p:spPr>
          <a:xfrm>
            <a:off x="1000636" y="1704830"/>
            <a:ext cx="22860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BỮA SÁNG </a:t>
            </a:r>
          </a:p>
          <a:p>
            <a:pPr algn="ctr"/>
            <a:r>
              <a:rPr lang="en-US" sz="20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(DỊCH VỤ)</a:t>
            </a:r>
            <a:endParaRPr lang="en-US" sz="2000" i="1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DA69D6C-1912-42B1-8F28-6181EBFCDB80}"/>
              </a:ext>
            </a:extLst>
          </p:cNvPr>
          <p:cNvSpPr txBox="1"/>
          <p:nvPr/>
        </p:nvSpPr>
        <p:spPr>
          <a:xfrm>
            <a:off x="3557434" y="2612508"/>
            <a:ext cx="35769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Cháo ngao, thịt nấu rau cải xanh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A1FE168-DC1E-4C8B-9893-CD04E6C0FCCE}"/>
              </a:ext>
            </a:extLst>
          </p:cNvPr>
          <p:cNvSpPr txBox="1"/>
          <p:nvPr/>
        </p:nvSpPr>
        <p:spPr>
          <a:xfrm>
            <a:off x="7148862" y="2617382"/>
            <a:ext cx="22860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Sữa bột Super Star</a:t>
            </a:r>
            <a:endParaRPr lang="en-US" sz="1600" i="1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35367F8-ACC8-4AB5-A52D-508A6D25139B}"/>
              </a:ext>
            </a:extLst>
          </p:cNvPr>
          <p:cNvSpPr txBox="1"/>
          <p:nvPr/>
        </p:nvSpPr>
        <p:spPr>
          <a:xfrm>
            <a:off x="679689" y="4737494"/>
            <a:ext cx="22860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BỮA TRƯA</a:t>
            </a:r>
            <a:endParaRPr lang="en-US" sz="2000" i="1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041177D-0A5E-4C02-8236-20C4A04071B9}"/>
              </a:ext>
            </a:extLst>
          </p:cNvPr>
          <p:cNvSpPr txBox="1"/>
          <p:nvPr/>
        </p:nvSpPr>
        <p:spPr>
          <a:xfrm>
            <a:off x="2771632" y="4529946"/>
            <a:ext cx="22860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Cơm tám</a:t>
            </a:r>
            <a:endParaRPr lang="en-US" sz="1600" i="1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73F9A25-67B3-4651-A5F3-DA0085E0F9AA}"/>
              </a:ext>
            </a:extLst>
          </p:cNvPr>
          <p:cNvSpPr txBox="1"/>
          <p:nvPr/>
        </p:nvSpPr>
        <p:spPr>
          <a:xfrm>
            <a:off x="5302986" y="4555545"/>
            <a:ext cx="33315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Gà chiên sốt Nhật (Teriyaki)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0748FB1-2CDA-4017-9E5E-D9101E8675C6}"/>
              </a:ext>
            </a:extLst>
          </p:cNvPr>
          <p:cNvSpPr txBox="1"/>
          <p:nvPr/>
        </p:nvSpPr>
        <p:spPr>
          <a:xfrm>
            <a:off x="8490304" y="4552468"/>
            <a:ext cx="28901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Canh bầu nấu ngao 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5884CAB-AF47-42C0-9D53-17C891E950D2}"/>
              </a:ext>
            </a:extLst>
          </p:cNvPr>
          <p:cNvSpPr txBox="1"/>
          <p:nvPr/>
        </p:nvSpPr>
        <p:spPr>
          <a:xfrm>
            <a:off x="7215776" y="6380962"/>
            <a:ext cx="22860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Sữa chua Vinamilk</a:t>
            </a:r>
            <a:endParaRPr lang="en-US" sz="1600" i="1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82D41AF-E2B1-4BA0-A828-2F3D914802F2}"/>
              </a:ext>
            </a:extLst>
          </p:cNvPr>
          <p:cNvSpPr txBox="1"/>
          <p:nvPr/>
        </p:nvSpPr>
        <p:spPr>
          <a:xfrm>
            <a:off x="3835191" y="6387913"/>
            <a:ext cx="30050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err="1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Bắp</a:t>
            </a:r>
            <a:r>
              <a:rPr lang="es-ES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 </a:t>
            </a:r>
            <a:r>
              <a:rPr lang="es-ES" sz="1600" err="1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cải</a:t>
            </a:r>
            <a:r>
              <a:rPr lang="es-ES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 </a:t>
            </a:r>
            <a:r>
              <a:rPr lang="es-ES" sz="1600" err="1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xào</a:t>
            </a:r>
            <a:r>
              <a:rPr lang="es-ES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 </a:t>
            </a:r>
            <a:r>
              <a:rPr lang="es-ES" sz="1600" err="1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cà</a:t>
            </a:r>
            <a:r>
              <a:rPr lang="es-ES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 </a:t>
            </a:r>
            <a:r>
              <a:rPr lang="es-ES" sz="1600" err="1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chua</a:t>
            </a:r>
            <a:endParaRPr lang="vi-VN" sz="1600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pic>
        <p:nvPicPr>
          <p:cNvPr id="10244" name="Picture 4" descr="Cháo ngao cho bé - món cháo giàu dinh dưỡng ngon và lạ miệng">
            <a:extLst>
              <a:ext uri="{FF2B5EF4-FFF2-40B4-BE49-F238E27FC236}">
                <a16:creationId xmlns:a16="http://schemas.microsoft.com/office/drawing/2014/main" id="{619153F5-9094-4E5E-B97C-461CD190E03E}"/>
              </a:ext>
            </a:extLst>
          </p:cNvPr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4245" y="1235248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Gà Nướng Xốt Teriyaki Hương Vị Nhật Bản">
            <a:extLst>
              <a:ext uri="{FF2B5EF4-FFF2-40B4-BE49-F238E27FC236}">
                <a16:creationId xmlns:a16="http://schemas.microsoft.com/office/drawing/2014/main" id="{472D7BC3-F5E3-4440-9B87-AF8A899AEB01}"/>
              </a:ext>
            </a:extLst>
          </p:cNvPr>
          <p:cNvPicPr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85" y="3156917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4" name="Picture 14" descr="Cách nấu canh ngao với bầu thơm ngon bổ dưỡng | MUC Women">
            <a:extLst>
              <a:ext uri="{FF2B5EF4-FFF2-40B4-BE49-F238E27FC236}">
                <a16:creationId xmlns:a16="http://schemas.microsoft.com/office/drawing/2014/main" id="{7054416C-C2E9-4EA2-99FD-2C816C1CA046}"/>
              </a:ext>
            </a:extLst>
          </p:cNvPr>
          <p:cNvPicPr>
            <a:picLocks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47" r="18444"/>
          <a:stretch/>
        </p:blipFill>
        <p:spPr bwMode="auto">
          <a:xfrm>
            <a:off x="8807351" y="3174351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6" name="Picture 16" descr="Bắp cải xào cà chua - Gia Chánh - Mỵ Nương">
            <a:extLst>
              <a:ext uri="{FF2B5EF4-FFF2-40B4-BE49-F238E27FC236}">
                <a16:creationId xmlns:a16="http://schemas.microsoft.com/office/drawing/2014/main" id="{7854A49D-0ECE-4DC1-B893-99DB68B23833}"/>
              </a:ext>
            </a:extLst>
          </p:cNvPr>
          <p:cNvPicPr>
            <a:picLocks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85" b="3616"/>
          <a:stretch/>
        </p:blipFill>
        <p:spPr bwMode="auto">
          <a:xfrm>
            <a:off x="4223933" y="4991129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28255D62-529E-4F2D-960D-E4615431E595}"/>
              </a:ext>
            </a:extLst>
          </p:cNvPr>
          <p:cNvSpPr txBox="1"/>
          <p:nvPr/>
        </p:nvSpPr>
        <p:spPr>
          <a:xfrm>
            <a:off x="618592" y="6378251"/>
            <a:ext cx="22860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(</a:t>
            </a:r>
            <a:r>
              <a:rPr lang="en-US" sz="1600" i="1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Hình</a:t>
            </a:r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 </a:t>
            </a:r>
            <a:r>
              <a:rPr lang="en-US" sz="1600" i="1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ảnh</a:t>
            </a:r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 </a:t>
            </a:r>
            <a:r>
              <a:rPr lang="en-US" sz="1600" i="1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minh</a:t>
            </a:r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 </a:t>
            </a:r>
            <a:r>
              <a:rPr lang="en-US" sz="1600" i="1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họa</a:t>
            </a:r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23189074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8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A7AA07B3-CC6C-4AAD-83FD-6BE4622EB038}"/>
              </a:ext>
            </a:extLst>
          </p:cNvPr>
          <p:cNvSpPr/>
          <p:nvPr/>
        </p:nvSpPr>
        <p:spPr>
          <a:xfrm>
            <a:off x="3810000" y="1507891"/>
            <a:ext cx="4572000" cy="4572000"/>
          </a:xfrm>
          <a:prstGeom prst="rect">
            <a:avLst/>
          </a:prstGeom>
          <a:blipFill dpi="0" rotWithShape="1">
            <a:blip r:embed="rId2">
              <a:alphaModFix amt="3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FEF5DDD-5E07-47C5-A4D2-018C7A07C1E1}"/>
              </a:ext>
            </a:extLst>
          </p:cNvPr>
          <p:cNvSpPr/>
          <p:nvPr/>
        </p:nvSpPr>
        <p:spPr>
          <a:xfrm>
            <a:off x="489907" y="1120018"/>
            <a:ext cx="11408229" cy="5533012"/>
          </a:xfrm>
          <a:prstGeom prst="roundRect">
            <a:avLst>
              <a:gd name="adj" fmla="val 9127"/>
            </a:avLst>
          </a:prstGeom>
          <a:solidFill>
            <a:srgbClr val="E3C495">
              <a:alpha val="60000"/>
            </a:srgbClr>
          </a:solidFill>
          <a:ln w="28575">
            <a:solidFill>
              <a:srgbClr val="603912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BBB2867-479E-4C9F-A08C-8F5F3FBBB73A}"/>
              </a:ext>
            </a:extLst>
          </p:cNvPr>
          <p:cNvSpPr/>
          <p:nvPr/>
        </p:nvSpPr>
        <p:spPr>
          <a:xfrm>
            <a:off x="0" y="57144"/>
            <a:ext cx="12192000" cy="933585"/>
          </a:xfrm>
          <a:prstGeom prst="rect">
            <a:avLst/>
          </a:prstGeom>
          <a:solidFill>
            <a:srgbClr val="6039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A707DC6-62C5-41E1-9EEF-F50AFE1B0453}"/>
              </a:ext>
            </a:extLst>
          </p:cNvPr>
          <p:cNvSpPr/>
          <p:nvPr/>
        </p:nvSpPr>
        <p:spPr>
          <a:xfrm>
            <a:off x="0" y="0"/>
            <a:ext cx="12192000" cy="934315"/>
          </a:xfrm>
          <a:prstGeom prst="rect">
            <a:avLst/>
          </a:prstGeom>
          <a:solidFill>
            <a:srgbClr val="E3C4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017FDA8-D734-4A57-B12E-13191193473D}"/>
              </a:ext>
            </a:extLst>
          </p:cNvPr>
          <p:cNvSpPr txBox="1"/>
          <p:nvPr/>
        </p:nvSpPr>
        <p:spPr>
          <a:xfrm>
            <a:off x="0" y="20497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rgbClr val="60391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THỰC ĐƠN MÙA HÈ KHỐI MẪU GIÁO </a:t>
            </a:r>
            <a:r>
              <a:rPr lang="en-US" sz="3200" i="1">
                <a:solidFill>
                  <a:srgbClr val="60391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- THỨ 6 (TUẦN 2,4)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2F0B56A-D175-4F17-B9E7-CEE3433C752E}"/>
              </a:ext>
            </a:extLst>
          </p:cNvPr>
          <p:cNvSpPr txBox="1"/>
          <p:nvPr/>
        </p:nvSpPr>
        <p:spPr>
          <a:xfrm>
            <a:off x="1523999" y="3593836"/>
            <a:ext cx="22860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BỮA CHIỀU</a:t>
            </a:r>
            <a:endParaRPr lang="en-US" sz="2000" i="1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9E660DE-9A8B-4D3C-81D3-E0D2708626A6}"/>
              </a:ext>
            </a:extLst>
          </p:cNvPr>
          <p:cNvSpPr txBox="1"/>
          <p:nvPr/>
        </p:nvSpPr>
        <p:spPr>
          <a:xfrm>
            <a:off x="4311631" y="3190277"/>
            <a:ext cx="37991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Cháo tôm thịt rau ngót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B7B017F-A2B0-47DA-9F41-0EBFF9599222}"/>
              </a:ext>
            </a:extLst>
          </p:cNvPr>
          <p:cNvSpPr txBox="1"/>
          <p:nvPr/>
        </p:nvSpPr>
        <p:spPr>
          <a:xfrm>
            <a:off x="4878363" y="5438132"/>
            <a:ext cx="26656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Thanh long</a:t>
            </a:r>
            <a:endParaRPr lang="en-US" sz="1600" i="1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pic>
        <p:nvPicPr>
          <p:cNvPr id="9218" name="Picture 2" descr="Cháo tôm nấu với rau gì ngon và bổ cho bé?">
            <a:extLst>
              <a:ext uri="{FF2B5EF4-FFF2-40B4-BE49-F238E27FC236}">
                <a16:creationId xmlns:a16="http://schemas.microsoft.com/office/drawing/2014/main" id="{E396E6CE-2345-442C-A76C-C8CFDC955D32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8207" y="1813638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EE0C68F7-F369-4A7A-8C40-C9AA102D342F}"/>
              </a:ext>
            </a:extLst>
          </p:cNvPr>
          <p:cNvSpPr txBox="1"/>
          <p:nvPr/>
        </p:nvSpPr>
        <p:spPr>
          <a:xfrm>
            <a:off x="633107" y="6190518"/>
            <a:ext cx="22860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(</a:t>
            </a:r>
            <a:r>
              <a:rPr lang="en-US" sz="1600" i="1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Hình</a:t>
            </a:r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 </a:t>
            </a:r>
            <a:r>
              <a:rPr lang="en-US" sz="1600" i="1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ảnh</a:t>
            </a:r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 minh </a:t>
            </a:r>
            <a:r>
              <a:rPr lang="en-US" sz="1600" i="1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họa</a:t>
            </a:r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)</a:t>
            </a:r>
          </a:p>
        </p:txBody>
      </p:sp>
      <p:pic>
        <p:nvPicPr>
          <p:cNvPr id="13" name="Picture 2" descr="Quả thanh long chữa được nhiều bệnh - Khoa học và đời sống">
            <a:extLst>
              <a:ext uri="{FF2B5EF4-FFF2-40B4-BE49-F238E27FC236}">
                <a16:creationId xmlns:a16="http://schemas.microsoft.com/office/drawing/2014/main" id="{88A62046-4E36-4CF1-8E07-49859AD159C4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8207" y="4061227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7960631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8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FEF5DDD-5E07-47C5-A4D2-018C7A07C1E1}"/>
              </a:ext>
            </a:extLst>
          </p:cNvPr>
          <p:cNvSpPr/>
          <p:nvPr/>
        </p:nvSpPr>
        <p:spPr>
          <a:xfrm>
            <a:off x="489907" y="1120017"/>
            <a:ext cx="11408229" cy="5417493"/>
          </a:xfrm>
          <a:prstGeom prst="roundRect">
            <a:avLst>
              <a:gd name="adj" fmla="val 5962"/>
            </a:avLst>
          </a:prstGeom>
          <a:solidFill>
            <a:srgbClr val="E3C495">
              <a:alpha val="60000"/>
            </a:srgbClr>
          </a:solidFill>
          <a:ln w="28575">
            <a:solidFill>
              <a:srgbClr val="603912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BBB2867-479E-4C9F-A08C-8F5F3FBBB73A}"/>
              </a:ext>
            </a:extLst>
          </p:cNvPr>
          <p:cNvSpPr/>
          <p:nvPr/>
        </p:nvSpPr>
        <p:spPr>
          <a:xfrm>
            <a:off x="0" y="57144"/>
            <a:ext cx="12192000" cy="933585"/>
          </a:xfrm>
          <a:prstGeom prst="rect">
            <a:avLst/>
          </a:prstGeom>
          <a:solidFill>
            <a:srgbClr val="6039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A707DC6-62C5-41E1-9EEF-F50AFE1B0453}"/>
              </a:ext>
            </a:extLst>
          </p:cNvPr>
          <p:cNvSpPr/>
          <p:nvPr/>
        </p:nvSpPr>
        <p:spPr>
          <a:xfrm>
            <a:off x="0" y="0"/>
            <a:ext cx="12192000" cy="934315"/>
          </a:xfrm>
          <a:prstGeom prst="rect">
            <a:avLst/>
          </a:prstGeom>
          <a:solidFill>
            <a:srgbClr val="E3C4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017FDA8-D734-4A57-B12E-13191193473D}"/>
              </a:ext>
            </a:extLst>
          </p:cNvPr>
          <p:cNvSpPr txBox="1"/>
          <p:nvPr/>
        </p:nvSpPr>
        <p:spPr>
          <a:xfrm>
            <a:off x="0" y="20497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rgbClr val="60391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THỰC ĐƠN BUFFET TRƯA THỨ 6 TUẦN 4</a:t>
            </a:r>
            <a:endParaRPr lang="en-US" sz="3200" i="1">
              <a:solidFill>
                <a:srgbClr val="603912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7583563-0444-4C24-81E5-858DA0F79C31}"/>
              </a:ext>
            </a:extLst>
          </p:cNvPr>
          <p:cNvSpPr txBox="1"/>
          <p:nvPr/>
        </p:nvSpPr>
        <p:spPr>
          <a:xfrm>
            <a:off x="0" y="6535884"/>
            <a:ext cx="22860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(</a:t>
            </a:r>
            <a:r>
              <a:rPr lang="en-US" sz="1600" i="1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Hình</a:t>
            </a:r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 </a:t>
            </a:r>
            <a:r>
              <a:rPr lang="en-US" sz="1600" i="1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ảnh</a:t>
            </a:r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 </a:t>
            </a:r>
            <a:r>
              <a:rPr lang="en-US" sz="1600" i="1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minh</a:t>
            </a:r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 </a:t>
            </a:r>
            <a:r>
              <a:rPr lang="en-US" sz="1600" i="1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họa</a:t>
            </a:r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)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63136613-E152-4341-8A6B-9E7262BFFE6E}"/>
              </a:ext>
            </a:extLst>
          </p:cNvPr>
          <p:cNvSpPr/>
          <p:nvPr/>
        </p:nvSpPr>
        <p:spPr>
          <a:xfrm>
            <a:off x="3810000" y="1507891"/>
            <a:ext cx="4572000" cy="4572000"/>
          </a:xfrm>
          <a:prstGeom prst="rect">
            <a:avLst/>
          </a:prstGeom>
          <a:blipFill dpi="0" rotWithShape="1">
            <a:blip r:embed="rId2">
              <a:alphaModFix amt="3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8" name="Picture 2" descr="Cách thực hiện món trứng hấp vân I Trứng hấp vân">
            <a:extLst>
              <a:ext uri="{FF2B5EF4-FFF2-40B4-BE49-F238E27FC236}">
                <a16:creationId xmlns:a16="http://schemas.microsoft.com/office/drawing/2014/main" id="{F76E97EE-4D6E-42F4-AC08-EF9CFFD05BD1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0592" y="3889139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6" descr="Vị Tết Hà Nội với món hạnh nhân xào - Nhịp sống Hà Nội">
            <a:extLst>
              <a:ext uri="{FF2B5EF4-FFF2-40B4-BE49-F238E27FC236}">
                <a16:creationId xmlns:a16="http://schemas.microsoft.com/office/drawing/2014/main" id="{A856A0D0-8F62-4D41-A4FF-90B09CEDD111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5368" y="1212287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" descr="Hướng dẫn nấu cháo cá chép đậu xanh cho bé ngon chuẩn “mẹ làm” |  cungbeyeu.com">
            <a:extLst>
              <a:ext uri="{FF2B5EF4-FFF2-40B4-BE49-F238E27FC236}">
                <a16:creationId xmlns:a16="http://schemas.microsoft.com/office/drawing/2014/main" id="{FF2953AA-229C-4A48-A813-BE02562BADF1}"/>
              </a:ext>
            </a:extLst>
          </p:cNvPr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5368" y="4783042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4" name="Picture 12" descr="Cơm rang thập cẩm giàu dinh dưỡng cho ngày mới">
            <a:extLst>
              <a:ext uri="{FF2B5EF4-FFF2-40B4-BE49-F238E27FC236}">
                <a16:creationId xmlns:a16="http://schemas.microsoft.com/office/drawing/2014/main" id="{CC4A0CE3-421F-4AC8-9DA4-6DEB6C0E4CE5}"/>
              </a:ext>
            </a:extLst>
          </p:cNvPr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5408" y="2103409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14" descr="Gợi Ý: Cách bày hoa quả tráng miệng độc đáo - Thích ăn những món tráng miệng  ngon">
            <a:extLst>
              <a:ext uri="{FF2B5EF4-FFF2-40B4-BE49-F238E27FC236}">
                <a16:creationId xmlns:a16="http://schemas.microsoft.com/office/drawing/2014/main" id="{05D3757F-6099-40BE-9A74-803EE95EC6ED}"/>
              </a:ext>
            </a:extLst>
          </p:cNvPr>
          <p:cNvPicPr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5408" y="3889139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DB40DE8E-8D86-4B03-BEC1-A15DC6333A56}"/>
              </a:ext>
            </a:extLst>
          </p:cNvPr>
          <p:cNvSpPr txBox="1"/>
          <p:nvPr/>
        </p:nvSpPr>
        <p:spPr>
          <a:xfrm>
            <a:off x="465346" y="3448741"/>
            <a:ext cx="37991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Seagull" panose="02040603050506020204" pitchFamily="18" charset="0"/>
                <a:ea typeface="+mn-ea"/>
                <a:cs typeface="+mn-cs"/>
              </a:rPr>
              <a:t>Gà chiên KFC</a:t>
            </a:r>
            <a:endParaRPr kumimoji="0" lang="vi-VN" sz="1600" b="0" i="0" u="none" strike="noStrike" kern="1200" cap="none" spc="0" normalizeH="0" baseline="0" noProof="0">
              <a:ln>
                <a:noFill/>
              </a:ln>
              <a:solidFill>
                <a:srgbClr val="4472C4">
                  <a:lumMod val="50000"/>
                </a:srgb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UTM Seagull" panose="02040603050506020204" pitchFamily="18" charset="0"/>
              <a:ea typeface="+mn-ea"/>
              <a:cs typeface="+mn-cs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69E69A22-34A8-41E5-B964-B51C30E45B07}"/>
              </a:ext>
            </a:extLst>
          </p:cNvPr>
          <p:cNvSpPr txBox="1"/>
          <p:nvPr/>
        </p:nvSpPr>
        <p:spPr>
          <a:xfrm>
            <a:off x="4207738" y="2599625"/>
            <a:ext cx="37991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0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Seagull" panose="02040603050506020204" pitchFamily="18" charset="0"/>
                <a:ea typeface="+mn-ea"/>
                <a:cs typeface="+mn-cs"/>
              </a:rPr>
              <a:t>Thịt bò thịt lợn xào hạnh nhân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FDA3D204-DBE1-48ED-9254-71870BB60BD7}"/>
              </a:ext>
            </a:extLst>
          </p:cNvPr>
          <p:cNvSpPr txBox="1"/>
          <p:nvPr/>
        </p:nvSpPr>
        <p:spPr>
          <a:xfrm>
            <a:off x="4217381" y="4383610"/>
            <a:ext cx="37991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Seagull" panose="02040603050506020204" pitchFamily="18" charset="0"/>
                <a:ea typeface="+mn-ea"/>
                <a:cs typeface="+mn-cs"/>
              </a:rPr>
              <a:t>Cá chiên xù</a:t>
            </a:r>
            <a:endParaRPr kumimoji="0" lang="vi-VN" sz="1600" b="0" i="0" u="none" strike="noStrike" kern="1200" cap="none" spc="0" normalizeH="0" baseline="0" noProof="0">
              <a:ln>
                <a:noFill/>
              </a:ln>
              <a:solidFill>
                <a:srgbClr val="4472C4">
                  <a:lumMod val="50000"/>
                </a:srgb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UTM Seagull" panose="02040603050506020204" pitchFamily="18" charset="0"/>
              <a:ea typeface="+mn-ea"/>
              <a:cs typeface="+mn-cs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16F175BD-2CF6-4012-A3D1-513F3C131EA6}"/>
              </a:ext>
            </a:extLst>
          </p:cNvPr>
          <p:cNvSpPr txBox="1"/>
          <p:nvPr/>
        </p:nvSpPr>
        <p:spPr>
          <a:xfrm>
            <a:off x="494017" y="5262189"/>
            <a:ext cx="37991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0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Seagull" panose="02040603050506020204" pitchFamily="18" charset="0"/>
                <a:ea typeface="+mn-ea"/>
                <a:cs typeface="+mn-cs"/>
              </a:rPr>
              <a:t>Trứng thịt hấp vân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0A64563B-418C-4D7D-934C-9ECF298FDF17}"/>
              </a:ext>
            </a:extLst>
          </p:cNvPr>
          <p:cNvSpPr txBox="1"/>
          <p:nvPr/>
        </p:nvSpPr>
        <p:spPr>
          <a:xfrm>
            <a:off x="4195559" y="6170380"/>
            <a:ext cx="37991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Seagull" panose="02040603050506020204" pitchFamily="18" charset="0"/>
                <a:ea typeface="+mn-ea"/>
                <a:cs typeface="+mn-cs"/>
              </a:rPr>
              <a:t>Cháo tôm thịt cà rốt đậu xanh</a:t>
            </a:r>
            <a:endParaRPr kumimoji="0" lang="vi-VN" sz="1600" b="0" i="0" u="none" strike="noStrike" kern="1200" cap="none" spc="0" normalizeH="0" baseline="0" noProof="0">
              <a:ln>
                <a:noFill/>
              </a:ln>
              <a:solidFill>
                <a:srgbClr val="4472C4">
                  <a:lumMod val="50000"/>
                </a:srgb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UTM Seagull" panose="02040603050506020204" pitchFamily="18" charset="0"/>
              <a:ea typeface="+mn-ea"/>
              <a:cs typeface="+mn-cs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903A15BF-D88C-4E15-BB29-B1CE0E30AB03}"/>
              </a:ext>
            </a:extLst>
          </p:cNvPr>
          <p:cNvSpPr txBox="1"/>
          <p:nvPr/>
        </p:nvSpPr>
        <p:spPr>
          <a:xfrm>
            <a:off x="7902944" y="3448741"/>
            <a:ext cx="37991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0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Seagull" panose="02040603050506020204" pitchFamily="18" charset="0"/>
                <a:ea typeface="+mn-ea"/>
                <a:cs typeface="+mn-cs"/>
              </a:rPr>
              <a:t>Cơm rang thập cẩm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A5441921-C4EE-4638-B28B-D5326AD0DD54}"/>
              </a:ext>
            </a:extLst>
          </p:cNvPr>
          <p:cNvSpPr txBox="1"/>
          <p:nvPr/>
        </p:nvSpPr>
        <p:spPr>
          <a:xfrm>
            <a:off x="7902944" y="5262189"/>
            <a:ext cx="37991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0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Seagull" panose="02040603050506020204" pitchFamily="18" charset="0"/>
                <a:ea typeface="+mn-ea"/>
                <a:cs typeface="+mn-cs"/>
              </a:rPr>
              <a:t>Hoa quả tráng miệng</a:t>
            </a:r>
          </a:p>
        </p:txBody>
      </p:sp>
      <p:pic>
        <p:nvPicPr>
          <p:cNvPr id="47" name="Picture 2" descr="Top những thương hiệu gà rán được ưa chuộng nhất hiện nay - Tổng Hợp">
            <a:extLst>
              <a:ext uri="{FF2B5EF4-FFF2-40B4-BE49-F238E27FC236}">
                <a16:creationId xmlns:a16="http://schemas.microsoft.com/office/drawing/2014/main" id="{AE2C4767-3A94-4F51-A404-CD16513470C4}"/>
              </a:ext>
            </a:extLst>
          </p:cNvPr>
          <p:cNvPicPr>
            <a:picLocks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347" y="2103409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4" descr="2 cách làm món cá chiên xù ngon - giòn tan - đậm vị">
            <a:extLst>
              <a:ext uri="{FF2B5EF4-FFF2-40B4-BE49-F238E27FC236}">
                <a16:creationId xmlns:a16="http://schemas.microsoft.com/office/drawing/2014/main" id="{8001AA0E-F0F3-4033-8720-4FF1FC5E7F17}"/>
              </a:ext>
            </a:extLst>
          </p:cNvPr>
          <p:cNvPicPr>
            <a:picLocks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5368" y="2997664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84422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8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A7AA07B3-CC6C-4AAD-83FD-6BE4622EB038}"/>
              </a:ext>
            </a:extLst>
          </p:cNvPr>
          <p:cNvSpPr/>
          <p:nvPr/>
        </p:nvSpPr>
        <p:spPr>
          <a:xfrm>
            <a:off x="3810000" y="1507891"/>
            <a:ext cx="4572000" cy="4572000"/>
          </a:xfrm>
          <a:prstGeom prst="rect">
            <a:avLst/>
          </a:prstGeom>
          <a:blipFill dpi="0" rotWithShape="1">
            <a:blip r:embed="rId2">
              <a:alphaModFix amt="3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FEF5DDD-5E07-47C5-A4D2-018C7A07C1E1}"/>
              </a:ext>
            </a:extLst>
          </p:cNvPr>
          <p:cNvSpPr/>
          <p:nvPr/>
        </p:nvSpPr>
        <p:spPr>
          <a:xfrm>
            <a:off x="489908" y="1122846"/>
            <a:ext cx="11408229" cy="5530184"/>
          </a:xfrm>
          <a:prstGeom prst="roundRect">
            <a:avLst>
              <a:gd name="adj" fmla="val 9127"/>
            </a:avLst>
          </a:prstGeom>
          <a:solidFill>
            <a:srgbClr val="E3C495">
              <a:alpha val="60000"/>
            </a:srgbClr>
          </a:solidFill>
          <a:ln w="28575">
            <a:solidFill>
              <a:srgbClr val="603912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BBB2867-479E-4C9F-A08C-8F5F3FBBB73A}"/>
              </a:ext>
            </a:extLst>
          </p:cNvPr>
          <p:cNvSpPr/>
          <p:nvPr/>
        </p:nvSpPr>
        <p:spPr>
          <a:xfrm>
            <a:off x="0" y="57144"/>
            <a:ext cx="12192000" cy="933585"/>
          </a:xfrm>
          <a:prstGeom prst="rect">
            <a:avLst/>
          </a:prstGeom>
          <a:solidFill>
            <a:srgbClr val="6039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A707DC6-62C5-41E1-9EEF-F50AFE1B0453}"/>
              </a:ext>
            </a:extLst>
          </p:cNvPr>
          <p:cNvSpPr/>
          <p:nvPr/>
        </p:nvSpPr>
        <p:spPr>
          <a:xfrm>
            <a:off x="0" y="0"/>
            <a:ext cx="12192000" cy="934315"/>
          </a:xfrm>
          <a:prstGeom prst="rect">
            <a:avLst/>
          </a:prstGeom>
          <a:solidFill>
            <a:srgbClr val="E3C4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017FDA8-D734-4A57-B12E-13191193473D}"/>
              </a:ext>
            </a:extLst>
          </p:cNvPr>
          <p:cNvSpPr txBox="1"/>
          <p:nvPr/>
        </p:nvSpPr>
        <p:spPr>
          <a:xfrm>
            <a:off x="0" y="20497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rgbClr val="60391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THỰC ĐƠN MÙA HÈ KHỐI MẪU GIÁO </a:t>
            </a:r>
            <a:r>
              <a:rPr lang="en-US" sz="3200" i="1">
                <a:solidFill>
                  <a:srgbClr val="60391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- THỨ 2 (TUẦN 1,3)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2F0B56A-D175-4F17-B9E7-CEE3433C752E}"/>
              </a:ext>
            </a:extLst>
          </p:cNvPr>
          <p:cNvSpPr txBox="1"/>
          <p:nvPr/>
        </p:nvSpPr>
        <p:spPr>
          <a:xfrm>
            <a:off x="1523999" y="3593836"/>
            <a:ext cx="22860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BỮA CHIỀU</a:t>
            </a:r>
            <a:endParaRPr lang="en-US" sz="2000" i="1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pic>
        <p:nvPicPr>
          <p:cNvPr id="36" name="Picture 2" descr="Cách nấu súp gà bắp non thơm ngon, bổ dưỡng cho cả nhà">
            <a:extLst>
              <a:ext uri="{FF2B5EF4-FFF2-40B4-BE49-F238E27FC236}">
                <a16:creationId xmlns:a16="http://schemas.microsoft.com/office/drawing/2014/main" id="{2BA75395-9AB4-4074-8658-270A34DDFC1B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7299" y="2108092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19E660DE-9A8B-4D3C-81D3-E0D2708626A6}"/>
              </a:ext>
            </a:extLst>
          </p:cNvPr>
          <p:cNvSpPr txBox="1"/>
          <p:nvPr/>
        </p:nvSpPr>
        <p:spPr>
          <a:xfrm>
            <a:off x="5067299" y="3473321"/>
            <a:ext cx="22860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Súp gà ngô non </a:t>
            </a:r>
            <a:endParaRPr lang="en-US" sz="1600" i="1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1492585F-298B-47C7-944E-07D2029C74A7}"/>
              </a:ext>
            </a:extLst>
          </p:cNvPr>
          <p:cNvSpPr txBox="1"/>
          <p:nvPr/>
        </p:nvSpPr>
        <p:spPr>
          <a:xfrm>
            <a:off x="5067300" y="5573973"/>
            <a:ext cx="22860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Dưa hấu</a:t>
            </a:r>
            <a:endParaRPr lang="en-US" sz="1600" i="1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5231AD6-EA1D-406B-8C85-F5607F21E939}"/>
              </a:ext>
            </a:extLst>
          </p:cNvPr>
          <p:cNvSpPr txBox="1"/>
          <p:nvPr/>
        </p:nvSpPr>
        <p:spPr>
          <a:xfrm>
            <a:off x="633107" y="6190518"/>
            <a:ext cx="22860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(</a:t>
            </a:r>
            <a:r>
              <a:rPr lang="en-US" sz="1600" i="1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Hình</a:t>
            </a:r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 </a:t>
            </a:r>
            <a:r>
              <a:rPr lang="en-US" sz="1600" i="1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ảnh</a:t>
            </a:r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 </a:t>
            </a:r>
            <a:r>
              <a:rPr lang="en-US" sz="1600" i="1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minh</a:t>
            </a:r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 </a:t>
            </a:r>
            <a:r>
              <a:rPr lang="en-US" sz="1600" i="1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họa</a:t>
            </a:r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)</a:t>
            </a:r>
          </a:p>
        </p:txBody>
      </p:sp>
      <p:pic>
        <p:nvPicPr>
          <p:cNvPr id="13" name="Picture 4" descr="Những lợi ích sức khỏe bất ngờ của cùi dưa hấu | Báo Dân trí">
            <a:extLst>
              <a:ext uri="{FF2B5EF4-FFF2-40B4-BE49-F238E27FC236}">
                <a16:creationId xmlns:a16="http://schemas.microsoft.com/office/drawing/2014/main" id="{6CB3C1E2-D394-4B36-9403-0560FE0F260F}"/>
              </a:ext>
            </a:extLst>
          </p:cNvPr>
          <p:cNvPicPr>
            <a:picLocks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87" b="8571"/>
          <a:stretch/>
        </p:blipFill>
        <p:spPr bwMode="auto">
          <a:xfrm>
            <a:off x="5067299" y="4202373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43918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8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A7AA07B3-CC6C-4AAD-83FD-6BE4622EB038}"/>
              </a:ext>
            </a:extLst>
          </p:cNvPr>
          <p:cNvSpPr/>
          <p:nvPr/>
        </p:nvSpPr>
        <p:spPr>
          <a:xfrm>
            <a:off x="3810000" y="1507891"/>
            <a:ext cx="4572000" cy="4572000"/>
          </a:xfrm>
          <a:prstGeom prst="rect">
            <a:avLst/>
          </a:prstGeom>
          <a:blipFill dpi="0" rotWithShape="1">
            <a:blip r:embed="rId2">
              <a:alphaModFix amt="3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C8E40EAD-056B-46DD-940E-2E5A323A5339}"/>
              </a:ext>
            </a:extLst>
          </p:cNvPr>
          <p:cNvSpPr/>
          <p:nvPr/>
        </p:nvSpPr>
        <p:spPr>
          <a:xfrm>
            <a:off x="489907" y="3074243"/>
            <a:ext cx="11408229" cy="3726613"/>
          </a:xfrm>
          <a:prstGeom prst="roundRect">
            <a:avLst>
              <a:gd name="adj" fmla="val 8752"/>
            </a:avLst>
          </a:prstGeom>
          <a:solidFill>
            <a:srgbClr val="E3C495">
              <a:alpha val="60000"/>
            </a:srgbClr>
          </a:solidFill>
          <a:ln w="28575">
            <a:solidFill>
              <a:srgbClr val="603912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FEF5DDD-5E07-47C5-A4D2-018C7A07C1E1}"/>
              </a:ext>
            </a:extLst>
          </p:cNvPr>
          <p:cNvSpPr/>
          <p:nvPr/>
        </p:nvSpPr>
        <p:spPr>
          <a:xfrm>
            <a:off x="489908" y="1122847"/>
            <a:ext cx="11408229" cy="1873897"/>
          </a:xfrm>
          <a:prstGeom prst="roundRect">
            <a:avLst/>
          </a:prstGeom>
          <a:solidFill>
            <a:srgbClr val="E3C495">
              <a:alpha val="60000"/>
            </a:srgbClr>
          </a:solidFill>
          <a:ln w="28575">
            <a:solidFill>
              <a:srgbClr val="603912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BBB2867-479E-4C9F-A08C-8F5F3FBBB73A}"/>
              </a:ext>
            </a:extLst>
          </p:cNvPr>
          <p:cNvSpPr/>
          <p:nvPr/>
        </p:nvSpPr>
        <p:spPr>
          <a:xfrm>
            <a:off x="0" y="57144"/>
            <a:ext cx="12192000" cy="933585"/>
          </a:xfrm>
          <a:prstGeom prst="rect">
            <a:avLst/>
          </a:prstGeom>
          <a:solidFill>
            <a:srgbClr val="6039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A707DC6-62C5-41E1-9EEF-F50AFE1B0453}"/>
              </a:ext>
            </a:extLst>
          </p:cNvPr>
          <p:cNvSpPr/>
          <p:nvPr/>
        </p:nvSpPr>
        <p:spPr>
          <a:xfrm>
            <a:off x="0" y="0"/>
            <a:ext cx="12192000" cy="934315"/>
          </a:xfrm>
          <a:prstGeom prst="rect">
            <a:avLst/>
          </a:prstGeom>
          <a:solidFill>
            <a:srgbClr val="E3C4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017FDA8-D734-4A57-B12E-13191193473D}"/>
              </a:ext>
            </a:extLst>
          </p:cNvPr>
          <p:cNvSpPr txBox="1"/>
          <p:nvPr/>
        </p:nvSpPr>
        <p:spPr>
          <a:xfrm>
            <a:off x="0" y="20497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rgbClr val="60391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THỰC ĐƠN MÙA HÈ KHỐI MẪU GIÁO </a:t>
            </a:r>
            <a:r>
              <a:rPr lang="en-US" sz="3200" i="1">
                <a:solidFill>
                  <a:srgbClr val="60391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- THỨ 3 (TUẦN 1,3)</a:t>
            </a:r>
          </a:p>
        </p:txBody>
      </p:sp>
      <p:pic>
        <p:nvPicPr>
          <p:cNvPr id="2050" name="Picture 2" descr="Thị trường sữa tươi: ai thách thức người dẫn đầu?">
            <a:extLst>
              <a:ext uri="{FF2B5EF4-FFF2-40B4-BE49-F238E27FC236}">
                <a16:creationId xmlns:a16="http://schemas.microsoft.com/office/drawing/2014/main" id="{6DA7F401-B5E5-4E80-B4A7-759E51FC2624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9890" y="1227298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074" name="Picture 2" descr="Gạo tám giá bao nhiêu? Vì sao dân Hà thành chuộng gạo tám quê">
            <a:extLst>
              <a:ext uri="{FF2B5EF4-FFF2-40B4-BE49-F238E27FC236}">
                <a16:creationId xmlns:a16="http://schemas.microsoft.com/office/drawing/2014/main" id="{2DC3918F-5DAD-4F79-B0FE-E422C80961C8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633" y="3159512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194" name="Picture 2" descr="Vì sao sữa chua Vinamilk thơm ngon và tốt cho sức khỏe?">
            <a:extLst>
              <a:ext uri="{FF2B5EF4-FFF2-40B4-BE49-F238E27FC236}">
                <a16:creationId xmlns:a16="http://schemas.microsoft.com/office/drawing/2014/main" id="{FF65D03F-994C-4DBE-9E5E-B877DDBFD259}"/>
              </a:ext>
            </a:extLst>
          </p:cNvPr>
          <p:cNvPicPr>
            <a:picLocks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302"/>
          <a:stretch/>
        </p:blipFill>
        <p:spPr bwMode="auto">
          <a:xfrm>
            <a:off x="7254320" y="4991129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F8474C31-A6A6-4501-9C62-D176CCB25895}"/>
              </a:ext>
            </a:extLst>
          </p:cNvPr>
          <p:cNvSpPr txBox="1"/>
          <p:nvPr/>
        </p:nvSpPr>
        <p:spPr>
          <a:xfrm>
            <a:off x="1000636" y="1704830"/>
            <a:ext cx="22860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BỮA SÁNG </a:t>
            </a:r>
          </a:p>
          <a:p>
            <a:pPr algn="ctr"/>
            <a:r>
              <a:rPr lang="en-US" sz="20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(DỊCH VỤ)</a:t>
            </a:r>
            <a:endParaRPr lang="en-US" sz="2000" i="1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DA69D6C-1912-42B1-8F28-6181EBFCDB80}"/>
              </a:ext>
            </a:extLst>
          </p:cNvPr>
          <p:cNvSpPr txBox="1"/>
          <p:nvPr/>
        </p:nvSpPr>
        <p:spPr>
          <a:xfrm>
            <a:off x="3526744" y="2612508"/>
            <a:ext cx="36083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Cháo sườn heo đậu </a:t>
            </a:r>
            <a:r>
              <a:rPr lang="en-US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xanh</a:t>
            </a:r>
            <a:endParaRPr lang="en-US" sz="1600" i="1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A1FE168-DC1E-4C8B-9893-CD04E6C0FCCE}"/>
              </a:ext>
            </a:extLst>
          </p:cNvPr>
          <p:cNvSpPr txBox="1"/>
          <p:nvPr/>
        </p:nvSpPr>
        <p:spPr>
          <a:xfrm>
            <a:off x="6669889" y="2646410"/>
            <a:ext cx="22860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Sữa bột Super Star</a:t>
            </a:r>
            <a:endParaRPr lang="en-US" sz="1600" i="1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35367F8-ACC8-4AB5-A52D-508A6D25139B}"/>
              </a:ext>
            </a:extLst>
          </p:cNvPr>
          <p:cNvSpPr txBox="1"/>
          <p:nvPr/>
        </p:nvSpPr>
        <p:spPr>
          <a:xfrm>
            <a:off x="679689" y="4737494"/>
            <a:ext cx="22860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BỮA TRƯA</a:t>
            </a:r>
            <a:endParaRPr lang="en-US" sz="2000" i="1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041177D-0A5E-4C02-8236-20C4A04071B9}"/>
              </a:ext>
            </a:extLst>
          </p:cNvPr>
          <p:cNvSpPr txBox="1"/>
          <p:nvPr/>
        </p:nvSpPr>
        <p:spPr>
          <a:xfrm>
            <a:off x="2771632" y="4529946"/>
            <a:ext cx="22860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Cơm tám</a:t>
            </a:r>
            <a:endParaRPr lang="en-US" sz="1600" i="1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73F9A25-67B3-4651-A5F3-DA0085E0F9AA}"/>
              </a:ext>
            </a:extLst>
          </p:cNvPr>
          <p:cNvSpPr txBox="1"/>
          <p:nvPr/>
        </p:nvSpPr>
        <p:spPr>
          <a:xfrm>
            <a:off x="5702486" y="4525600"/>
            <a:ext cx="25325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Thịt bò thịt lợn xào lăn </a:t>
            </a:r>
            <a:endParaRPr lang="en-US" sz="1600" i="1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0748FB1-2CDA-4017-9E5E-D9101E8675C6}"/>
              </a:ext>
            </a:extLst>
          </p:cNvPr>
          <p:cNvSpPr txBox="1"/>
          <p:nvPr/>
        </p:nvSpPr>
        <p:spPr>
          <a:xfrm>
            <a:off x="8358359" y="4521518"/>
            <a:ext cx="28901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Canh cải xanh nấu ngao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5884CAB-AF47-42C0-9D53-17C891E950D2}"/>
              </a:ext>
            </a:extLst>
          </p:cNvPr>
          <p:cNvSpPr txBox="1"/>
          <p:nvPr/>
        </p:nvSpPr>
        <p:spPr>
          <a:xfrm>
            <a:off x="7244799" y="6380962"/>
            <a:ext cx="22860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Sữa chua Vinamilk</a:t>
            </a:r>
            <a:endParaRPr lang="en-US" sz="1600" i="1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82D41AF-E2B1-4BA0-A828-2F3D914802F2}"/>
              </a:ext>
            </a:extLst>
          </p:cNvPr>
          <p:cNvSpPr txBox="1"/>
          <p:nvPr/>
        </p:nvSpPr>
        <p:spPr>
          <a:xfrm>
            <a:off x="3864214" y="6387913"/>
            <a:ext cx="30050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Khoai tây cà rốt xào thịt bò</a:t>
            </a:r>
          </a:p>
        </p:txBody>
      </p:sp>
      <p:pic>
        <p:nvPicPr>
          <p:cNvPr id="12290" name="Picture 2" descr="Hướng dẫn cách làm thịt lợn xào lăn thơm ngon mềm ngọt">
            <a:extLst>
              <a:ext uri="{FF2B5EF4-FFF2-40B4-BE49-F238E27FC236}">
                <a16:creationId xmlns:a16="http://schemas.microsoft.com/office/drawing/2014/main" id="{FA2F3BC9-59B1-4F89-B748-5B1C055E2460}"/>
              </a:ext>
            </a:extLst>
          </p:cNvPr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5777" y="3159512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314" name="Picture 2" descr="Cách nấu canh ngao mồng tơi ngon làm dịu ngày nắng nóng">
            <a:extLst>
              <a:ext uri="{FF2B5EF4-FFF2-40B4-BE49-F238E27FC236}">
                <a16:creationId xmlns:a16="http://schemas.microsoft.com/office/drawing/2014/main" id="{DB4F2C86-9636-4359-9A4C-849D35913743}"/>
              </a:ext>
            </a:extLst>
          </p:cNvPr>
          <p:cNvPicPr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5395" y="3159513"/>
            <a:ext cx="2286000" cy="1370434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338" name="Picture 2" descr="Hướng dẫn cách làm món thịt bò xào khoai tây - Mẹo vui">
            <a:extLst>
              <a:ext uri="{FF2B5EF4-FFF2-40B4-BE49-F238E27FC236}">
                <a16:creationId xmlns:a16="http://schemas.microsoft.com/office/drawing/2014/main" id="{1D7B4745-977E-40FE-898A-17B64F1658A4}"/>
              </a:ext>
            </a:extLst>
          </p:cNvPr>
          <p:cNvPicPr>
            <a:picLocks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4549" y="5008797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67E001E5-8F5A-48E9-AD27-5791639F6AE0}"/>
              </a:ext>
            </a:extLst>
          </p:cNvPr>
          <p:cNvSpPr txBox="1"/>
          <p:nvPr/>
        </p:nvSpPr>
        <p:spPr>
          <a:xfrm>
            <a:off x="618592" y="6378251"/>
            <a:ext cx="22860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(</a:t>
            </a:r>
            <a:r>
              <a:rPr lang="en-US" sz="1600" i="1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Hình</a:t>
            </a:r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 </a:t>
            </a:r>
            <a:r>
              <a:rPr lang="en-US" sz="1600" i="1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ảnh</a:t>
            </a:r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 </a:t>
            </a:r>
            <a:r>
              <a:rPr lang="en-US" sz="1600" i="1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minh</a:t>
            </a:r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 </a:t>
            </a:r>
            <a:r>
              <a:rPr lang="en-US" sz="1600" i="1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họa</a:t>
            </a:r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)</a:t>
            </a:r>
          </a:p>
        </p:txBody>
      </p:sp>
      <p:pic>
        <p:nvPicPr>
          <p:cNvPr id="33" name="Picture 2" descr="Học ngay cách nấu cháo thịt bò đậu xanh, cà rốt, bí đỏ ngon cho bé">
            <a:extLst>
              <a:ext uri="{FF2B5EF4-FFF2-40B4-BE49-F238E27FC236}">
                <a16:creationId xmlns:a16="http://schemas.microsoft.com/office/drawing/2014/main" id="{2239A22B-2792-47A6-B416-F1A436594E53}"/>
              </a:ext>
            </a:extLst>
          </p:cNvPr>
          <p:cNvPicPr>
            <a:picLocks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7917" y="1225053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6817213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8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9BBB2867-479E-4C9F-A08C-8F5F3FBBB73A}"/>
              </a:ext>
            </a:extLst>
          </p:cNvPr>
          <p:cNvSpPr/>
          <p:nvPr/>
        </p:nvSpPr>
        <p:spPr>
          <a:xfrm>
            <a:off x="0" y="57144"/>
            <a:ext cx="12192000" cy="933585"/>
          </a:xfrm>
          <a:prstGeom prst="rect">
            <a:avLst/>
          </a:prstGeom>
          <a:solidFill>
            <a:srgbClr val="6039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A707DC6-62C5-41E1-9EEF-F50AFE1B0453}"/>
              </a:ext>
            </a:extLst>
          </p:cNvPr>
          <p:cNvSpPr/>
          <p:nvPr/>
        </p:nvSpPr>
        <p:spPr>
          <a:xfrm>
            <a:off x="0" y="0"/>
            <a:ext cx="12192000" cy="934315"/>
          </a:xfrm>
          <a:prstGeom prst="rect">
            <a:avLst/>
          </a:prstGeom>
          <a:solidFill>
            <a:srgbClr val="E3C4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017FDA8-D734-4A57-B12E-13191193473D}"/>
              </a:ext>
            </a:extLst>
          </p:cNvPr>
          <p:cNvSpPr txBox="1"/>
          <p:nvPr/>
        </p:nvSpPr>
        <p:spPr>
          <a:xfrm>
            <a:off x="0" y="20497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rgbClr val="60391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THỰC ĐƠN MÙA HÈ KHỐI MẪU GIÁO </a:t>
            </a:r>
            <a:r>
              <a:rPr lang="en-US" sz="3200" i="1">
                <a:solidFill>
                  <a:srgbClr val="60391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- THỨ 3 (TUẦN 1,3)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D4F251B-7C25-4AA4-A5BA-B0F95023269A}"/>
              </a:ext>
            </a:extLst>
          </p:cNvPr>
          <p:cNvSpPr/>
          <p:nvPr/>
        </p:nvSpPr>
        <p:spPr>
          <a:xfrm>
            <a:off x="3810000" y="1507891"/>
            <a:ext cx="4572000" cy="4572000"/>
          </a:xfrm>
          <a:prstGeom prst="rect">
            <a:avLst/>
          </a:prstGeom>
          <a:blipFill dpi="0" rotWithShape="1">
            <a:blip r:embed="rId2">
              <a:alphaModFix amt="3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15AD8E3B-F934-4233-9F7A-8377535D2EF0}"/>
              </a:ext>
            </a:extLst>
          </p:cNvPr>
          <p:cNvSpPr/>
          <p:nvPr/>
        </p:nvSpPr>
        <p:spPr>
          <a:xfrm>
            <a:off x="391885" y="1076759"/>
            <a:ext cx="11408229" cy="5530184"/>
          </a:xfrm>
          <a:prstGeom prst="roundRect">
            <a:avLst>
              <a:gd name="adj" fmla="val 9127"/>
            </a:avLst>
          </a:prstGeom>
          <a:solidFill>
            <a:srgbClr val="E3C495">
              <a:alpha val="60000"/>
            </a:srgbClr>
          </a:solidFill>
          <a:ln w="28575">
            <a:solidFill>
              <a:srgbClr val="603912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D3AAC19-BCB8-4AD7-B217-B6F6350A1696}"/>
              </a:ext>
            </a:extLst>
          </p:cNvPr>
          <p:cNvSpPr txBox="1"/>
          <p:nvPr/>
        </p:nvSpPr>
        <p:spPr>
          <a:xfrm>
            <a:off x="1523999" y="3593836"/>
            <a:ext cx="22860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BỮA CHIỀU</a:t>
            </a:r>
            <a:endParaRPr lang="en-US" sz="2000" i="1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9022326-9F0E-4786-8E85-1F5C2C7C9091}"/>
              </a:ext>
            </a:extLst>
          </p:cNvPr>
          <p:cNvSpPr txBox="1"/>
          <p:nvPr/>
        </p:nvSpPr>
        <p:spPr>
          <a:xfrm>
            <a:off x="5067299" y="3473321"/>
            <a:ext cx="22860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Bún cua mọc</a:t>
            </a:r>
            <a:endParaRPr lang="en-US" sz="1600" i="1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pic>
        <p:nvPicPr>
          <p:cNvPr id="27" name="Picture 2" descr="Thị trường sữa tươi: ai thách thức người dẫn đầu?">
            <a:extLst>
              <a:ext uri="{FF2B5EF4-FFF2-40B4-BE49-F238E27FC236}">
                <a16:creationId xmlns:a16="http://schemas.microsoft.com/office/drawing/2014/main" id="{D5EC542E-DC21-4B85-9C22-44E05E3271D9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7299" y="4116028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9D873486-51EB-4E1E-B706-071C8AAB256B}"/>
              </a:ext>
            </a:extLst>
          </p:cNvPr>
          <p:cNvSpPr txBox="1"/>
          <p:nvPr/>
        </p:nvSpPr>
        <p:spPr>
          <a:xfrm>
            <a:off x="5067298" y="5535140"/>
            <a:ext cx="22860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Sữa bột Super Star</a:t>
            </a:r>
            <a:endParaRPr lang="en-US" sz="1600" i="1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8B926AE-A8C1-49CF-8466-E54C0510F0CE}"/>
              </a:ext>
            </a:extLst>
          </p:cNvPr>
          <p:cNvSpPr txBox="1"/>
          <p:nvPr/>
        </p:nvSpPr>
        <p:spPr>
          <a:xfrm>
            <a:off x="633107" y="6190518"/>
            <a:ext cx="22860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(</a:t>
            </a:r>
            <a:r>
              <a:rPr lang="en-US" sz="1600" i="1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Hình</a:t>
            </a:r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 </a:t>
            </a:r>
            <a:r>
              <a:rPr lang="en-US" sz="1600" i="1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ảnh</a:t>
            </a:r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 </a:t>
            </a:r>
            <a:r>
              <a:rPr lang="en-US" sz="1600" i="1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minh</a:t>
            </a:r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 </a:t>
            </a:r>
            <a:r>
              <a:rPr lang="en-US" sz="1600" i="1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họa</a:t>
            </a:r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)</a:t>
            </a:r>
          </a:p>
        </p:txBody>
      </p:sp>
      <p:pic>
        <p:nvPicPr>
          <p:cNvPr id="1026" name="Picture 2" descr="Cách làm bún riêu cua mọc đậu ăn mãi chẳng chán đơn giản tại nhà - Món ngon  mỗi ngày">
            <a:extLst>
              <a:ext uri="{FF2B5EF4-FFF2-40B4-BE49-F238E27FC236}">
                <a16:creationId xmlns:a16="http://schemas.microsoft.com/office/drawing/2014/main" id="{F4698478-02EB-4964-83E8-51C4ED573BDC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7298" y="2070231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93479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8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A7AA07B3-CC6C-4AAD-83FD-6BE4622EB038}"/>
              </a:ext>
            </a:extLst>
          </p:cNvPr>
          <p:cNvSpPr/>
          <p:nvPr/>
        </p:nvSpPr>
        <p:spPr>
          <a:xfrm>
            <a:off x="3810000" y="1507891"/>
            <a:ext cx="4572000" cy="4572000"/>
          </a:xfrm>
          <a:prstGeom prst="rect">
            <a:avLst/>
          </a:prstGeom>
          <a:blipFill dpi="0" rotWithShape="1">
            <a:blip r:embed="rId2">
              <a:alphaModFix amt="3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C8E40EAD-056B-46DD-940E-2E5A323A5339}"/>
              </a:ext>
            </a:extLst>
          </p:cNvPr>
          <p:cNvSpPr/>
          <p:nvPr/>
        </p:nvSpPr>
        <p:spPr>
          <a:xfrm>
            <a:off x="489907" y="3074243"/>
            <a:ext cx="11408229" cy="3726613"/>
          </a:xfrm>
          <a:prstGeom prst="roundRect">
            <a:avLst>
              <a:gd name="adj" fmla="val 8752"/>
            </a:avLst>
          </a:prstGeom>
          <a:solidFill>
            <a:srgbClr val="E3C495">
              <a:alpha val="60000"/>
            </a:srgbClr>
          </a:solidFill>
          <a:ln w="28575">
            <a:solidFill>
              <a:srgbClr val="603912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FEF5DDD-5E07-47C5-A4D2-018C7A07C1E1}"/>
              </a:ext>
            </a:extLst>
          </p:cNvPr>
          <p:cNvSpPr/>
          <p:nvPr/>
        </p:nvSpPr>
        <p:spPr>
          <a:xfrm>
            <a:off x="489908" y="1122847"/>
            <a:ext cx="11408229" cy="1873897"/>
          </a:xfrm>
          <a:prstGeom prst="roundRect">
            <a:avLst/>
          </a:prstGeom>
          <a:solidFill>
            <a:srgbClr val="E3C495">
              <a:alpha val="60000"/>
            </a:srgbClr>
          </a:solidFill>
          <a:ln w="28575">
            <a:solidFill>
              <a:srgbClr val="603912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BBB2867-479E-4C9F-A08C-8F5F3FBBB73A}"/>
              </a:ext>
            </a:extLst>
          </p:cNvPr>
          <p:cNvSpPr/>
          <p:nvPr/>
        </p:nvSpPr>
        <p:spPr>
          <a:xfrm>
            <a:off x="0" y="57144"/>
            <a:ext cx="12192000" cy="933585"/>
          </a:xfrm>
          <a:prstGeom prst="rect">
            <a:avLst/>
          </a:prstGeom>
          <a:solidFill>
            <a:srgbClr val="6039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A707DC6-62C5-41E1-9EEF-F50AFE1B0453}"/>
              </a:ext>
            </a:extLst>
          </p:cNvPr>
          <p:cNvSpPr/>
          <p:nvPr/>
        </p:nvSpPr>
        <p:spPr>
          <a:xfrm>
            <a:off x="0" y="0"/>
            <a:ext cx="12192000" cy="934315"/>
          </a:xfrm>
          <a:prstGeom prst="rect">
            <a:avLst/>
          </a:prstGeom>
          <a:solidFill>
            <a:srgbClr val="E3C4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017FDA8-D734-4A57-B12E-13191193473D}"/>
              </a:ext>
            </a:extLst>
          </p:cNvPr>
          <p:cNvSpPr txBox="1"/>
          <p:nvPr/>
        </p:nvSpPr>
        <p:spPr>
          <a:xfrm>
            <a:off x="0" y="20497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rgbClr val="60391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THỰC ĐƠN MÙA HÈ KHỐI MẪU GIÁO </a:t>
            </a:r>
            <a:r>
              <a:rPr lang="en-US" sz="3200" i="1">
                <a:solidFill>
                  <a:srgbClr val="60391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- THỨ 4 (TUẦN 1,3)</a:t>
            </a:r>
          </a:p>
        </p:txBody>
      </p:sp>
      <p:pic>
        <p:nvPicPr>
          <p:cNvPr id="2050" name="Picture 2" descr="Thị trường sữa tươi: ai thách thức người dẫn đầu?">
            <a:extLst>
              <a:ext uri="{FF2B5EF4-FFF2-40B4-BE49-F238E27FC236}">
                <a16:creationId xmlns:a16="http://schemas.microsoft.com/office/drawing/2014/main" id="{6DA7F401-B5E5-4E80-B4A7-759E51FC2624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6635" y="1227298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074" name="Picture 2" descr="Gạo tám giá bao nhiêu? Vì sao dân Hà thành chuộng gạo tám quê">
            <a:extLst>
              <a:ext uri="{FF2B5EF4-FFF2-40B4-BE49-F238E27FC236}">
                <a16:creationId xmlns:a16="http://schemas.microsoft.com/office/drawing/2014/main" id="{2DC3918F-5DAD-4F79-B0FE-E422C80961C8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633" y="3159512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194" name="Picture 2" descr="Vì sao sữa chua Vinamilk thơm ngon và tốt cho sức khỏe?">
            <a:extLst>
              <a:ext uri="{FF2B5EF4-FFF2-40B4-BE49-F238E27FC236}">
                <a16:creationId xmlns:a16="http://schemas.microsoft.com/office/drawing/2014/main" id="{FF65D03F-994C-4DBE-9E5E-B877DDBFD259}"/>
              </a:ext>
            </a:extLst>
          </p:cNvPr>
          <p:cNvPicPr>
            <a:picLocks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302"/>
          <a:stretch/>
        </p:blipFill>
        <p:spPr bwMode="auto">
          <a:xfrm>
            <a:off x="7123699" y="4991129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F8474C31-A6A6-4501-9C62-D176CCB25895}"/>
              </a:ext>
            </a:extLst>
          </p:cNvPr>
          <p:cNvSpPr txBox="1"/>
          <p:nvPr/>
        </p:nvSpPr>
        <p:spPr>
          <a:xfrm>
            <a:off x="1000636" y="1704830"/>
            <a:ext cx="22860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BỮA SÁNG </a:t>
            </a:r>
          </a:p>
          <a:p>
            <a:pPr algn="ctr"/>
            <a:r>
              <a:rPr lang="en-US" sz="20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(DỊCH VỤ)</a:t>
            </a:r>
            <a:endParaRPr lang="en-US" sz="2000" i="1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DA69D6C-1912-42B1-8F28-6181EBFCDB80}"/>
              </a:ext>
            </a:extLst>
          </p:cNvPr>
          <p:cNvSpPr txBox="1"/>
          <p:nvPr/>
        </p:nvSpPr>
        <p:spPr>
          <a:xfrm>
            <a:off x="4132894" y="2612508"/>
            <a:ext cx="24632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Phở bò</a:t>
            </a:r>
            <a:endParaRPr lang="en-US" sz="1600" i="1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A1FE168-DC1E-4C8B-9893-CD04E6C0FCCE}"/>
              </a:ext>
            </a:extLst>
          </p:cNvPr>
          <p:cNvSpPr txBox="1"/>
          <p:nvPr/>
        </p:nvSpPr>
        <p:spPr>
          <a:xfrm>
            <a:off x="6916634" y="2617382"/>
            <a:ext cx="22860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Sữa bột Super Star</a:t>
            </a:r>
            <a:endParaRPr lang="en-US" sz="1600" i="1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35367F8-ACC8-4AB5-A52D-508A6D25139B}"/>
              </a:ext>
            </a:extLst>
          </p:cNvPr>
          <p:cNvSpPr txBox="1"/>
          <p:nvPr/>
        </p:nvSpPr>
        <p:spPr>
          <a:xfrm>
            <a:off x="679689" y="4737494"/>
            <a:ext cx="22860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BỮA TRƯA</a:t>
            </a:r>
            <a:endParaRPr lang="en-US" sz="2000" i="1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041177D-0A5E-4C02-8236-20C4A04071B9}"/>
              </a:ext>
            </a:extLst>
          </p:cNvPr>
          <p:cNvSpPr txBox="1"/>
          <p:nvPr/>
        </p:nvSpPr>
        <p:spPr>
          <a:xfrm>
            <a:off x="2771632" y="4529946"/>
            <a:ext cx="22860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Cơm tám</a:t>
            </a:r>
            <a:endParaRPr lang="en-US" sz="1600" i="1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73F9A25-67B3-4651-A5F3-DA0085E0F9AA}"/>
              </a:ext>
            </a:extLst>
          </p:cNvPr>
          <p:cNvSpPr txBox="1"/>
          <p:nvPr/>
        </p:nvSpPr>
        <p:spPr>
          <a:xfrm>
            <a:off x="5702486" y="4525600"/>
            <a:ext cx="25325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Trứng hấp tôm thịt </a:t>
            </a:r>
            <a:endParaRPr lang="en-US" sz="1600" i="1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0748FB1-2CDA-4017-9E5E-D9101E8675C6}"/>
              </a:ext>
            </a:extLst>
          </p:cNvPr>
          <p:cNvSpPr txBox="1"/>
          <p:nvPr/>
        </p:nvSpPr>
        <p:spPr>
          <a:xfrm>
            <a:off x="8303593" y="4534268"/>
            <a:ext cx="28901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Canh rau dền nấu thịt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5884CAB-AF47-42C0-9D53-17C891E950D2}"/>
              </a:ext>
            </a:extLst>
          </p:cNvPr>
          <p:cNvSpPr txBox="1"/>
          <p:nvPr/>
        </p:nvSpPr>
        <p:spPr>
          <a:xfrm>
            <a:off x="7114178" y="6380962"/>
            <a:ext cx="22860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Sữa chua Vinamilk</a:t>
            </a:r>
            <a:endParaRPr lang="en-US" sz="1600" i="1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82D41AF-E2B1-4BA0-A828-2F3D914802F2}"/>
              </a:ext>
            </a:extLst>
          </p:cNvPr>
          <p:cNvSpPr txBox="1"/>
          <p:nvPr/>
        </p:nvSpPr>
        <p:spPr>
          <a:xfrm>
            <a:off x="3733593" y="6387913"/>
            <a:ext cx="30050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Củ quả xào thịt</a:t>
            </a:r>
          </a:p>
        </p:txBody>
      </p:sp>
      <p:pic>
        <p:nvPicPr>
          <p:cNvPr id="20482" name="Picture 2" descr="Hướng dẫn cách nấu phở bò tại nhà đơn giản mà vẫn thơm ngon | Ẩm thực |  Thanh Niên">
            <a:extLst>
              <a:ext uri="{FF2B5EF4-FFF2-40B4-BE49-F238E27FC236}">
                <a16:creationId xmlns:a16="http://schemas.microsoft.com/office/drawing/2014/main" id="{E868082A-AC4B-43F9-8127-F8AD4B677077}"/>
              </a:ext>
            </a:extLst>
          </p:cNvPr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3383" y="1223670"/>
            <a:ext cx="2283611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506" name="Picture 2" descr="Trứng hấp tôm thịt – Cơm trưa văn phòng – Nóng – Ngon – Vệ sinh – Giao tận  nơi">
            <a:extLst>
              <a:ext uri="{FF2B5EF4-FFF2-40B4-BE49-F238E27FC236}">
                <a16:creationId xmlns:a16="http://schemas.microsoft.com/office/drawing/2014/main" id="{F29DCE3D-1B11-4BC9-B016-5D952E8A6692}"/>
              </a:ext>
            </a:extLst>
          </p:cNvPr>
          <p:cNvPicPr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6771" y="3158346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554" name="Picture 2" descr="Làm canh rau dền nấu tôm giải nhiệt cực hiệu quả ngày nóng - Zing - Tri  thức trực tuyến">
            <a:extLst>
              <a:ext uri="{FF2B5EF4-FFF2-40B4-BE49-F238E27FC236}">
                <a16:creationId xmlns:a16="http://schemas.microsoft.com/office/drawing/2014/main" id="{709260CE-A6FB-496B-B80F-15A07197A5D4}"/>
              </a:ext>
            </a:extLst>
          </p:cNvPr>
          <p:cNvPicPr>
            <a:picLocks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5200" y="3164834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5602" name="Picture 2" descr="Thịt gà xào rau củ thập cẩm thơm ngon bổ dưỡng | Ẩm thực | Thanh Niên">
            <a:extLst>
              <a:ext uri="{FF2B5EF4-FFF2-40B4-BE49-F238E27FC236}">
                <a16:creationId xmlns:a16="http://schemas.microsoft.com/office/drawing/2014/main" id="{A97B7154-ED1F-4B68-B062-EE699DB2F8E4}"/>
              </a:ext>
            </a:extLst>
          </p:cNvPr>
          <p:cNvPicPr>
            <a:picLocks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2125" y="5003398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3FA64CAC-4B85-4AF7-9816-B32A6C37039A}"/>
              </a:ext>
            </a:extLst>
          </p:cNvPr>
          <p:cNvSpPr txBox="1"/>
          <p:nvPr/>
        </p:nvSpPr>
        <p:spPr>
          <a:xfrm>
            <a:off x="618592" y="6378251"/>
            <a:ext cx="22860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(</a:t>
            </a:r>
            <a:r>
              <a:rPr lang="en-US" sz="1600" i="1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Hình</a:t>
            </a:r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 </a:t>
            </a:r>
            <a:r>
              <a:rPr lang="en-US" sz="1600" i="1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ảnh</a:t>
            </a:r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 </a:t>
            </a:r>
            <a:r>
              <a:rPr lang="en-US" sz="1600" i="1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minh</a:t>
            </a:r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 </a:t>
            </a:r>
            <a:r>
              <a:rPr lang="en-US" sz="1600" i="1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họa</a:t>
            </a:r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4903053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8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A7AA07B3-CC6C-4AAD-83FD-6BE4622EB038}"/>
              </a:ext>
            </a:extLst>
          </p:cNvPr>
          <p:cNvSpPr/>
          <p:nvPr/>
        </p:nvSpPr>
        <p:spPr>
          <a:xfrm>
            <a:off x="3810000" y="1507891"/>
            <a:ext cx="4572000" cy="4572000"/>
          </a:xfrm>
          <a:prstGeom prst="rect">
            <a:avLst/>
          </a:prstGeom>
          <a:blipFill dpi="0" rotWithShape="1">
            <a:blip r:embed="rId2">
              <a:alphaModFix amt="3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FEF5DDD-5E07-47C5-A4D2-018C7A07C1E1}"/>
              </a:ext>
            </a:extLst>
          </p:cNvPr>
          <p:cNvSpPr/>
          <p:nvPr/>
        </p:nvSpPr>
        <p:spPr>
          <a:xfrm>
            <a:off x="489907" y="1120018"/>
            <a:ext cx="11408229" cy="5533012"/>
          </a:xfrm>
          <a:prstGeom prst="roundRect">
            <a:avLst>
              <a:gd name="adj" fmla="val 9127"/>
            </a:avLst>
          </a:prstGeom>
          <a:solidFill>
            <a:srgbClr val="E3C495">
              <a:alpha val="60000"/>
            </a:srgbClr>
          </a:solidFill>
          <a:ln w="28575">
            <a:solidFill>
              <a:srgbClr val="603912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BBB2867-479E-4C9F-A08C-8F5F3FBBB73A}"/>
              </a:ext>
            </a:extLst>
          </p:cNvPr>
          <p:cNvSpPr/>
          <p:nvPr/>
        </p:nvSpPr>
        <p:spPr>
          <a:xfrm>
            <a:off x="0" y="57144"/>
            <a:ext cx="12192000" cy="933585"/>
          </a:xfrm>
          <a:prstGeom prst="rect">
            <a:avLst/>
          </a:prstGeom>
          <a:solidFill>
            <a:srgbClr val="6039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A707DC6-62C5-41E1-9EEF-F50AFE1B0453}"/>
              </a:ext>
            </a:extLst>
          </p:cNvPr>
          <p:cNvSpPr/>
          <p:nvPr/>
        </p:nvSpPr>
        <p:spPr>
          <a:xfrm>
            <a:off x="0" y="0"/>
            <a:ext cx="12192000" cy="934315"/>
          </a:xfrm>
          <a:prstGeom prst="rect">
            <a:avLst/>
          </a:prstGeom>
          <a:solidFill>
            <a:srgbClr val="E3C4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017FDA8-D734-4A57-B12E-13191193473D}"/>
              </a:ext>
            </a:extLst>
          </p:cNvPr>
          <p:cNvSpPr txBox="1"/>
          <p:nvPr/>
        </p:nvSpPr>
        <p:spPr>
          <a:xfrm>
            <a:off x="0" y="20497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rgbClr val="60391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THỰC ĐƠN MÙA HÈ KHỐI MẪU GIÁO </a:t>
            </a:r>
            <a:r>
              <a:rPr lang="en-US" sz="3200" i="1">
                <a:solidFill>
                  <a:srgbClr val="60391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- THỨ 4 (TUẦN 1,3)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2F0B56A-D175-4F17-B9E7-CEE3433C752E}"/>
              </a:ext>
            </a:extLst>
          </p:cNvPr>
          <p:cNvSpPr txBox="1"/>
          <p:nvPr/>
        </p:nvSpPr>
        <p:spPr>
          <a:xfrm>
            <a:off x="1661486" y="3740636"/>
            <a:ext cx="22860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BỮA CHIỀU</a:t>
            </a:r>
            <a:endParaRPr lang="en-US" sz="2000" i="1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9E660DE-9A8B-4D3C-81D3-E0D2708626A6}"/>
              </a:ext>
            </a:extLst>
          </p:cNvPr>
          <p:cNvSpPr txBox="1"/>
          <p:nvPr/>
        </p:nvSpPr>
        <p:spPr>
          <a:xfrm>
            <a:off x="4732544" y="3313095"/>
            <a:ext cx="37991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Cháo chim câu bí đỏ hạt sen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B7B017F-A2B0-47DA-9F41-0EBFF9599222}"/>
              </a:ext>
            </a:extLst>
          </p:cNvPr>
          <p:cNvSpPr txBox="1"/>
          <p:nvPr/>
        </p:nvSpPr>
        <p:spPr>
          <a:xfrm>
            <a:off x="5299276" y="5546439"/>
            <a:ext cx="26656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Thanh long</a:t>
            </a:r>
            <a:endParaRPr lang="en-US" sz="1600" i="1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pic>
        <p:nvPicPr>
          <p:cNvPr id="26626" name="Picture 2" descr="CÁC MÓN CHÁO DINH DƯỠNG CHO BÉ NHANH TĂNG CÂN">
            <a:extLst>
              <a:ext uri="{FF2B5EF4-FFF2-40B4-BE49-F238E27FC236}">
                <a16:creationId xmlns:a16="http://schemas.microsoft.com/office/drawing/2014/main" id="{7275177B-74B6-42C5-B00F-3FAC286A0AEB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9120" y="1918236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7650" name="Picture 2" descr="Quả thanh long chữa được nhiều bệnh - Khoa học và đời sống">
            <a:extLst>
              <a:ext uri="{FF2B5EF4-FFF2-40B4-BE49-F238E27FC236}">
                <a16:creationId xmlns:a16="http://schemas.microsoft.com/office/drawing/2014/main" id="{C70B8C77-F193-4719-9081-B806AAD13D03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9120" y="4166817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AB1C3C59-06FE-477E-BD8B-657EA6652285}"/>
              </a:ext>
            </a:extLst>
          </p:cNvPr>
          <p:cNvSpPr txBox="1"/>
          <p:nvPr/>
        </p:nvSpPr>
        <p:spPr>
          <a:xfrm>
            <a:off x="633107" y="6190518"/>
            <a:ext cx="22860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(</a:t>
            </a:r>
            <a:r>
              <a:rPr lang="en-US" sz="1600" i="1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Hình</a:t>
            </a:r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 </a:t>
            </a:r>
            <a:r>
              <a:rPr lang="en-US" sz="1600" i="1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ảnh</a:t>
            </a:r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 </a:t>
            </a:r>
            <a:r>
              <a:rPr lang="en-US" sz="1600" i="1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minh</a:t>
            </a:r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 </a:t>
            </a:r>
            <a:r>
              <a:rPr lang="en-US" sz="1600" i="1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họa</a:t>
            </a:r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4622520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8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A7AA07B3-CC6C-4AAD-83FD-6BE4622EB038}"/>
              </a:ext>
            </a:extLst>
          </p:cNvPr>
          <p:cNvSpPr/>
          <p:nvPr/>
        </p:nvSpPr>
        <p:spPr>
          <a:xfrm>
            <a:off x="3810000" y="1507891"/>
            <a:ext cx="4572000" cy="4572000"/>
          </a:xfrm>
          <a:prstGeom prst="rect">
            <a:avLst/>
          </a:prstGeom>
          <a:blipFill dpi="0" rotWithShape="1">
            <a:blip r:embed="rId2">
              <a:alphaModFix amt="3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C8E40EAD-056B-46DD-940E-2E5A323A5339}"/>
              </a:ext>
            </a:extLst>
          </p:cNvPr>
          <p:cNvSpPr/>
          <p:nvPr/>
        </p:nvSpPr>
        <p:spPr>
          <a:xfrm>
            <a:off x="489907" y="3074243"/>
            <a:ext cx="11408229" cy="3726613"/>
          </a:xfrm>
          <a:prstGeom prst="roundRect">
            <a:avLst>
              <a:gd name="adj" fmla="val 8752"/>
            </a:avLst>
          </a:prstGeom>
          <a:solidFill>
            <a:srgbClr val="E3C495">
              <a:alpha val="60000"/>
            </a:srgbClr>
          </a:solidFill>
          <a:ln w="28575">
            <a:solidFill>
              <a:srgbClr val="603912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FEF5DDD-5E07-47C5-A4D2-018C7A07C1E1}"/>
              </a:ext>
            </a:extLst>
          </p:cNvPr>
          <p:cNvSpPr/>
          <p:nvPr/>
        </p:nvSpPr>
        <p:spPr>
          <a:xfrm>
            <a:off x="489908" y="1122847"/>
            <a:ext cx="11408229" cy="1873897"/>
          </a:xfrm>
          <a:prstGeom prst="roundRect">
            <a:avLst/>
          </a:prstGeom>
          <a:solidFill>
            <a:srgbClr val="E3C495">
              <a:alpha val="60000"/>
            </a:srgbClr>
          </a:solidFill>
          <a:ln w="28575">
            <a:solidFill>
              <a:srgbClr val="603912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BBB2867-479E-4C9F-A08C-8F5F3FBBB73A}"/>
              </a:ext>
            </a:extLst>
          </p:cNvPr>
          <p:cNvSpPr/>
          <p:nvPr/>
        </p:nvSpPr>
        <p:spPr>
          <a:xfrm>
            <a:off x="0" y="57144"/>
            <a:ext cx="12192000" cy="933585"/>
          </a:xfrm>
          <a:prstGeom prst="rect">
            <a:avLst/>
          </a:prstGeom>
          <a:solidFill>
            <a:srgbClr val="6039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A707DC6-62C5-41E1-9EEF-F50AFE1B0453}"/>
              </a:ext>
            </a:extLst>
          </p:cNvPr>
          <p:cNvSpPr/>
          <p:nvPr/>
        </p:nvSpPr>
        <p:spPr>
          <a:xfrm>
            <a:off x="0" y="0"/>
            <a:ext cx="12192000" cy="934315"/>
          </a:xfrm>
          <a:prstGeom prst="rect">
            <a:avLst/>
          </a:prstGeom>
          <a:solidFill>
            <a:srgbClr val="E3C4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017FDA8-D734-4A57-B12E-13191193473D}"/>
              </a:ext>
            </a:extLst>
          </p:cNvPr>
          <p:cNvSpPr txBox="1"/>
          <p:nvPr/>
        </p:nvSpPr>
        <p:spPr>
          <a:xfrm>
            <a:off x="0" y="20497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rgbClr val="60391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THỰC ĐƠN MÙA HÈ KHỐI MẪU GIÁO </a:t>
            </a:r>
            <a:r>
              <a:rPr lang="en-US" sz="3200" i="1">
                <a:solidFill>
                  <a:srgbClr val="60391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- THỨ 5 (TUẦN 1,3)</a:t>
            </a:r>
          </a:p>
        </p:txBody>
      </p:sp>
      <p:pic>
        <p:nvPicPr>
          <p:cNvPr id="2050" name="Picture 2" descr="Thị trường sữa tươi: ai thách thức người dẫn đầu?">
            <a:extLst>
              <a:ext uri="{FF2B5EF4-FFF2-40B4-BE49-F238E27FC236}">
                <a16:creationId xmlns:a16="http://schemas.microsoft.com/office/drawing/2014/main" id="{6DA7F401-B5E5-4E80-B4A7-759E51FC2624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6635" y="1227298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074" name="Picture 2" descr="Gạo tám giá bao nhiêu? Vì sao dân Hà thành chuộng gạo tám quê">
            <a:extLst>
              <a:ext uri="{FF2B5EF4-FFF2-40B4-BE49-F238E27FC236}">
                <a16:creationId xmlns:a16="http://schemas.microsoft.com/office/drawing/2014/main" id="{2DC3918F-5DAD-4F79-B0FE-E422C80961C8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633" y="3159512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194" name="Picture 2" descr="Vì sao sữa chua Vinamilk thơm ngon và tốt cho sức khỏe?">
            <a:extLst>
              <a:ext uri="{FF2B5EF4-FFF2-40B4-BE49-F238E27FC236}">
                <a16:creationId xmlns:a16="http://schemas.microsoft.com/office/drawing/2014/main" id="{FF65D03F-994C-4DBE-9E5E-B877DDBFD259}"/>
              </a:ext>
            </a:extLst>
          </p:cNvPr>
          <p:cNvPicPr>
            <a:picLocks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302"/>
          <a:stretch/>
        </p:blipFill>
        <p:spPr bwMode="auto">
          <a:xfrm>
            <a:off x="7312382" y="4991129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F8474C31-A6A6-4501-9C62-D176CCB25895}"/>
              </a:ext>
            </a:extLst>
          </p:cNvPr>
          <p:cNvSpPr txBox="1"/>
          <p:nvPr/>
        </p:nvSpPr>
        <p:spPr>
          <a:xfrm>
            <a:off x="1000636" y="1704830"/>
            <a:ext cx="22860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BỮA SÁNG </a:t>
            </a:r>
          </a:p>
          <a:p>
            <a:pPr algn="ctr"/>
            <a:r>
              <a:rPr lang="en-US" sz="20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(DỊCH VỤ)</a:t>
            </a:r>
            <a:endParaRPr lang="en-US" sz="2000" i="1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DA69D6C-1912-42B1-8F28-6181EBFCDB80}"/>
              </a:ext>
            </a:extLst>
          </p:cNvPr>
          <p:cNvSpPr txBox="1"/>
          <p:nvPr/>
        </p:nvSpPr>
        <p:spPr>
          <a:xfrm>
            <a:off x="4132894" y="2612508"/>
            <a:ext cx="24632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Cháo tôm thịt rau ngót</a:t>
            </a:r>
            <a:endParaRPr lang="en-US" sz="1600" i="1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A1FE168-DC1E-4C8B-9893-CD04E6C0FCCE}"/>
              </a:ext>
            </a:extLst>
          </p:cNvPr>
          <p:cNvSpPr txBox="1"/>
          <p:nvPr/>
        </p:nvSpPr>
        <p:spPr>
          <a:xfrm>
            <a:off x="6916634" y="2617382"/>
            <a:ext cx="22860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Sữa bột Super Star</a:t>
            </a:r>
            <a:endParaRPr lang="en-US" sz="1600" i="1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35367F8-ACC8-4AB5-A52D-508A6D25139B}"/>
              </a:ext>
            </a:extLst>
          </p:cNvPr>
          <p:cNvSpPr txBox="1"/>
          <p:nvPr/>
        </p:nvSpPr>
        <p:spPr>
          <a:xfrm>
            <a:off x="679689" y="4737494"/>
            <a:ext cx="22860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BỮA TRƯA</a:t>
            </a:r>
            <a:endParaRPr lang="en-US" sz="2000" i="1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041177D-0A5E-4C02-8236-20C4A04071B9}"/>
              </a:ext>
            </a:extLst>
          </p:cNvPr>
          <p:cNvSpPr txBox="1"/>
          <p:nvPr/>
        </p:nvSpPr>
        <p:spPr>
          <a:xfrm>
            <a:off x="2771632" y="4529946"/>
            <a:ext cx="22860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Cơm tám</a:t>
            </a:r>
            <a:endParaRPr lang="en-US" sz="1600" i="1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73F9A25-67B3-4651-A5F3-DA0085E0F9AA}"/>
              </a:ext>
            </a:extLst>
          </p:cNvPr>
          <p:cNvSpPr txBox="1"/>
          <p:nvPr/>
        </p:nvSpPr>
        <p:spPr>
          <a:xfrm>
            <a:off x="5513800" y="4525600"/>
            <a:ext cx="27198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Thịt gà thịt lợn om nấm </a:t>
            </a:r>
            <a:endParaRPr lang="en-US" sz="1600" i="1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0748FB1-2CDA-4017-9E5E-D9101E8675C6}"/>
              </a:ext>
            </a:extLst>
          </p:cNvPr>
          <p:cNvSpPr txBox="1"/>
          <p:nvPr/>
        </p:nvSpPr>
        <p:spPr>
          <a:xfrm>
            <a:off x="8354699" y="4534930"/>
            <a:ext cx="28901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Canh bí xanh nấu tôm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5884CAB-AF47-42C0-9D53-17C891E950D2}"/>
              </a:ext>
            </a:extLst>
          </p:cNvPr>
          <p:cNvSpPr txBox="1"/>
          <p:nvPr/>
        </p:nvSpPr>
        <p:spPr>
          <a:xfrm>
            <a:off x="7302861" y="6380962"/>
            <a:ext cx="22860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Sữa chua Vinamilk</a:t>
            </a:r>
            <a:endParaRPr lang="en-US" sz="1600" i="1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82D41AF-E2B1-4BA0-A828-2F3D914802F2}"/>
              </a:ext>
            </a:extLst>
          </p:cNvPr>
          <p:cNvSpPr txBox="1"/>
          <p:nvPr/>
        </p:nvSpPr>
        <p:spPr>
          <a:xfrm>
            <a:off x="3922276" y="6387913"/>
            <a:ext cx="30050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 Su su cà rốt xào trứng</a:t>
            </a:r>
            <a:endParaRPr lang="vi-VN" sz="1600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pic>
        <p:nvPicPr>
          <p:cNvPr id="28674" name="Picture 2" descr="Đùi gà om nấm cho bữa ăn ngày lạnh, cả nhà đánh bay nồi cơm">
            <a:extLst>
              <a:ext uri="{FF2B5EF4-FFF2-40B4-BE49-F238E27FC236}">
                <a16:creationId xmlns:a16="http://schemas.microsoft.com/office/drawing/2014/main" id="{B7F6AED1-83BB-4398-B365-06913EFE484F}"/>
              </a:ext>
            </a:extLst>
          </p:cNvPr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8574" y="3153609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1746" name="Picture 2" descr="Cách nấu canh bí đao tôm tươi ngọt mát cho ngày hè ngon cơm">
            <a:extLst>
              <a:ext uri="{FF2B5EF4-FFF2-40B4-BE49-F238E27FC236}">
                <a16:creationId xmlns:a16="http://schemas.microsoft.com/office/drawing/2014/main" id="{E277A0EA-8F57-4949-B9F3-CF77B73C35A0}"/>
              </a:ext>
            </a:extLst>
          </p:cNvPr>
          <p:cNvPicPr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1289" y="3153609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2770" name="Picture 2" descr="Cách làm TRỨNG XÀO NẤM CÀ RỐT ngon miệng">
            <a:extLst>
              <a:ext uri="{FF2B5EF4-FFF2-40B4-BE49-F238E27FC236}">
                <a16:creationId xmlns:a16="http://schemas.microsoft.com/office/drawing/2014/main" id="{9A638887-ED39-4D8E-8678-F19849EC35E7}"/>
              </a:ext>
            </a:extLst>
          </p:cNvPr>
          <p:cNvPicPr>
            <a:picLocks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4522" y="4988444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3794" name="Picture 2" descr="2 Cách nấu cháo tôm với rau ngót và cà rốt ngon cho bé ăn dặm">
            <a:extLst>
              <a:ext uri="{FF2B5EF4-FFF2-40B4-BE49-F238E27FC236}">
                <a16:creationId xmlns:a16="http://schemas.microsoft.com/office/drawing/2014/main" id="{174A44FA-434C-4B37-B52D-FA1A3B0F6A8D}"/>
              </a:ext>
            </a:extLst>
          </p:cNvPr>
          <p:cNvPicPr>
            <a:picLocks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3064" y="1240908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B171E900-02A2-463F-981E-9849C2064263}"/>
              </a:ext>
            </a:extLst>
          </p:cNvPr>
          <p:cNvSpPr txBox="1"/>
          <p:nvPr/>
        </p:nvSpPr>
        <p:spPr>
          <a:xfrm>
            <a:off x="618592" y="6378251"/>
            <a:ext cx="22860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(</a:t>
            </a:r>
            <a:r>
              <a:rPr lang="en-US" sz="1600" i="1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Hình</a:t>
            </a:r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 </a:t>
            </a:r>
            <a:r>
              <a:rPr lang="en-US" sz="1600" i="1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ảnh</a:t>
            </a:r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 </a:t>
            </a:r>
            <a:r>
              <a:rPr lang="en-US" sz="1600" i="1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minh</a:t>
            </a:r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 </a:t>
            </a:r>
            <a:r>
              <a:rPr lang="en-US" sz="1600" i="1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họa</a:t>
            </a:r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6885276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8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9BBB2867-479E-4C9F-A08C-8F5F3FBBB73A}"/>
              </a:ext>
            </a:extLst>
          </p:cNvPr>
          <p:cNvSpPr/>
          <p:nvPr/>
        </p:nvSpPr>
        <p:spPr>
          <a:xfrm>
            <a:off x="0" y="57144"/>
            <a:ext cx="12192000" cy="933585"/>
          </a:xfrm>
          <a:prstGeom prst="rect">
            <a:avLst/>
          </a:prstGeom>
          <a:solidFill>
            <a:srgbClr val="6039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A707DC6-62C5-41E1-9EEF-F50AFE1B0453}"/>
              </a:ext>
            </a:extLst>
          </p:cNvPr>
          <p:cNvSpPr/>
          <p:nvPr/>
        </p:nvSpPr>
        <p:spPr>
          <a:xfrm>
            <a:off x="0" y="0"/>
            <a:ext cx="12192000" cy="934315"/>
          </a:xfrm>
          <a:prstGeom prst="rect">
            <a:avLst/>
          </a:prstGeom>
          <a:solidFill>
            <a:srgbClr val="E3C4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017FDA8-D734-4A57-B12E-13191193473D}"/>
              </a:ext>
            </a:extLst>
          </p:cNvPr>
          <p:cNvSpPr txBox="1"/>
          <p:nvPr/>
        </p:nvSpPr>
        <p:spPr>
          <a:xfrm>
            <a:off x="0" y="20497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rgbClr val="60391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THỰC ĐƠN MÙA HÈ KHỐI MẪU GIÁO </a:t>
            </a:r>
            <a:r>
              <a:rPr lang="en-US" sz="3200" i="1">
                <a:solidFill>
                  <a:srgbClr val="60391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- THỨ 5 (TUẦN 1,3)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8F5EEBB-0DA3-466D-835A-8C50B4C9203B}"/>
              </a:ext>
            </a:extLst>
          </p:cNvPr>
          <p:cNvSpPr/>
          <p:nvPr/>
        </p:nvSpPr>
        <p:spPr>
          <a:xfrm>
            <a:off x="3810000" y="1507891"/>
            <a:ext cx="4572000" cy="4572000"/>
          </a:xfrm>
          <a:prstGeom prst="rect">
            <a:avLst/>
          </a:prstGeom>
          <a:blipFill dpi="0" rotWithShape="1">
            <a:blip r:embed="rId2">
              <a:alphaModFix amt="3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93C100EF-9D01-48B3-B0D3-DD2F30103CA2}"/>
              </a:ext>
            </a:extLst>
          </p:cNvPr>
          <p:cNvSpPr/>
          <p:nvPr/>
        </p:nvSpPr>
        <p:spPr>
          <a:xfrm>
            <a:off x="489907" y="1120018"/>
            <a:ext cx="11408229" cy="5533012"/>
          </a:xfrm>
          <a:prstGeom prst="roundRect">
            <a:avLst>
              <a:gd name="adj" fmla="val 9127"/>
            </a:avLst>
          </a:prstGeom>
          <a:solidFill>
            <a:srgbClr val="E3C495">
              <a:alpha val="60000"/>
            </a:srgbClr>
          </a:solidFill>
          <a:ln w="28575">
            <a:solidFill>
              <a:srgbClr val="603912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E3D8580-64E3-4B0D-A12C-B66D3125A594}"/>
              </a:ext>
            </a:extLst>
          </p:cNvPr>
          <p:cNvSpPr txBox="1"/>
          <p:nvPr/>
        </p:nvSpPr>
        <p:spPr>
          <a:xfrm>
            <a:off x="1661486" y="3740636"/>
            <a:ext cx="22860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BỮA CHIỀU</a:t>
            </a:r>
            <a:endParaRPr lang="en-US" sz="2000" i="1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7FC2CF6-B0F7-4448-8C6C-247DEFDFA1BB}"/>
              </a:ext>
            </a:extLst>
          </p:cNvPr>
          <p:cNvSpPr txBox="1"/>
          <p:nvPr/>
        </p:nvSpPr>
        <p:spPr>
          <a:xfrm>
            <a:off x="4732544" y="3313095"/>
            <a:ext cx="37991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Mỳ bò rau cải</a:t>
            </a:r>
          </a:p>
        </p:txBody>
      </p:sp>
      <p:pic>
        <p:nvPicPr>
          <p:cNvPr id="27" name="Picture 2" descr="Thị trường sữa tươi: ai thách thức người dẫn đầu?">
            <a:extLst>
              <a:ext uri="{FF2B5EF4-FFF2-40B4-BE49-F238E27FC236}">
                <a16:creationId xmlns:a16="http://schemas.microsoft.com/office/drawing/2014/main" id="{ACC8C728-5843-4649-9129-9801E76DDAB8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9120" y="4273506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951ABC24-B4B0-4EF8-B6F1-5F1CF2F00D18}"/>
              </a:ext>
            </a:extLst>
          </p:cNvPr>
          <p:cNvSpPr txBox="1"/>
          <p:nvPr/>
        </p:nvSpPr>
        <p:spPr>
          <a:xfrm>
            <a:off x="5489119" y="5692618"/>
            <a:ext cx="22860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Sữa bột Super Star</a:t>
            </a:r>
            <a:endParaRPr lang="en-US" sz="1600" i="1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pic>
        <p:nvPicPr>
          <p:cNvPr id="1026" name="Picture 2" descr="Nấu mỳ – làm vừa nhanh mà vẫn siêu ngon, đủ vị ẩm thực từ Á sang Âu – Công  thức nấu ăn, ăn gì, hướng dẫn nấu các món ăn ngon">
            <a:extLst>
              <a:ext uri="{FF2B5EF4-FFF2-40B4-BE49-F238E27FC236}">
                <a16:creationId xmlns:a16="http://schemas.microsoft.com/office/drawing/2014/main" id="{F2BB243A-19F5-4452-AD32-37CF32024813}"/>
              </a:ext>
            </a:extLst>
          </p:cNvPr>
          <p:cNvPicPr>
            <a:picLocks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33" b="13650"/>
          <a:stretch/>
        </p:blipFill>
        <p:spPr bwMode="auto">
          <a:xfrm>
            <a:off x="5489118" y="1909149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0D4A38BA-AE3F-4E7F-8A6C-C5B39CFEA5D4}"/>
              </a:ext>
            </a:extLst>
          </p:cNvPr>
          <p:cNvSpPr txBox="1"/>
          <p:nvPr/>
        </p:nvSpPr>
        <p:spPr>
          <a:xfrm>
            <a:off x="633107" y="6190518"/>
            <a:ext cx="22860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(</a:t>
            </a:r>
            <a:r>
              <a:rPr lang="en-US" sz="1600" i="1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Hình</a:t>
            </a:r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 </a:t>
            </a:r>
            <a:r>
              <a:rPr lang="en-US" sz="1600" i="1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ảnh</a:t>
            </a:r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 </a:t>
            </a:r>
            <a:r>
              <a:rPr lang="en-US" sz="1600" i="1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minh</a:t>
            </a:r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 </a:t>
            </a:r>
            <a:r>
              <a:rPr lang="en-US" sz="1600" i="1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họa</a:t>
            </a:r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96225812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320</TotalTime>
  <Words>927</Words>
  <Application>Microsoft Office PowerPoint</Application>
  <PresentationFormat>Widescreen</PresentationFormat>
  <Paragraphs>181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7" baseType="lpstr">
      <vt:lpstr>Calibri</vt:lpstr>
      <vt:lpstr>Arial</vt:lpstr>
      <vt:lpstr>UTM Seagull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CNTT MNDTVH</dc:creator>
  <cp:lastModifiedBy>CNTT MNDTVH</cp:lastModifiedBy>
  <cp:revision>26</cp:revision>
  <dcterms:created xsi:type="dcterms:W3CDTF">2021-07-21T01:25:22Z</dcterms:created>
  <dcterms:modified xsi:type="dcterms:W3CDTF">2022-04-25T08:49:00Z</dcterms:modified>
</cp:coreProperties>
</file>