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4" r:id="rId2"/>
    <p:sldId id="353" r:id="rId3"/>
    <p:sldId id="352" r:id="rId4"/>
    <p:sldId id="355" r:id="rId5"/>
    <p:sldId id="319" r:id="rId6"/>
    <p:sldId id="324" r:id="rId7"/>
    <p:sldId id="323" r:id="rId8"/>
    <p:sldId id="322" r:id="rId9"/>
    <p:sldId id="356" r:id="rId10"/>
    <p:sldId id="357" r:id="rId11"/>
    <p:sldId id="321" r:id="rId12"/>
    <p:sldId id="327" r:id="rId13"/>
    <p:sldId id="326" r:id="rId14"/>
    <p:sldId id="328" r:id="rId15"/>
    <p:sldId id="332" r:id="rId16"/>
    <p:sldId id="333" r:id="rId17"/>
    <p:sldId id="331" r:id="rId18"/>
    <p:sldId id="330" r:id="rId19"/>
    <p:sldId id="334" r:id="rId20"/>
    <p:sldId id="341" r:id="rId21"/>
    <p:sldId id="344" r:id="rId22"/>
    <p:sldId id="343" r:id="rId23"/>
    <p:sldId id="347" r:id="rId24"/>
    <p:sldId id="346" r:id="rId25"/>
    <p:sldId id="349" r:id="rId26"/>
  </p:sldIdLst>
  <p:sldSz cx="30600650" cy="17400588"/>
  <p:notesSz cx="6858000" cy="9144000"/>
  <p:defaultTextStyle>
    <a:defPPr>
      <a:defRPr lang="en-US"/>
    </a:defPPr>
    <a:lvl1pPr marL="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81">
          <p15:clr>
            <a:srgbClr val="A4A3A4"/>
          </p15:clr>
        </p15:guide>
        <p15:guide id="2" pos="96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00"/>
    <a:srgbClr val="134D13"/>
    <a:srgbClr val="A95007"/>
    <a:srgbClr val="4B1541"/>
    <a:srgbClr val="58882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39" autoAdjust="0"/>
  </p:normalViewPr>
  <p:slideViewPr>
    <p:cSldViewPr>
      <p:cViewPr varScale="1">
        <p:scale>
          <a:sx n="26" d="100"/>
          <a:sy n="26" d="100"/>
        </p:scale>
        <p:origin x="1008" y="78"/>
      </p:cViewPr>
      <p:guideLst>
        <p:guide orient="horz" pos="5481"/>
        <p:guide pos="96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AEBF-50D7-4831-AEE9-1ED4F375F3EF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85800"/>
            <a:ext cx="602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E0DA4-A1A3-449A-ABED-B0B0D9DAB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8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137146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2742926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4114389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5485851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6857314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8228777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9600240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10971703" algn="l" defTabSz="274292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5049" y="5405462"/>
            <a:ext cx="26010553" cy="3729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98" y="9860333"/>
            <a:ext cx="21420455" cy="4446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1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85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2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6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85471" y="696831"/>
            <a:ext cx="6885146" cy="148468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32" y="696831"/>
            <a:ext cx="20145428" cy="148468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0" y="11181490"/>
            <a:ext cx="26010553" cy="3455950"/>
          </a:xfrm>
        </p:spPr>
        <p:txBody>
          <a:bodyPr anchor="t"/>
          <a:lstStyle>
            <a:lvl1pPr algn="l">
              <a:defRPr sz="1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240" y="7375113"/>
            <a:ext cx="26010553" cy="3806377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7146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429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3pPr>
            <a:lvl4pPr marL="41143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858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85731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22877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60024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97170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0033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55330" y="4060138"/>
            <a:ext cx="13515287" cy="11483584"/>
          </a:xfrm>
        </p:spPr>
        <p:txBody>
          <a:bodyPr/>
          <a:lstStyle>
            <a:lvl1pPr>
              <a:defRPr sz="84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3894994"/>
            <a:ext cx="13520601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33" y="5518242"/>
            <a:ext cx="13520601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544707" y="3894994"/>
            <a:ext cx="13525912" cy="1623248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463" indent="0">
              <a:buNone/>
              <a:defRPr sz="6000" b="1"/>
            </a:lvl2pPr>
            <a:lvl3pPr marL="2742926" indent="0">
              <a:buNone/>
              <a:defRPr sz="5400" b="1"/>
            </a:lvl3pPr>
            <a:lvl4pPr marL="4114389" indent="0">
              <a:buNone/>
              <a:defRPr sz="4800" b="1"/>
            </a:lvl4pPr>
            <a:lvl5pPr marL="5485851" indent="0">
              <a:buNone/>
              <a:defRPr sz="4800" b="1"/>
            </a:lvl5pPr>
            <a:lvl6pPr marL="6857314" indent="0">
              <a:buNone/>
              <a:defRPr sz="4800" b="1"/>
            </a:lvl6pPr>
            <a:lvl7pPr marL="8228777" indent="0">
              <a:buNone/>
              <a:defRPr sz="4800" b="1"/>
            </a:lvl7pPr>
            <a:lvl8pPr marL="9600240" indent="0">
              <a:buNone/>
              <a:defRPr sz="4800" b="1"/>
            </a:lvl8pPr>
            <a:lvl9pPr marL="10971703" indent="0">
              <a:buNone/>
              <a:defRPr sz="4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544707" y="5518242"/>
            <a:ext cx="13525912" cy="10025479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34" y="692801"/>
            <a:ext cx="10067403" cy="2948433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4004" y="692802"/>
            <a:ext cx="17106613" cy="14850920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34" y="3641235"/>
            <a:ext cx="10067403" cy="11902487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2" y="12180411"/>
            <a:ext cx="18360390" cy="1437967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97942" y="1554775"/>
            <a:ext cx="18360390" cy="10440353"/>
          </a:xfrm>
        </p:spPr>
        <p:txBody>
          <a:bodyPr/>
          <a:lstStyle>
            <a:lvl1pPr marL="0" indent="0">
              <a:buNone/>
              <a:defRPr sz="9600"/>
            </a:lvl1pPr>
            <a:lvl2pPr marL="1371463" indent="0">
              <a:buNone/>
              <a:defRPr sz="8400"/>
            </a:lvl2pPr>
            <a:lvl3pPr marL="2742926" indent="0">
              <a:buNone/>
              <a:defRPr sz="7200"/>
            </a:lvl3pPr>
            <a:lvl4pPr marL="4114389" indent="0">
              <a:buNone/>
              <a:defRPr sz="6000"/>
            </a:lvl4pPr>
            <a:lvl5pPr marL="5485851" indent="0">
              <a:buNone/>
              <a:defRPr sz="6000"/>
            </a:lvl5pPr>
            <a:lvl6pPr marL="6857314" indent="0">
              <a:buNone/>
              <a:defRPr sz="6000"/>
            </a:lvl6pPr>
            <a:lvl7pPr marL="8228777" indent="0">
              <a:buNone/>
              <a:defRPr sz="6000"/>
            </a:lvl7pPr>
            <a:lvl8pPr marL="9600240" indent="0">
              <a:buNone/>
              <a:defRPr sz="6000"/>
            </a:lvl8pPr>
            <a:lvl9pPr marL="10971703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7942" y="13618378"/>
            <a:ext cx="18360390" cy="2042151"/>
          </a:xfrm>
        </p:spPr>
        <p:txBody>
          <a:bodyPr/>
          <a:lstStyle>
            <a:lvl1pPr marL="0" indent="0">
              <a:buNone/>
              <a:defRPr sz="4200"/>
            </a:lvl1pPr>
            <a:lvl2pPr marL="1371463" indent="0">
              <a:buNone/>
              <a:defRPr sz="3600"/>
            </a:lvl2pPr>
            <a:lvl3pPr marL="2742926" indent="0">
              <a:buNone/>
              <a:defRPr sz="3000"/>
            </a:lvl3pPr>
            <a:lvl4pPr marL="4114389" indent="0">
              <a:buNone/>
              <a:defRPr sz="2700"/>
            </a:lvl4pPr>
            <a:lvl5pPr marL="5485851" indent="0">
              <a:buNone/>
              <a:defRPr sz="2700"/>
            </a:lvl5pPr>
            <a:lvl6pPr marL="6857314" indent="0">
              <a:buNone/>
              <a:defRPr sz="2700"/>
            </a:lvl6pPr>
            <a:lvl7pPr marL="8228777" indent="0">
              <a:buNone/>
              <a:defRPr sz="2700"/>
            </a:lvl7pPr>
            <a:lvl8pPr marL="9600240" indent="0">
              <a:buNone/>
              <a:defRPr sz="2700"/>
            </a:lvl8pPr>
            <a:lvl9pPr marL="10971703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33" y="696830"/>
            <a:ext cx="27540585" cy="2900098"/>
          </a:xfrm>
          <a:prstGeom prst="rect">
            <a:avLst/>
          </a:prstGeom>
        </p:spPr>
        <p:txBody>
          <a:bodyPr vert="horz" lIns="274293" tIns="137146" rIns="274293" bIns="1371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33" y="4060138"/>
            <a:ext cx="27540585" cy="11483584"/>
          </a:xfrm>
          <a:prstGeom prst="rect">
            <a:avLst/>
          </a:prstGeom>
        </p:spPr>
        <p:txBody>
          <a:bodyPr vert="horz" lIns="274293" tIns="137146" rIns="274293" bIns="1371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0032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55222" y="16127769"/>
            <a:ext cx="9690206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30466" y="16127769"/>
            <a:ext cx="7140152" cy="926420"/>
          </a:xfrm>
          <a:prstGeom prst="rect">
            <a:avLst/>
          </a:prstGeom>
        </p:spPr>
        <p:txBody>
          <a:bodyPr vert="horz" lIns="274293" tIns="137146" rIns="274293" bIns="137146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42926" rtl="0" eaLnBrk="1" latinLnBrk="0" hangingPunct="1"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28597" indent="-1028597" algn="l" defTabSz="274292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228627" indent="-857164" algn="l" defTabSz="2742926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657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120" indent="-685731" algn="l" defTabSz="274292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583" indent="-685731" algn="l" defTabSz="2742926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046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508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5971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7434" indent="-685731" algn="l" defTabSz="2742926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46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2926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389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851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314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8777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240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1703" algn="l" defTabSz="2742926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audio" Target="../media/audio4.wav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6.png"/><Relationship Id="rId3" Type="http://schemas.microsoft.com/office/2007/relationships/media" Target="../media/media1.mp3"/><Relationship Id="rId7" Type="http://schemas.openxmlformats.org/officeDocument/2006/relationships/audio" Target="../media/audio3.wav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audio" Target="../media/media1.mp3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" y="-379046"/>
            <a:ext cx="30600650" cy="174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1265" y="1351404"/>
            <a:ext cx="4572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vi-VN" sz="19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3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0973" y="1860310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7319" y="1351404"/>
            <a:ext cx="8792952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vi-VN" sz="19900" b="1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199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7237" y="1351404"/>
            <a:ext cx="8153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vi-VN" sz="19900" b="1" dirty="0">
                <a:solidFill>
                  <a:srgbClr val="A95007"/>
                </a:solidFill>
                <a:latin typeface="+mj-lt"/>
              </a:rPr>
              <a:t>TOÁN</a:t>
            </a:r>
            <a:endParaRPr lang="en-US" sz="19900" b="1" dirty="0">
              <a:solidFill>
                <a:srgbClr val="A9500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9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11725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325" y="3366294"/>
            <a:ext cx="27508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700" b="1" dirty="0">
                <a:solidFill>
                  <a:srgbClr val="00B050"/>
                </a:solidFill>
                <a:latin typeface="+mj-lt"/>
              </a:rPr>
              <a:t>a.Tách gộp</a:t>
            </a:r>
          </a:p>
          <a:p>
            <a:pPr algn="ctr"/>
            <a:r>
              <a:rPr lang="vi-VN" sz="19900" b="1" dirty="0">
                <a:solidFill>
                  <a:srgbClr val="FF0000"/>
                </a:solidFill>
                <a:latin typeface="+mj-lt"/>
              </a:rPr>
              <a:t>1-5 hoặc 5-1 </a:t>
            </a:r>
            <a:endParaRPr lang="en-US" sz="199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2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16" y="0"/>
            <a:ext cx="30568034" cy="17400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" y="6074497"/>
            <a:ext cx="4191000" cy="5257800"/>
          </a:xfrm>
          <a:prstGeom prst="rect">
            <a:avLst/>
          </a:prstGeom>
        </p:spPr>
      </p:pic>
      <p:pic>
        <p:nvPicPr>
          <p:cNvPr id="5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5" y="6109494"/>
            <a:ext cx="4191000" cy="5257800"/>
          </a:xfrm>
          <a:prstGeom prst="rect">
            <a:avLst/>
          </a:prstGeom>
        </p:spPr>
      </p:pic>
      <p:pic>
        <p:nvPicPr>
          <p:cNvPr id="6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5" y="6001040"/>
            <a:ext cx="4191000" cy="5257800"/>
          </a:xfrm>
          <a:prstGeom prst="rect">
            <a:avLst/>
          </a:prstGeom>
        </p:spPr>
      </p:pic>
      <p:pic>
        <p:nvPicPr>
          <p:cNvPr id="7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4825" y="5962798"/>
            <a:ext cx="4191000" cy="5257800"/>
          </a:xfrm>
          <a:prstGeom prst="rect">
            <a:avLst/>
          </a:prstGeom>
        </p:spPr>
      </p:pic>
      <p:pic>
        <p:nvPicPr>
          <p:cNvPr id="8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25" y="5870143"/>
            <a:ext cx="4191000" cy="5257800"/>
          </a:xfrm>
          <a:prstGeom prst="rect">
            <a:avLst/>
          </a:prstGeom>
        </p:spPr>
      </p:pic>
      <p:pic>
        <p:nvPicPr>
          <p:cNvPr id="9" name="mũ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441" y="5934728"/>
            <a:ext cx="4191000" cy="525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6</a:t>
            </a:r>
            <a:endParaRPr lang="en-US" sz="34400" b="1" dirty="0"/>
          </a:p>
        </p:txBody>
      </p:sp>
      <p:sp>
        <p:nvSpPr>
          <p:cNvPr id="11" name="mc"/>
          <p:cNvSpPr/>
          <p:nvPr/>
        </p:nvSpPr>
        <p:spPr>
          <a:xfrm>
            <a:off x="23714941" y="1080294"/>
            <a:ext cx="4234584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100"/>
            <a:ext cx="30568034" cy="17400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510294"/>
            <a:ext cx="30600650" cy="489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ũ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" y="6074497"/>
            <a:ext cx="4191000" cy="5257800"/>
          </a:xfrm>
          <a:prstGeom prst="rect">
            <a:avLst/>
          </a:prstGeom>
        </p:spPr>
      </p:pic>
      <p:grpSp>
        <p:nvGrpSpPr>
          <p:cNvPr id="2" name="M2"/>
          <p:cNvGrpSpPr/>
          <p:nvPr/>
        </p:nvGrpSpPr>
        <p:grpSpPr>
          <a:xfrm>
            <a:off x="4556125" y="5870143"/>
            <a:ext cx="21254316" cy="5497151"/>
            <a:chOff x="4556125" y="5870143"/>
            <a:chExt cx="21254316" cy="5497151"/>
          </a:xfrm>
        </p:grpSpPr>
        <p:pic>
          <p:nvPicPr>
            <p:cNvPr id="5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125" y="6109494"/>
              <a:ext cx="4191000" cy="5257800"/>
            </a:xfrm>
            <a:prstGeom prst="rect">
              <a:avLst/>
            </a:prstGeom>
          </p:spPr>
        </p:pic>
        <p:pic>
          <p:nvPicPr>
            <p:cNvPr id="6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sp>
        <p:nvSpPr>
          <p:cNvPr id="10" name="SÔ6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6</a:t>
            </a:r>
            <a:endParaRPr lang="en-US" sz="34400" b="1" dirty="0"/>
          </a:p>
        </p:txBody>
      </p:sp>
      <p:sp>
        <p:nvSpPr>
          <p:cNvPr id="12" name="SÓ5"/>
          <p:cNvSpPr txBox="1"/>
          <p:nvPr/>
        </p:nvSpPr>
        <p:spPr>
          <a:xfrm>
            <a:off x="27337905" y="12262396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5</a:t>
            </a:r>
            <a:endParaRPr lang="en-US" sz="34400" b="1" dirty="0"/>
          </a:p>
        </p:txBody>
      </p:sp>
      <p:sp>
        <p:nvSpPr>
          <p:cNvPr id="13" name="SỐ1"/>
          <p:cNvSpPr txBox="1"/>
          <p:nvPr/>
        </p:nvSpPr>
        <p:spPr>
          <a:xfrm>
            <a:off x="27337905" y="0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1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4880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115E-6 -3.64631E-8 L 0.54551 -0.33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6" y="-16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3 0.11412 L -0.00613 0.36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0600650" cy="17400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510294"/>
            <a:ext cx="30600650" cy="489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5" y="0"/>
            <a:ext cx="4191000" cy="5257800"/>
          </a:xfrm>
          <a:prstGeom prst="rect">
            <a:avLst/>
          </a:prstGeom>
        </p:spPr>
      </p:pic>
      <p:grpSp>
        <p:nvGrpSpPr>
          <p:cNvPr id="2" name="M2"/>
          <p:cNvGrpSpPr/>
          <p:nvPr/>
        </p:nvGrpSpPr>
        <p:grpSpPr>
          <a:xfrm>
            <a:off x="5282767" y="11697102"/>
            <a:ext cx="21254316" cy="5497151"/>
            <a:chOff x="4556125" y="5870143"/>
            <a:chExt cx="21254316" cy="5497151"/>
          </a:xfrm>
        </p:grpSpPr>
        <p:pic>
          <p:nvPicPr>
            <p:cNvPr id="5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125" y="6109494"/>
              <a:ext cx="4191000" cy="5257800"/>
            </a:xfrm>
            <a:prstGeom prst="rect">
              <a:avLst/>
            </a:prstGeom>
          </p:spPr>
        </p:pic>
        <p:pic>
          <p:nvPicPr>
            <p:cNvPr id="6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sp>
        <p:nvSpPr>
          <p:cNvPr id="10" name="SỐ6"/>
          <p:cNvSpPr txBox="1"/>
          <p:nvPr/>
        </p:nvSpPr>
        <p:spPr>
          <a:xfrm>
            <a:off x="27337905" y="6120993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6</a:t>
            </a:r>
            <a:endParaRPr lang="en-US" sz="34400" b="1" dirty="0"/>
          </a:p>
        </p:txBody>
      </p:sp>
      <p:sp>
        <p:nvSpPr>
          <p:cNvPr id="12" name="SỐ5"/>
          <p:cNvSpPr txBox="1"/>
          <p:nvPr/>
        </p:nvSpPr>
        <p:spPr>
          <a:xfrm>
            <a:off x="27337905" y="12262396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5</a:t>
            </a:r>
            <a:endParaRPr lang="en-US" sz="34400" b="1" dirty="0"/>
          </a:p>
        </p:txBody>
      </p:sp>
      <p:sp>
        <p:nvSpPr>
          <p:cNvPr id="13" name="SỐ1"/>
          <p:cNvSpPr txBox="1"/>
          <p:nvPr/>
        </p:nvSpPr>
        <p:spPr>
          <a:xfrm>
            <a:off x="27337905" y="0"/>
            <a:ext cx="28214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1</a:t>
            </a:r>
            <a:endParaRPr lang="en-US" sz="34400" b="1" dirty="0"/>
          </a:p>
        </p:txBody>
      </p:sp>
    </p:spTree>
    <p:extLst>
      <p:ext uri="{BB962C8B-B14F-4D97-AF65-F5344CB8AC3E}">
        <p14:creationId xmlns:p14="http://schemas.microsoft.com/office/powerpoint/2010/main" val="2488030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5551 L -0.39232 0.37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7" y="16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062E-6 -3.93801E-6 L -0.00747 -0.316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58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123" y="1080294"/>
            <a:ext cx="20574000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>
                <a:solidFill>
                  <a:srgbClr val="FF0000"/>
                </a:solidFill>
                <a:latin typeface=".VnAristote" pitchFamily="34" charset="0"/>
              </a:rPr>
              <a:t>b.T¸ch gép </a:t>
            </a:r>
          </a:p>
          <a:p>
            <a:pPr algn="ctr"/>
            <a:r>
              <a:rPr lang="vi-VN" sz="34400" dirty="0">
                <a:solidFill>
                  <a:srgbClr val="00B050"/>
                </a:solidFill>
                <a:latin typeface=".VnAristote" pitchFamily="34" charset="0"/>
              </a:rPr>
              <a:t>2-4 hoÆc 4-2</a:t>
            </a:r>
            <a:endParaRPr lang="en-US" sz="34400" dirty="0">
              <a:solidFill>
                <a:srgbClr val="00B05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8386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3452" y="11443133"/>
            <a:ext cx="30914101" cy="5957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/>
          </a:p>
        </p:txBody>
      </p:sp>
      <p:grpSp>
        <p:nvGrpSpPr>
          <p:cNvPr id="5" name="M4"/>
          <p:cNvGrpSpPr/>
          <p:nvPr/>
        </p:nvGrpSpPr>
        <p:grpSpPr>
          <a:xfrm>
            <a:off x="10042525" y="6842343"/>
            <a:ext cx="17063316" cy="5388697"/>
            <a:chOff x="8747125" y="5870143"/>
            <a:chExt cx="17063316" cy="5388697"/>
          </a:xfrm>
        </p:grpSpPr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22"/>
          <p:cNvGrpSpPr/>
          <p:nvPr/>
        </p:nvGrpSpPr>
        <p:grpSpPr>
          <a:xfrm>
            <a:off x="1127125" y="6842343"/>
            <a:ext cx="8382000" cy="5459772"/>
            <a:chOff x="1127125" y="6842343"/>
            <a:chExt cx="8382000" cy="5459772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25" y="7044315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25" y="6842343"/>
              <a:ext cx="4191000" cy="5257800"/>
            </a:xfrm>
            <a:prstGeom prst="rect">
              <a:avLst/>
            </a:prstGeom>
          </p:spPr>
        </p:pic>
      </p:grpSp>
      <p:sp>
        <p:nvSpPr>
          <p:cNvPr id="13" name="s6"/>
          <p:cNvSpPr/>
          <p:nvPr/>
        </p:nvSpPr>
        <p:spPr>
          <a:xfrm>
            <a:off x="27446863" y="6714053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6</a:t>
            </a:r>
            <a:endParaRPr lang="en-US" sz="34400" b="1" dirty="0">
              <a:solidFill>
                <a:srgbClr val="00B050"/>
              </a:solidFill>
            </a:endParaRPr>
          </a:p>
        </p:txBody>
      </p:sp>
      <p:sp>
        <p:nvSpPr>
          <p:cNvPr id="14" name="s2"/>
          <p:cNvSpPr/>
          <p:nvPr/>
        </p:nvSpPr>
        <p:spPr>
          <a:xfrm>
            <a:off x="27648335" y="1379692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7030A0"/>
                </a:solidFill>
              </a:rPr>
              <a:t>2</a:t>
            </a:r>
            <a:endParaRPr lang="en-US" sz="34400" b="1" dirty="0">
              <a:solidFill>
                <a:srgbClr val="7030A0"/>
              </a:solidFill>
            </a:endParaRPr>
          </a:p>
        </p:txBody>
      </p:sp>
      <p:sp>
        <p:nvSpPr>
          <p:cNvPr id="15" name="s4"/>
          <p:cNvSpPr txBox="1"/>
          <p:nvPr/>
        </p:nvSpPr>
        <p:spPr>
          <a:xfrm>
            <a:off x="27648335" y="11930649"/>
            <a:ext cx="21177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4</a:t>
            </a:r>
            <a:endParaRPr lang="en-US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453E-6 2.09663E-7 L 0.36616 -0.369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8" y="-184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600650" cy="17890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792779"/>
            <a:ext cx="30600649" cy="609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b="1" dirty="0"/>
          </a:p>
        </p:txBody>
      </p:sp>
      <p:grpSp>
        <p:nvGrpSpPr>
          <p:cNvPr id="5" name="M4"/>
          <p:cNvGrpSpPr/>
          <p:nvPr/>
        </p:nvGrpSpPr>
        <p:grpSpPr>
          <a:xfrm>
            <a:off x="9778567" y="11661882"/>
            <a:ext cx="17063316" cy="5388697"/>
            <a:chOff x="8747125" y="5870143"/>
            <a:chExt cx="17063316" cy="5388697"/>
          </a:xfrm>
        </p:grpSpPr>
        <p:pic>
          <p:nvPicPr>
            <p:cNvPr id="7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7125" y="6001040"/>
              <a:ext cx="4191000" cy="5257800"/>
            </a:xfrm>
            <a:prstGeom prst="rect">
              <a:avLst/>
            </a:prstGeom>
          </p:spPr>
        </p:pic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4825" y="59627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5825" y="5870143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41" y="5934728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22"/>
          <p:cNvGrpSpPr/>
          <p:nvPr/>
        </p:nvGrpSpPr>
        <p:grpSpPr>
          <a:xfrm>
            <a:off x="11414125" y="470694"/>
            <a:ext cx="8382000" cy="5459772"/>
            <a:chOff x="1127125" y="6842343"/>
            <a:chExt cx="8382000" cy="5459772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25" y="7044315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125" y="6842343"/>
              <a:ext cx="4191000" cy="5257800"/>
            </a:xfrm>
            <a:prstGeom prst="rect">
              <a:avLst/>
            </a:prstGeom>
          </p:spPr>
        </p:pic>
      </p:grpSp>
      <p:sp>
        <p:nvSpPr>
          <p:cNvPr id="13" name="s6"/>
          <p:cNvSpPr/>
          <p:nvPr/>
        </p:nvSpPr>
        <p:spPr>
          <a:xfrm>
            <a:off x="27648335" y="5930466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6</a:t>
            </a:r>
            <a:endParaRPr lang="en-US" sz="34400" b="1" dirty="0">
              <a:solidFill>
                <a:srgbClr val="00B050"/>
              </a:solidFill>
            </a:endParaRPr>
          </a:p>
        </p:txBody>
      </p:sp>
      <p:sp>
        <p:nvSpPr>
          <p:cNvPr id="14" name="s2"/>
          <p:cNvSpPr/>
          <p:nvPr/>
        </p:nvSpPr>
        <p:spPr>
          <a:xfrm>
            <a:off x="27648335" y="1379692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400" b="1" dirty="0">
                <a:solidFill>
                  <a:srgbClr val="7030A0"/>
                </a:solidFill>
              </a:rPr>
              <a:t>2</a:t>
            </a:r>
            <a:endParaRPr lang="en-US" sz="34400" b="1" dirty="0">
              <a:solidFill>
                <a:srgbClr val="7030A0"/>
              </a:solidFill>
            </a:endParaRPr>
          </a:p>
        </p:txBody>
      </p:sp>
      <p:sp>
        <p:nvSpPr>
          <p:cNvPr id="15" name="s4"/>
          <p:cNvSpPr txBox="1"/>
          <p:nvPr/>
        </p:nvSpPr>
        <p:spPr>
          <a:xfrm>
            <a:off x="27648335" y="11930649"/>
            <a:ext cx="21177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4</a:t>
            </a:r>
            <a:endParaRPr lang="en-US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48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4 0.0227 L -0.34126 0.272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1" y="124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581E-6 8.93345E-7 L -0.00125 -0.364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8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28919" y="1855788"/>
            <a:ext cx="24155400" cy="1174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>
                <a:solidFill>
                  <a:srgbClr val="FF6699"/>
                </a:solidFill>
                <a:latin typeface=".VnAristote" pitchFamily="34" charset="0"/>
              </a:rPr>
              <a:t>c.T¸ch gép </a:t>
            </a:r>
          </a:p>
          <a:p>
            <a:pPr algn="ctr"/>
            <a:r>
              <a:rPr lang="vi-VN" sz="41300" dirty="0">
                <a:solidFill>
                  <a:srgbClr val="FF6699"/>
                </a:solidFill>
                <a:latin typeface=".VnAristote" pitchFamily="34" charset="0"/>
              </a:rPr>
              <a:t>3-3</a:t>
            </a:r>
            <a:endParaRPr lang="en-US" sz="41300" dirty="0">
              <a:solidFill>
                <a:srgbClr val="FF6699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76894"/>
            <a:ext cx="30600650" cy="5423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m3-2"/>
          <p:cNvGrpSpPr/>
          <p:nvPr/>
        </p:nvGrpSpPr>
        <p:grpSpPr>
          <a:xfrm>
            <a:off x="14500225" y="6871931"/>
            <a:ext cx="12915900" cy="5320867"/>
            <a:chOff x="14500225" y="6871931"/>
            <a:chExt cx="12915900" cy="5320867"/>
          </a:xfrm>
        </p:grpSpPr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0225" y="69349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5" y="6927710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5125" y="6871931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3-1"/>
          <p:cNvGrpSpPr/>
          <p:nvPr/>
        </p:nvGrpSpPr>
        <p:grpSpPr>
          <a:xfrm>
            <a:off x="732271" y="6948492"/>
            <a:ext cx="13745152" cy="5271294"/>
            <a:chOff x="365125" y="6973240"/>
            <a:chExt cx="13745152" cy="5271294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5" y="6986734"/>
              <a:ext cx="4191000" cy="5257800"/>
            </a:xfrm>
            <a:prstGeom prst="rect">
              <a:avLst/>
            </a:prstGeom>
          </p:spPr>
        </p:pic>
        <p:pic>
          <p:nvPicPr>
            <p:cNvPr id="4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25" y="6986734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277" y="6973240"/>
              <a:ext cx="4191000" cy="5257800"/>
            </a:xfrm>
            <a:prstGeom prst="rect">
              <a:avLst/>
            </a:prstGeom>
          </p:spPr>
        </p:pic>
      </p:grpSp>
      <p:sp>
        <p:nvSpPr>
          <p:cNvPr id="14" name="s6"/>
          <p:cNvSpPr txBox="1"/>
          <p:nvPr/>
        </p:nvSpPr>
        <p:spPr>
          <a:xfrm>
            <a:off x="28030632" y="7070437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6</a:t>
            </a:r>
            <a:endParaRPr lang="en-US" sz="34400" b="1" dirty="0"/>
          </a:p>
        </p:txBody>
      </p:sp>
      <p:sp>
        <p:nvSpPr>
          <p:cNvPr id="15" name="s3"/>
          <p:cNvSpPr txBox="1"/>
          <p:nvPr/>
        </p:nvSpPr>
        <p:spPr>
          <a:xfrm>
            <a:off x="27889055" y="11967658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3</a:t>
            </a:r>
            <a:endParaRPr lang="en-US" sz="34400" b="1" dirty="0"/>
          </a:p>
        </p:txBody>
      </p:sp>
      <p:sp>
        <p:nvSpPr>
          <p:cNvPr id="16" name="s3-1"/>
          <p:cNvSpPr txBox="1"/>
          <p:nvPr/>
        </p:nvSpPr>
        <p:spPr>
          <a:xfrm>
            <a:off x="27416125" y="1080294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3</a:t>
            </a:r>
            <a:endParaRPr lang="en-US" sz="3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126E-6 9.4804E-7 L 0.2192 -0.3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60" y="-18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629E-6 7.29262E-8 L -0.00747 0.240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120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76894"/>
            <a:ext cx="30600650" cy="5423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m3-2"/>
          <p:cNvGrpSpPr/>
          <p:nvPr/>
        </p:nvGrpSpPr>
        <p:grpSpPr>
          <a:xfrm>
            <a:off x="14498205" y="12116671"/>
            <a:ext cx="12915900" cy="5320867"/>
            <a:chOff x="14500225" y="6871931"/>
            <a:chExt cx="12915900" cy="5320867"/>
          </a:xfrm>
        </p:grpSpPr>
        <p:pic>
          <p:nvPicPr>
            <p:cNvPr id="8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0225" y="6934998"/>
              <a:ext cx="4191000" cy="5257800"/>
            </a:xfrm>
            <a:prstGeom prst="rect">
              <a:avLst/>
            </a:prstGeom>
          </p:spPr>
        </p:pic>
        <p:pic>
          <p:nvPicPr>
            <p:cNvPr id="9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5" y="6927710"/>
              <a:ext cx="4191000" cy="5257800"/>
            </a:xfrm>
            <a:prstGeom prst="rect">
              <a:avLst/>
            </a:prstGeom>
          </p:spPr>
        </p:pic>
        <p:pic>
          <p:nvPicPr>
            <p:cNvPr id="10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5125" y="6871931"/>
              <a:ext cx="4191000" cy="5257800"/>
            </a:xfrm>
            <a:prstGeom prst="rect">
              <a:avLst/>
            </a:prstGeom>
          </p:spPr>
        </p:pic>
      </p:grpSp>
      <p:grpSp>
        <p:nvGrpSpPr>
          <p:cNvPr id="12" name="m3-1"/>
          <p:cNvGrpSpPr/>
          <p:nvPr/>
        </p:nvGrpSpPr>
        <p:grpSpPr>
          <a:xfrm>
            <a:off x="9723149" y="546894"/>
            <a:ext cx="13745152" cy="5271294"/>
            <a:chOff x="365125" y="6973240"/>
            <a:chExt cx="13745152" cy="5271294"/>
          </a:xfrm>
        </p:grpSpPr>
        <p:pic>
          <p:nvPicPr>
            <p:cNvPr id="3" name="M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25" y="6986734"/>
              <a:ext cx="4191000" cy="5257800"/>
            </a:xfrm>
            <a:prstGeom prst="rect">
              <a:avLst/>
            </a:prstGeom>
          </p:spPr>
        </p:pic>
        <p:pic>
          <p:nvPicPr>
            <p:cNvPr id="4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25" y="6986734"/>
              <a:ext cx="4191000" cy="5257800"/>
            </a:xfrm>
            <a:prstGeom prst="rect">
              <a:avLst/>
            </a:prstGeom>
          </p:spPr>
        </p:pic>
        <p:pic>
          <p:nvPicPr>
            <p:cNvPr id="11" name="mũ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277" y="6973240"/>
              <a:ext cx="4191000" cy="5257800"/>
            </a:xfrm>
            <a:prstGeom prst="rect">
              <a:avLst/>
            </a:prstGeom>
          </p:spPr>
        </p:pic>
      </p:grpSp>
      <p:sp>
        <p:nvSpPr>
          <p:cNvPr id="14" name="s6"/>
          <p:cNvSpPr txBox="1"/>
          <p:nvPr/>
        </p:nvSpPr>
        <p:spPr>
          <a:xfrm>
            <a:off x="27889055" y="6411896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6</a:t>
            </a:r>
            <a:endParaRPr lang="en-US" sz="34400" b="1" dirty="0"/>
          </a:p>
        </p:txBody>
      </p:sp>
      <p:sp>
        <p:nvSpPr>
          <p:cNvPr id="15" name="s3"/>
          <p:cNvSpPr txBox="1"/>
          <p:nvPr/>
        </p:nvSpPr>
        <p:spPr>
          <a:xfrm>
            <a:off x="27889055" y="11967658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/>
              <a:t>3</a:t>
            </a:r>
            <a:endParaRPr lang="en-US" sz="34400" b="1" dirty="0"/>
          </a:p>
        </p:txBody>
      </p:sp>
      <p:sp>
        <p:nvSpPr>
          <p:cNvPr id="16" name="s3-1"/>
          <p:cNvSpPr txBox="1"/>
          <p:nvPr/>
        </p:nvSpPr>
        <p:spPr>
          <a:xfrm>
            <a:off x="27416125" y="1080294"/>
            <a:ext cx="2574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b="1" dirty="0">
                <a:solidFill>
                  <a:srgbClr val="00B050"/>
                </a:solidFill>
              </a:rPr>
              <a:t>3</a:t>
            </a:r>
            <a:endParaRPr lang="en-US" sz="3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1588E-6 -4.34822E-6 L -0.33129 0.26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5" y="133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7 -0.16017 L -0.00057 -0.410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23" y="-291306"/>
            <a:ext cx="30616525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04094"/>
            <a:ext cx="3031172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600" dirty="0">
                <a:solidFill>
                  <a:srgbClr val="002060"/>
                </a:solidFill>
                <a:latin typeface=".VnAristote" pitchFamily="34" charset="0"/>
              </a:rPr>
              <a:t>Chñ ®Ò : gia ®×nh</a:t>
            </a:r>
          </a:p>
          <a:p>
            <a:pPr algn="ctr"/>
            <a:r>
              <a:rPr lang="vi-VN" sz="23900" dirty="0">
                <a:solidFill>
                  <a:srgbClr val="FFC000"/>
                </a:solidFill>
                <a:latin typeface=".VnAristote" pitchFamily="34" charset="0"/>
              </a:rPr>
              <a:t>LÜnh vùc : PTNT </a:t>
            </a:r>
            <a:endParaRPr lang="en-US" sz="23900" dirty="0">
              <a:solidFill>
                <a:srgbClr val="FFC000"/>
              </a:solidFill>
              <a:latin typeface=".VnAristot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3450" y="8045034"/>
            <a:ext cx="2377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Tách gộp số lượng  trong phạm vi 6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862" y="10909593"/>
            <a:ext cx="1447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00B0F0"/>
                </a:solidFill>
              </a:rPr>
              <a:t>Lứa tuổi: </a:t>
            </a:r>
            <a:r>
              <a:rPr lang="vi-VN" sz="8000" b="1">
                <a:solidFill>
                  <a:srgbClr val="00B0F0"/>
                </a:solidFill>
              </a:rPr>
              <a:t>5-6 tuổi</a:t>
            </a:r>
            <a:endParaRPr lang="vi-VN" sz="8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49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9725" y="3366293"/>
            <a:ext cx="23774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1300" dirty="0">
                <a:solidFill>
                  <a:srgbClr val="FF6600"/>
                </a:solidFill>
                <a:latin typeface=".VnAristote" pitchFamily="34" charset="0"/>
              </a:rPr>
              <a:t>LuyÖn tËp </a:t>
            </a:r>
            <a:endParaRPr lang="en-US" sz="41300" dirty="0">
              <a:solidFill>
                <a:srgbClr val="FF66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5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93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925" y="1308894"/>
            <a:ext cx="241554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itchFamily="34" charset="0"/>
              </a:rPr>
              <a:t>Ho¹t ®éng 3</a:t>
            </a:r>
          </a:p>
          <a:p>
            <a:endParaRPr lang="en-US" sz="239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286" y="5217939"/>
            <a:ext cx="21488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00B050"/>
                </a:solidFill>
                <a:latin typeface=".VnAvant" pitchFamily="34" charset="0"/>
              </a:rPr>
              <a:t>Trß ch¬i 1: </a:t>
            </a:r>
            <a:endParaRPr lang="en-US" sz="199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16" y="8372649"/>
            <a:ext cx="21602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600" dirty="0">
                <a:solidFill>
                  <a:srgbClr val="002060"/>
                </a:solidFill>
                <a:latin typeface=".VnAristote" pitchFamily="34" charset="0"/>
              </a:rPr>
              <a:t>Kh¾c nhËp – kh¾c xuÊt </a:t>
            </a:r>
            <a:endParaRPr lang="en-US" sz="16600" dirty="0">
              <a:solidFill>
                <a:srgbClr val="00206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691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1573" y="3543911"/>
            <a:ext cx="2103535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900" b="1" dirty="0">
                <a:solidFill>
                  <a:srgbClr val="FF0000"/>
                </a:solidFill>
                <a:latin typeface=".VnAvant" pitchFamily="34" charset="0"/>
              </a:rPr>
              <a:t>Trß ch¬i 2</a:t>
            </a:r>
          </a:p>
          <a:p>
            <a:pPr algn="ctr"/>
            <a:endParaRPr lang="vi-VN" b="1" dirty="0">
              <a:latin typeface=".VnAvant" pitchFamily="34" charset="0"/>
            </a:endParaRPr>
          </a:p>
          <a:p>
            <a:pPr algn="ctr"/>
            <a:endParaRPr lang="en-US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525" y="6129234"/>
            <a:ext cx="2667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>
                <a:solidFill>
                  <a:srgbClr val="0070C0"/>
                </a:solidFill>
                <a:latin typeface=".VnAristote" pitchFamily="34" charset="0"/>
              </a:rPr>
              <a:t>TËp tÇm v«ng </a:t>
            </a:r>
            <a:endParaRPr lang="en-US" sz="34400" dirty="0">
              <a:solidFill>
                <a:srgbClr val="0070C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65725" y="1080294"/>
            <a:ext cx="2543492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900" b="1" dirty="0">
                <a:solidFill>
                  <a:srgbClr val="C00000"/>
                </a:solidFill>
                <a:latin typeface=".VnAvant" pitchFamily="34" charset="0"/>
              </a:rPr>
              <a:t>Trß ch¬i 3</a:t>
            </a:r>
            <a:endParaRPr lang="en-US" sz="239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0124" y="7100094"/>
            <a:ext cx="2833052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700" b="1" dirty="0">
                <a:solidFill>
                  <a:srgbClr val="002060"/>
                </a:solidFill>
                <a:latin typeface=".VnAvant" pitchFamily="34" charset="0"/>
              </a:rPr>
              <a:t>Ai giái nhÊt </a:t>
            </a:r>
            <a:endParaRPr lang="en-US" sz="287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" y="-215106"/>
            <a:ext cx="30600650" cy="17400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4625" y="-215106"/>
            <a:ext cx="2164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400" dirty="0">
                <a:solidFill>
                  <a:srgbClr val="FF0000"/>
                </a:solidFill>
                <a:latin typeface=".VnAristote" pitchFamily="34" charset="0"/>
              </a:rPr>
              <a:t>KÕt thóc</a:t>
            </a:r>
            <a:r>
              <a:rPr lang="vi-VN" sz="28700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endParaRPr lang="en-US" sz="287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9125" y="3747294"/>
            <a:ext cx="25831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9900" dirty="0">
                <a:solidFill>
                  <a:srgbClr val="7030A0"/>
                </a:solidFill>
                <a:latin typeface=".VnAristote" pitchFamily="34" charset="0"/>
              </a:rPr>
              <a:t>H¸t vËn ®éng </a:t>
            </a:r>
          </a:p>
          <a:p>
            <a:pPr algn="ctr"/>
            <a:r>
              <a:rPr lang="vi-VN" sz="19900" dirty="0">
                <a:solidFill>
                  <a:srgbClr val="7030A0"/>
                </a:solidFill>
                <a:latin typeface=".VnAristote" pitchFamily="34" charset="0"/>
              </a:rPr>
              <a:t>C¶ nhµ th­u¬ng nhau </a:t>
            </a:r>
            <a:endParaRPr lang="en-US" sz="19900" dirty="0">
              <a:solidFill>
                <a:srgbClr val="7030A0"/>
              </a:solidFill>
              <a:latin typeface=".VnAristote" pitchFamily="34" charset="0"/>
            </a:endParaRPr>
          </a:p>
        </p:txBody>
      </p:sp>
      <p:pic>
        <p:nvPicPr>
          <p:cNvPr id="6" name="CaNhaThuongNhau-XuanMai_rc8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01925" y="7366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hình ảnh\hinh-nen-dong-powerpoint-ve-hoa-de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45125" cy="177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4475" y="2070893"/>
            <a:ext cx="30600650" cy="37702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vi-VN" sz="239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BÀI HỌC KẾT THÚC </a:t>
            </a:r>
            <a:endParaRPr lang="en-US" sz="239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6325" y="4962403"/>
            <a:ext cx="1897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3900" b="1" dirty="0">
                <a:solidFill>
                  <a:srgbClr val="00B050"/>
                </a:solidFill>
              </a:rPr>
              <a:t>Hoạt động 1</a:t>
            </a:r>
            <a:endParaRPr lang="en-US" sz="239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8804" y="9386094"/>
            <a:ext cx="2217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800" b="1" dirty="0">
                <a:solidFill>
                  <a:srgbClr val="002060"/>
                </a:solidFill>
                <a:latin typeface="+mj-lt"/>
              </a:rPr>
              <a:t>Ôn số lượng trong phạm vi 6</a:t>
            </a:r>
            <a:endParaRPr lang="en-US" sz="13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1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Tieu-Phu-0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58" y="0"/>
            <a:ext cx="30628248" cy="174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2803525" y="5576094"/>
            <a:ext cx="25679400" cy="3429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806"/>
              </a:avLst>
            </a:prstTxWarp>
          </a:bodyPr>
          <a:lstStyle/>
          <a:p>
            <a:pPr algn="ctr"/>
            <a:endParaRPr lang="en-US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8272125" y="10757694"/>
            <a:ext cx="9601200" cy="62484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2803525" y="10757694"/>
            <a:ext cx="13258800" cy="624840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9925" y="863791"/>
            <a:ext cx="2065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.VnAristot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525" y="623094"/>
            <a:ext cx="17678400" cy="3770263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vi-VN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PHẦN CHƠI 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125" y="5957094"/>
            <a:ext cx="24841200" cy="31547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vi-VN" sz="19900" dirty="0">
                <a:solidFill>
                  <a:srgbClr val="C00000"/>
                </a:solidFill>
              </a:rPr>
              <a:t>Đội nào nhanh trí </a:t>
            </a:r>
            <a:endParaRPr lang="en-US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3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6941"/>
            <a:ext cx="30600650" cy="174005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82639" y="5360461"/>
            <a:ext cx="13868400" cy="8449501"/>
            <a:chOff x="3641725" y="4052094"/>
            <a:chExt cx="12192000" cy="8839200"/>
          </a:xfrm>
        </p:grpSpPr>
        <p:sp>
          <p:nvSpPr>
            <p:cNvPr id="5" name="Rounded Rectangle 4"/>
            <p:cNvSpPr/>
            <p:nvPr/>
          </p:nvSpPr>
          <p:spPr>
            <a:xfrm>
              <a:off x="3641725" y="4052094"/>
              <a:ext cx="12192000" cy="88392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4632325" y="4814094"/>
              <a:ext cx="2569063" cy="2819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8518525" y="4814094"/>
              <a:ext cx="2569063" cy="281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12329868" y="5034512"/>
              <a:ext cx="2569063" cy="2819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4582135" y="8649311"/>
              <a:ext cx="2569063" cy="2819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8518525" y="8649311"/>
              <a:ext cx="2569063" cy="2819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1" r="25404"/>
            <a:stretch/>
          </p:blipFill>
          <p:spPr>
            <a:xfrm>
              <a:off x="12329868" y="8569082"/>
              <a:ext cx="2569063" cy="28194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74725" y="1008559"/>
            <a:ext cx="2164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 dirty="0">
                <a:solidFill>
                  <a:srgbClr val="FF0000"/>
                </a:solidFill>
              </a:rPr>
              <a:t>Câu hỏi : Có tất cả bao nhiêu cái  ca 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15" name="4"/>
          <p:cNvSpPr/>
          <p:nvPr/>
        </p:nvSpPr>
        <p:spPr>
          <a:xfrm>
            <a:off x="24825325" y="2455109"/>
            <a:ext cx="3352800" cy="340294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chemeClr val="bg1"/>
                </a:solidFill>
              </a:rPr>
              <a:t>4</a:t>
            </a:r>
            <a:endParaRPr lang="en-US" sz="19900" b="1" dirty="0">
              <a:solidFill>
                <a:schemeClr val="bg1"/>
              </a:solidFill>
            </a:endParaRPr>
          </a:p>
        </p:txBody>
      </p:sp>
      <p:sp>
        <p:nvSpPr>
          <p:cNvPr id="16" name="5"/>
          <p:cNvSpPr/>
          <p:nvPr/>
        </p:nvSpPr>
        <p:spPr>
          <a:xfrm>
            <a:off x="25260788" y="6867281"/>
            <a:ext cx="3352800" cy="300210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chemeClr val="bg2"/>
                </a:solidFill>
              </a:rPr>
              <a:t>5</a:t>
            </a:r>
            <a:endParaRPr lang="en-US" sz="19900" b="1" dirty="0">
              <a:solidFill>
                <a:schemeClr val="bg2"/>
              </a:solidFill>
            </a:endParaRPr>
          </a:p>
        </p:txBody>
      </p:sp>
      <p:sp>
        <p:nvSpPr>
          <p:cNvPr id="17" name="6"/>
          <p:cNvSpPr/>
          <p:nvPr/>
        </p:nvSpPr>
        <p:spPr>
          <a:xfrm>
            <a:off x="25290096" y="11463576"/>
            <a:ext cx="3352800" cy="300210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chemeClr val="bg1"/>
                </a:solidFill>
              </a:rPr>
              <a:t>6</a:t>
            </a:r>
            <a:endParaRPr lang="en-US" sz="19900" b="1" dirty="0">
              <a:solidFill>
                <a:schemeClr val="bg1"/>
              </a:solidFill>
            </a:endParaRPr>
          </a:p>
        </p:txBody>
      </p:sp>
      <p:pic>
        <p:nvPicPr>
          <p:cNvPr id="1027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260" y="2595260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31" y="11102547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2" descr="C:\Users\Administrator\Pictures\tải xuống (7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31" y="6726862"/>
            <a:ext cx="3240881" cy="32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áp án"/>
          <p:cNvSpPr/>
          <p:nvPr/>
        </p:nvSpPr>
        <p:spPr>
          <a:xfrm>
            <a:off x="1965325" y="15322345"/>
            <a:ext cx="5715000" cy="2078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73818" y="15024894"/>
            <a:ext cx="5159707" cy="2375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4B1541"/>
                </a:solidFill>
              </a:rPr>
              <a:t>6</a:t>
            </a:r>
            <a:endParaRPr lang="en-US" sz="19900" b="1" dirty="0">
              <a:solidFill>
                <a:srgbClr val="4B15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2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94"/>
            <a:ext cx="30600650" cy="174005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0725" y="1308894"/>
            <a:ext cx="238506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 hãy cho biết đồ vật dưới đây có tên là gì ? và có số lượng là bao nhiêu?</a:t>
            </a:r>
            <a:endParaRPr lang="en-US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27325" y="5347494"/>
            <a:ext cx="14630400" cy="8610600"/>
            <a:chOff x="2727325" y="5347494"/>
            <a:chExt cx="14630400" cy="8610600"/>
          </a:xfrm>
        </p:grpSpPr>
        <p:sp>
          <p:nvSpPr>
            <p:cNvPr id="4" name="Rounded Rectangle 3"/>
            <p:cNvSpPr/>
            <p:nvPr/>
          </p:nvSpPr>
          <p:spPr>
            <a:xfrm>
              <a:off x="2727325" y="5347494"/>
              <a:ext cx="14630400" cy="861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3260725" y="5568806"/>
              <a:ext cx="3704069" cy="4267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8190490" y="5623864"/>
              <a:ext cx="3704069" cy="426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13136994" y="5568806"/>
              <a:ext cx="3704069" cy="4267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3641725" y="9423833"/>
              <a:ext cx="3704069" cy="426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115" b="9344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2" t="5618" r="5845"/>
            <a:stretch/>
          </p:blipFill>
          <p:spPr>
            <a:xfrm>
              <a:off x="8364104" y="9652794"/>
              <a:ext cx="3704069" cy="4267200"/>
            </a:xfrm>
            <a:prstGeom prst="rect">
              <a:avLst/>
            </a:prstGeom>
          </p:spPr>
        </p:pic>
      </p:grpSp>
      <p:sp>
        <p:nvSpPr>
          <p:cNvPr id="10" name="số4"/>
          <p:cNvSpPr/>
          <p:nvPr/>
        </p:nvSpPr>
        <p:spPr>
          <a:xfrm>
            <a:off x="25020732" y="4716031"/>
            <a:ext cx="4191000" cy="304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>
                <a:solidFill>
                  <a:schemeClr val="bg1"/>
                </a:solidFill>
              </a:rPr>
              <a:t>4</a:t>
            </a:r>
            <a:endParaRPr lang="en-US" sz="28700" b="1" dirty="0">
              <a:solidFill>
                <a:schemeClr val="bg1"/>
              </a:solidFill>
            </a:endParaRPr>
          </a:p>
        </p:txBody>
      </p:sp>
      <p:sp>
        <p:nvSpPr>
          <p:cNvPr id="11" name="số5"/>
          <p:cNvSpPr/>
          <p:nvPr/>
        </p:nvSpPr>
        <p:spPr>
          <a:xfrm>
            <a:off x="25020732" y="8738394"/>
            <a:ext cx="4191000" cy="304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>
                <a:solidFill>
                  <a:schemeClr val="bg1"/>
                </a:solidFill>
              </a:rPr>
              <a:t>5</a:t>
            </a:r>
            <a:endParaRPr lang="en-US" sz="28700" b="1" dirty="0">
              <a:solidFill>
                <a:schemeClr val="bg1"/>
              </a:solidFill>
            </a:endParaRPr>
          </a:p>
        </p:txBody>
      </p:sp>
      <p:sp>
        <p:nvSpPr>
          <p:cNvPr id="12" name="số6"/>
          <p:cNvSpPr/>
          <p:nvPr/>
        </p:nvSpPr>
        <p:spPr>
          <a:xfrm>
            <a:off x="25015825" y="12891294"/>
            <a:ext cx="4191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700" b="1" dirty="0">
                <a:solidFill>
                  <a:schemeClr val="bg1"/>
                </a:solidFill>
              </a:rPr>
              <a:t>6</a:t>
            </a:r>
            <a:endParaRPr lang="en-US" sz="28700" b="1" dirty="0">
              <a:solidFill>
                <a:schemeClr val="bg1"/>
              </a:solidFill>
            </a:endParaRPr>
          </a:p>
        </p:txBody>
      </p:sp>
      <p:pic>
        <p:nvPicPr>
          <p:cNvPr id="13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925" y="4301232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402" y="12714707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65" y="8127455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đáp án"/>
          <p:cNvSpPr/>
          <p:nvPr/>
        </p:nvSpPr>
        <p:spPr>
          <a:xfrm>
            <a:off x="1965325" y="15076759"/>
            <a:ext cx="5715000" cy="2078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128126" y="14415294"/>
            <a:ext cx="4724400" cy="273970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>
                <a:solidFill>
                  <a:srgbClr val="FF0000"/>
                </a:solidFill>
              </a:rPr>
              <a:t>5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pic>
        <p:nvPicPr>
          <p:cNvPr id="22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178125" y="3996432"/>
            <a:ext cx="609600" cy="609600"/>
          </a:xfrm>
          <a:prstGeom prst="rect">
            <a:avLst/>
          </a:prstGeom>
        </p:spPr>
      </p:pic>
      <p:pic>
        <p:nvPicPr>
          <p:cNvPr id="23" name="NHẠC TL ĐÚ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995525" y="8394700"/>
            <a:ext cx="609600" cy="609600"/>
          </a:xfrm>
          <a:prstGeom prst="rect">
            <a:avLst/>
          </a:prstGeom>
        </p:spPr>
      </p:pic>
      <p:pic>
        <p:nvPicPr>
          <p:cNvPr id="24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476450" y="16545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7602" y="-475995"/>
            <a:ext cx="30905450" cy="178765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96855" y="546894"/>
            <a:ext cx="21259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9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 bạn biết đồ vật dưới đây là gì ? </a:t>
            </a:r>
          </a:p>
          <a:p>
            <a:pPr algn="ctr"/>
            <a:r>
              <a:rPr lang="vi-VN" sz="9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số lượng là bao nhiêu ? </a:t>
            </a:r>
            <a:endParaRPr lang="en-US" sz="9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9125" y="4966494"/>
            <a:ext cx="13106400" cy="9144000"/>
            <a:chOff x="1889125" y="4966494"/>
            <a:chExt cx="13106400" cy="9144000"/>
          </a:xfrm>
        </p:grpSpPr>
        <p:sp>
          <p:nvSpPr>
            <p:cNvPr id="5" name="Oval 4"/>
            <p:cNvSpPr/>
            <p:nvPr/>
          </p:nvSpPr>
          <p:spPr>
            <a:xfrm>
              <a:off x="1889125" y="4966494"/>
              <a:ext cx="13106400" cy="91440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825" y="5730873"/>
              <a:ext cx="4838700" cy="42148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3012" y="5508120"/>
              <a:ext cx="4838700" cy="42148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855" y="9538494"/>
              <a:ext cx="4838700" cy="4214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7192" y="9538494"/>
              <a:ext cx="4838700" cy="4214813"/>
            </a:xfrm>
            <a:prstGeom prst="rect">
              <a:avLst/>
            </a:prstGeom>
          </p:spPr>
        </p:pic>
      </p:grpSp>
      <p:sp>
        <p:nvSpPr>
          <p:cNvPr id="10" name="số 4"/>
          <p:cNvSpPr/>
          <p:nvPr/>
        </p:nvSpPr>
        <p:spPr>
          <a:xfrm>
            <a:off x="24587777" y="4406357"/>
            <a:ext cx="4267200" cy="26490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FF0000"/>
                </a:solidFill>
              </a:rPr>
              <a:t>4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1" name="số 5"/>
          <p:cNvSpPr/>
          <p:nvPr/>
        </p:nvSpPr>
        <p:spPr>
          <a:xfrm>
            <a:off x="24596725" y="8397159"/>
            <a:ext cx="4267200" cy="2649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FFFF00"/>
                </a:solidFill>
              </a:rPr>
              <a:t>5</a:t>
            </a:r>
            <a:endParaRPr lang="en-US" sz="19900" b="1" dirty="0">
              <a:solidFill>
                <a:srgbClr val="FFFF00"/>
              </a:solidFill>
            </a:endParaRPr>
          </a:p>
        </p:txBody>
      </p:sp>
      <p:sp>
        <p:nvSpPr>
          <p:cNvPr id="12" name="số 6"/>
          <p:cNvSpPr/>
          <p:nvPr/>
        </p:nvSpPr>
        <p:spPr>
          <a:xfrm>
            <a:off x="24587777" y="12398042"/>
            <a:ext cx="4267200" cy="2649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000" y="12052720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323" y="8022346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181" y="4127282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815925" y="15939294"/>
            <a:ext cx="609600" cy="609600"/>
          </a:xfrm>
          <a:prstGeom prst="rect">
            <a:avLst/>
          </a:prstGeom>
        </p:spPr>
      </p:pic>
      <p:pic>
        <p:nvPicPr>
          <p:cNvPr id="18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244925" y="7533479"/>
            <a:ext cx="609600" cy="609600"/>
          </a:xfrm>
          <a:prstGeom prst="rect">
            <a:avLst/>
          </a:prstGeom>
        </p:spPr>
      </p:pic>
      <p:sp>
        <p:nvSpPr>
          <p:cNvPr id="19" name="đáp án"/>
          <p:cNvSpPr/>
          <p:nvPr/>
        </p:nvSpPr>
        <p:spPr>
          <a:xfrm>
            <a:off x="220662" y="14567694"/>
            <a:ext cx="7299325" cy="28328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Đáp án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32925" y="14110494"/>
            <a:ext cx="5067300" cy="32900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23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1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6952" y="0"/>
            <a:ext cx="30965775" cy="174005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31925" y="3372271"/>
            <a:ext cx="17602200" cy="8456808"/>
            <a:chOff x="1431925" y="3372271"/>
            <a:chExt cx="17602200" cy="8456808"/>
          </a:xfrm>
        </p:grpSpPr>
        <p:pic>
          <p:nvPicPr>
            <p:cNvPr id="1026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4081125" y="7893668"/>
              <a:ext cx="3382962" cy="3935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1431925" y="3372271"/>
              <a:ext cx="17602200" cy="838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3032125" y="3801632"/>
              <a:ext cx="3382962" cy="37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8213725" y="3882778"/>
              <a:ext cx="3382962" cy="3680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3014757" y="3821334"/>
              <a:ext cx="3382962" cy="3741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3050886" y="7893669"/>
              <a:ext cx="3382962" cy="339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8213725" y="7946024"/>
              <a:ext cx="3382962" cy="34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istrator\Pictures\afe767786234e02a62e97f566c94522f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5020" l="9961" r="89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0" t="5970" r="14255" b="7098"/>
            <a:stretch/>
          </p:blipFill>
          <p:spPr bwMode="auto">
            <a:xfrm>
              <a:off x="13242925" y="7946024"/>
              <a:ext cx="3382962" cy="349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3050886" y="318294"/>
            <a:ext cx="23908039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chemeClr val="accent6">
                    <a:lumMod val="50000"/>
                  </a:schemeClr>
                </a:solidFill>
              </a:rPr>
              <a:t>Con có biết hình ảnh dưới đây là gì không ? Và có số lượng là bao nhiêu ?</a:t>
            </a:r>
            <a:endParaRPr lang="en-US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đáp an"/>
          <p:cNvSpPr/>
          <p:nvPr/>
        </p:nvSpPr>
        <p:spPr>
          <a:xfrm>
            <a:off x="1431925" y="14339094"/>
            <a:ext cx="4983162" cy="2514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00"/>
                </a:solidFill>
              </a:rPr>
              <a:t>Đáp án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48468" y="13805694"/>
            <a:ext cx="5867400" cy="3048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900" b="1" dirty="0">
                <a:solidFill>
                  <a:srgbClr val="FF0000"/>
                </a:solidFill>
              </a:rPr>
              <a:t>6</a:t>
            </a:r>
            <a:endParaRPr lang="en-US" sz="23900" b="1" dirty="0">
              <a:solidFill>
                <a:srgbClr val="FF0000"/>
              </a:solidFill>
            </a:endParaRPr>
          </a:p>
        </p:txBody>
      </p:sp>
      <p:sp>
        <p:nvSpPr>
          <p:cNvPr id="13" name="soos4"/>
          <p:cNvSpPr/>
          <p:nvPr/>
        </p:nvSpPr>
        <p:spPr>
          <a:xfrm>
            <a:off x="26014795" y="3801632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FF0000"/>
                </a:solidFill>
              </a:rPr>
              <a:t>4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5" name="số 5"/>
          <p:cNvSpPr/>
          <p:nvPr/>
        </p:nvSpPr>
        <p:spPr>
          <a:xfrm>
            <a:off x="25968325" y="7797783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FF0000"/>
                </a:solidFill>
              </a:rPr>
              <a:t>5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sp>
        <p:nvSpPr>
          <p:cNvPr id="16" name="số 6"/>
          <p:cNvSpPr/>
          <p:nvPr/>
        </p:nvSpPr>
        <p:spPr>
          <a:xfrm>
            <a:off x="25968325" y="11754271"/>
            <a:ext cx="3657600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00" b="1" dirty="0">
                <a:solidFill>
                  <a:srgbClr val="FF0000"/>
                </a:solidFill>
              </a:rPr>
              <a:t>6</a:t>
            </a:r>
            <a:endParaRPr lang="en-US" sz="19900" b="1" dirty="0">
              <a:solidFill>
                <a:srgbClr val="FF0000"/>
              </a:solidFill>
            </a:endParaRPr>
          </a:p>
        </p:txBody>
      </p:sp>
      <p:pic>
        <p:nvPicPr>
          <p:cNvPr id="17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765" y="11186660"/>
            <a:ext cx="3629025" cy="42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620" y="7354496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909" y="3358345"/>
            <a:ext cx="3240881" cy="34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NHẠC TL ĐÚ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004905" y="15596394"/>
            <a:ext cx="600220" cy="600220"/>
          </a:xfrm>
          <a:prstGeom prst="rect">
            <a:avLst/>
          </a:prstGeom>
        </p:spPr>
      </p:pic>
      <p:pic>
        <p:nvPicPr>
          <p:cNvPr id="21" name="NHẠC TRẢ LỜI S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975194" y="7063354"/>
            <a:ext cx="609600" cy="609600"/>
          </a:xfrm>
          <a:prstGeom prst="rect">
            <a:avLst/>
          </a:prstGeom>
        </p:spPr>
      </p:pic>
      <p:pic>
        <p:nvPicPr>
          <p:cNvPr id="23" name="NHẠC TRẢ LỜI S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119459" y="1834345"/>
            <a:ext cx="1160535" cy="12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2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ồi bạn 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rồi bạn giỏi lắ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4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00650" cy="17400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89894"/>
            <a:ext cx="29930725" cy="961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700" dirty="0">
                <a:solidFill>
                  <a:srgbClr val="FF0000"/>
                </a:solidFill>
                <a:latin typeface="+mj-lt"/>
              </a:rPr>
              <a:t>Hoạt động 2</a:t>
            </a:r>
          </a:p>
          <a:p>
            <a:pPr algn="ctr"/>
            <a:r>
              <a:rPr lang="vi-VN" sz="16600" dirty="0">
                <a:solidFill>
                  <a:srgbClr val="00B050"/>
                </a:solidFill>
                <a:latin typeface="+mj-lt"/>
              </a:rPr>
              <a:t>Tách - gộp số lượng trong </a:t>
            </a:r>
          </a:p>
          <a:p>
            <a:pPr algn="ctr"/>
            <a:r>
              <a:rPr lang="vi-VN" sz="16600" dirty="0">
                <a:solidFill>
                  <a:srgbClr val="00B050"/>
                </a:solidFill>
                <a:latin typeface="+mj-lt"/>
              </a:rPr>
              <a:t>phạm vi 6</a:t>
            </a:r>
            <a:endParaRPr lang="en-US" sz="166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58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322</Words>
  <Application>Microsoft Office PowerPoint</Application>
  <PresentationFormat>Custom</PresentationFormat>
  <Paragraphs>81</Paragraphs>
  <Slides>25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.VnAristote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</dc:creator>
  <cp:lastModifiedBy>HP</cp:lastModifiedBy>
  <cp:revision>150</cp:revision>
  <dcterms:created xsi:type="dcterms:W3CDTF">2006-08-16T00:00:00Z</dcterms:created>
  <dcterms:modified xsi:type="dcterms:W3CDTF">2022-11-04T14:06:08Z</dcterms:modified>
</cp:coreProperties>
</file>