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8" r:id="rId2"/>
  </p:sldMasterIdLst>
  <p:notesMasterIdLst>
    <p:notesMasterId r:id="rId24"/>
  </p:notesMasterIdLst>
  <p:sldIdLst>
    <p:sldId id="257" r:id="rId3"/>
    <p:sldId id="260" r:id="rId4"/>
    <p:sldId id="288" r:id="rId5"/>
    <p:sldId id="289" r:id="rId6"/>
    <p:sldId id="290" r:id="rId7"/>
    <p:sldId id="291" r:id="rId8"/>
    <p:sldId id="292" r:id="rId9"/>
    <p:sldId id="258" r:id="rId10"/>
    <p:sldId id="266" r:id="rId11"/>
    <p:sldId id="271" r:id="rId12"/>
    <p:sldId id="281" r:id="rId13"/>
    <p:sldId id="283" r:id="rId14"/>
    <p:sldId id="282" r:id="rId15"/>
    <p:sldId id="284" r:id="rId16"/>
    <p:sldId id="293" r:id="rId17"/>
    <p:sldId id="273" r:id="rId18"/>
    <p:sldId id="286" r:id="rId19"/>
    <p:sldId id="287" r:id="rId20"/>
    <p:sldId id="294" r:id="rId21"/>
    <p:sldId id="295" r:id="rId22"/>
    <p:sldId id="276" r:id="rId23"/>
  </p:sldIdLst>
  <p:sldSz cx="12192000" cy="6858000"/>
  <p:notesSz cx="6858000" cy="9144000"/>
  <p:embeddedFontLst>
    <p:embeddedFont>
      <p:font typeface="#9Slide07 Altus" panose="020B0604020202020204" charset="0"/>
      <p:regular r:id="rId25"/>
    </p:embeddedFont>
    <p:embeddedFont>
      <p:font typeface="#9Slide03 SVNNeutraface 2" panose="02000600040000020004" charset="0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  <p:bold r:id="rId32"/>
    </p:embeddedFont>
    <p:embeddedFont>
      <p:font typeface="#9Slide07 HoneyCream" panose="020B060402020202020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等线 Light" panose="020B0604020202020204" charset="-122"/>
      <p:regular r:id="rId36"/>
    </p:embeddedFont>
    <p:embeddedFont>
      <p:font typeface="Poppins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36A0"/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96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934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90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93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911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643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2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298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717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63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46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3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4687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539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964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883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118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39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809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13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" Target="slide8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13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66736" y="417441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53223" y="2352460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19694" y="2674216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2017364" y="2115613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</a:t>
            </a:r>
            <a:r>
              <a:rPr lang="en-US" sz="540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9FE5E-ADBF-5401-C586-609552238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8069" b="77505"/>
          <a:stretch/>
        </p:blipFill>
        <p:spPr>
          <a:xfrm>
            <a:off x="3042970" y="2246729"/>
            <a:ext cx="7111967" cy="31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64764" y="207594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78" y="4387064"/>
            <a:ext cx="2815119" cy="28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2408515" y="1935111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872" y="1906705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0141" y="3636468"/>
            <a:ext cx="8156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a = 50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1925" y="3161087"/>
            <a:ext cx="2806516" cy="29036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69449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c là biểu thức chứa mấy chữ?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6680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c là biểu thức  có chứa ba chữ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026680" y="5290125"/>
            <a:ext cx="4286825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nêu ý tưởng thực hiện?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67874" y="5258074"/>
            <a:ext cx="4645631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6625" y="4726786"/>
            <a:ext cx="7754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62 cm, b = 75 cm, c = 81 cm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P = a + b + c = 62 + 75 + 81 = 218 (cm)</a:t>
            </a:r>
          </a:p>
        </p:txBody>
      </p:sp>
      <p:sp>
        <p:nvSpPr>
          <p:cNvPr id="5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17;p2"/>
          <p:cNvSpPr/>
          <p:nvPr/>
        </p:nvSpPr>
        <p:spPr>
          <a:xfrm>
            <a:off x="2324591" y="2086778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7103" y="2043321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2430" y="3370323"/>
            <a:ext cx="6335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7674" y="4041259"/>
            <a:ext cx="2805795" cy="2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8823515" y="1996755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2792" y="284141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2280" y="2864777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8599" y="4414474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17;p2"/>
          <p:cNvSpPr/>
          <p:nvPr/>
        </p:nvSpPr>
        <p:spPr>
          <a:xfrm>
            <a:off x="3881077" y="1996755"/>
            <a:ext cx="3740369" cy="7493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2010" y="1966043"/>
            <a:ext cx="326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9" y="2134746"/>
            <a:ext cx="8329800" cy="46640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0913" y="4244537"/>
            <a:ext cx="78481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50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 = 50 + 61 + 72 = 183 (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49787" y="3387495"/>
            <a:ext cx="663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</a:p>
        </p:txBody>
      </p:sp>
      <p:pic>
        <p:nvPicPr>
          <p:cNvPr id="27" name="Picture 6" descr="Cute girl raising hands for answer or trying to participate education concept cartoon hand drawn cartoon art illustration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8" b="98204" l="9744" r="89776">
                        <a14:foregroundMark x1="44409" y1="21357" x2="48722" y2="25549"/>
                        <a14:foregroundMark x1="53195" y1="75649" x2="52236" y2="90419"/>
                        <a14:foregroundMark x1="38498" y1="81437" x2="43930" y2="9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10" y="4386712"/>
            <a:ext cx="3013882" cy="24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34"/>
          <p:cNvSpPr/>
          <p:nvPr/>
        </p:nvSpPr>
        <p:spPr>
          <a:xfrm>
            <a:off x="541472" y="226474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792" y="183219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66322" y="1909706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1003399" y="4099397"/>
            <a:ext cx="4553856" cy="1238209"/>
          </a:xfrm>
          <a:prstGeom prst="rect">
            <a:avLst/>
          </a:prstGeom>
        </p:spPr>
      </p:pic>
      <p:pic>
        <p:nvPicPr>
          <p:cNvPr id="12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99292" y="1886602"/>
            <a:ext cx="4553856" cy="1238209"/>
          </a:xfrm>
          <a:prstGeom prst="rect">
            <a:avLst/>
          </a:prstGeom>
        </p:spPr>
      </p:pic>
      <p:pic>
        <p:nvPicPr>
          <p:cNvPr id="13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493344" y="4082367"/>
            <a:ext cx="4553856" cy="1238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4009" y="2151764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1712" y="2062982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8242" y="4256404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19426" y="4256404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236" y="3010797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8351" y="302184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3203" y="527898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8351" y="535286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115" y="1871298"/>
            <a:ext cx="1289636" cy="117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6904" y="3876894"/>
            <a:ext cx="1362247" cy="123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6821" y="1852998"/>
            <a:ext cx="1236477" cy="112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78" y="3805925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34"/>
          <p:cNvSpPr/>
          <p:nvPr/>
        </p:nvSpPr>
        <p:spPr>
          <a:xfrm>
            <a:off x="38100" y="111512"/>
            <a:ext cx="10871199" cy="56727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203200" y="5784215"/>
            <a:ext cx="10426700" cy="9848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504" y="-2788"/>
            <a:ext cx="11317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(n – p) = 9 – (6 – 4)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– 2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  <a:p>
            <a:pPr algn="just"/>
            <a:endParaRPr lang="en-US" sz="29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239" y="1459346"/>
            <a:ext cx="9220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(n – p) = 9 x (6 – 4)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x 2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050" y="2890507"/>
            <a:ext cx="96741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n – m x p = 9 x 6 – 9 x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54 – 36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923" y="4273003"/>
            <a:ext cx="93123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= 9 – 6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749" y="5745675"/>
            <a:ext cx="10121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900" dirty="0">
              <a:solidFill>
                <a:srgbClr val="7030A0"/>
              </a:solidFill>
            </a:endParaRPr>
          </a:p>
        </p:txBody>
      </p:sp>
      <p:pic>
        <p:nvPicPr>
          <p:cNvPr id="20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17" y="-246707"/>
            <a:ext cx="2534748" cy="2534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013148"/>
            <a:ext cx="4076373" cy="42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879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CHƠI: HÁI BƯỞI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35" y="2297274"/>
            <a:ext cx="5056597" cy="4560726"/>
          </a:xfrm>
          <a:prstGeom prst="rect">
            <a:avLst/>
          </a:prstGeom>
        </p:spPr>
      </p:pic>
      <p:sp>
        <p:nvSpPr>
          <p:cNvPr id="6" name="Google Shape;117;p2"/>
          <p:cNvSpPr/>
          <p:nvPr/>
        </p:nvSpPr>
        <p:spPr>
          <a:xfrm>
            <a:off x="63500" y="371260"/>
            <a:ext cx="9474200" cy="5889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2400" b="1" i="0" u="none" strike="noStrike" cap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371259"/>
            <a:ext cx="8788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Cách chơi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-Chơi theo cặp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-Người chơi xuất phát từ ô BẮT ĐẦU. Khi đến lượt, người chơi gieo xúc xắc.  Di chuyển số ô bằng số chấm trên xúc xắc.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-Nêu giá trị biểu  thức ở ô đi đến. Nếu đúng thì hái được quả bưởi ghi số là giá trị biểu thức đó. Nếu sai thì quay về ô xuất phát trước đó.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-Nếu đến ô có đèn xanh thì được đi tiếp, nếu đến ô có đèn đỏ thì dừng lại một lượt, nhường lượt chơi cho người khác.</a:t>
            </a:r>
          </a:p>
          <a:p>
            <a:pPr lvl="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 Trò chơi kết thúc khi có người hái được 5 quả.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28">
            <a:off x="8856221" y="3891372"/>
            <a:ext cx="3205959" cy="2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03" y="-812800"/>
            <a:ext cx="8703530" cy="785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1" y="688760"/>
            <a:ext cx="7134173" cy="57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Nhận biết được biểu  thức có chứa ba chữ.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vi-VN" sz="4000" dirty="0">
                <a:latin typeface="UTM Avo" panose="02040603050506020204" pitchFamily="18" charset="0"/>
              </a:rPr>
              <a:t> toán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53D89B17-71E0-EA18-F77C-D90CF0A42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323" y="1739900"/>
            <a:ext cx="779616" cy="779616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366FED83-7280-47FB-7BEA-EDED063F9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2616192"/>
            <a:ext cx="779616" cy="779616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1E9D8952-53E3-247B-D2F0-CDF33294E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519334"/>
            <a:ext cx="779616" cy="7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36"/>
      </p:ext>
    </p:extLst>
  </p:cSld>
  <p:clrMapOvr>
    <a:masterClrMapping/>
  </p:clrMapOvr>
  <p:transition spd="slow" advClick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Định hướng học tập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F9D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Ôn tập lại kiến thức đã học.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Chuẩn bị bài sau: Giải bài toán có ba bước tính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18871910"/>
      </p:ext>
    </p:extLst>
  </p:cSld>
  <p:clrMapOvr>
    <a:masterClrMapping/>
  </p:clrMapOvr>
  <p:transition spd="slow" advClick="0">
    <p:push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7E84A-97F9-3DFB-A365-8615B2B4FB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866" b="82745"/>
          <a:stretch/>
        </p:blipFill>
        <p:spPr>
          <a:xfrm>
            <a:off x="2351314" y="2709582"/>
            <a:ext cx="8009480" cy="17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 trị của biểu thức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+ b x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với a = 12, b = 3 là: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850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iá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b =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là: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196070" y="359078"/>
            <a:ext cx="9431219" cy="1897260"/>
            <a:chOff x="2262838" y="510037"/>
            <a:chExt cx="8284266" cy="189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415724" y="510037"/>
              <a:ext cx="7835373" cy="189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262838" y="601796"/>
              <a:ext cx="82842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Đâu là biểu thức có chứa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hai chữ?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477252" y="3173091"/>
            <a:ext cx="5197234" cy="1060261"/>
            <a:chOff x="1647116" y="2715908"/>
            <a:chExt cx="3843257" cy="1060261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+ m x 32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647116" y="2831862"/>
              <a:ext cx="798090" cy="828352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810214" cy="1122447"/>
            <a:chOff x="6575139" y="2616106"/>
            <a:chExt cx="4810214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849515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–16 +72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585384" y="4759937"/>
            <a:ext cx="5193116" cy="1022623"/>
            <a:chOff x="776078" y="4288926"/>
            <a:chExt cx="4145586" cy="1022623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1596858" y="4314422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x b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776078" y="4288926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60389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 : c +7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512840" y="4801527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524662" y="3264510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66818" y="3240308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53642" y="4813414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9616" y="1843950"/>
            <a:ext cx="11523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-</a:t>
            </a:r>
            <a:r>
              <a:rPr lang="vi-VN" sz="4000" dirty="0">
                <a:latin typeface="UTM Avo" panose="02040603050506020204" pitchFamily="18" charset="0"/>
              </a:rPr>
              <a:t> Nhận biết được biểu  thức có chứa ba chữ.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vi-VN" sz="4000" dirty="0">
                <a:latin typeface="UTM Avo" panose="02040603050506020204" pitchFamily="18" charset="0"/>
              </a:rPr>
              <a:t>Vận dụng được thực hành tính giá trị biểu thức có chứa ba chữ vào các bài tập cơ bản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vi-VN" sz="4000" dirty="0">
                <a:latin typeface="UTM Avo" panose="02040603050506020204" pitchFamily="18" charset="0"/>
              </a:rPr>
              <a:t> toán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981</Words>
  <Application>Microsoft Office PowerPoint</Application>
  <PresentationFormat>Widescreen</PresentationFormat>
  <Paragraphs>118</Paragraphs>
  <Slides>21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UTM Avo</vt:lpstr>
      <vt:lpstr>Arial</vt:lpstr>
      <vt:lpstr>UTM Cookies</vt:lpstr>
      <vt:lpstr>#9Slide07 Altus</vt:lpstr>
      <vt:lpstr>inpin heiti</vt:lpstr>
      <vt:lpstr>#9Slide03 SVNNeutraface 2</vt:lpstr>
      <vt:lpstr>Cambria</vt:lpstr>
      <vt:lpstr>等线</vt:lpstr>
      <vt:lpstr>Times New Roman</vt:lpstr>
      <vt:lpstr>#9Slide07 HoneyCream</vt:lpstr>
      <vt:lpstr>Tahoma</vt:lpstr>
      <vt:lpstr>Neucha</vt:lpstr>
      <vt:lpstr>SVN-Newton</vt:lpstr>
      <vt:lpstr>等线 Light</vt:lpstr>
      <vt:lpstr>Poppins</vt:lpstr>
      <vt:lpstr>Calibri</vt:lpstr>
      <vt:lpstr>Open Sans</vt:lpstr>
      <vt:lpstr>Office 主题​​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</cp:lastModifiedBy>
  <cp:revision>44</cp:revision>
  <dcterms:created xsi:type="dcterms:W3CDTF">2022-01-22T16:59:33Z</dcterms:created>
  <dcterms:modified xsi:type="dcterms:W3CDTF">2023-09-15T04:58:47Z</dcterms:modified>
  <cp:version>MNT37</cp:version>
</cp:coreProperties>
</file>